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6" r:id="rId5"/>
    <p:sldMasterId id="2147483682" r:id="rId6"/>
  </p:sldMasterIdLst>
  <p:notesMasterIdLst>
    <p:notesMasterId r:id="rId160"/>
  </p:notesMasterIdLst>
  <p:sldIdLst>
    <p:sldId id="256" r:id="rId7"/>
    <p:sldId id="274" r:id="rId8"/>
    <p:sldId id="661" r:id="rId9"/>
    <p:sldId id="664" r:id="rId10"/>
    <p:sldId id="258" r:id="rId11"/>
    <p:sldId id="738" r:id="rId12"/>
    <p:sldId id="739" r:id="rId13"/>
    <p:sldId id="654" r:id="rId14"/>
    <p:sldId id="697" r:id="rId15"/>
    <p:sldId id="656" r:id="rId16"/>
    <p:sldId id="657" r:id="rId17"/>
    <p:sldId id="744" r:id="rId18"/>
    <p:sldId id="743" r:id="rId19"/>
    <p:sldId id="742" r:id="rId20"/>
    <p:sldId id="741" r:id="rId21"/>
    <p:sldId id="740" r:id="rId22"/>
    <p:sldId id="745" r:id="rId23"/>
    <p:sldId id="659" r:id="rId24"/>
    <p:sldId id="610" r:id="rId25"/>
    <p:sldId id="763" r:id="rId26"/>
    <p:sldId id="265" r:id="rId27"/>
    <p:sldId id="760" r:id="rId28"/>
    <p:sldId id="699" r:id="rId29"/>
    <p:sldId id="764" r:id="rId30"/>
    <p:sldId id="765" r:id="rId31"/>
    <p:sldId id="747" r:id="rId32"/>
    <p:sldId id="771" r:id="rId33"/>
    <p:sldId id="756" r:id="rId34"/>
    <p:sldId id="772" r:id="rId35"/>
    <p:sldId id="759" r:id="rId36"/>
    <p:sldId id="773" r:id="rId37"/>
    <p:sldId id="774" r:id="rId38"/>
    <p:sldId id="775" r:id="rId39"/>
    <p:sldId id="776" r:id="rId40"/>
    <p:sldId id="777" r:id="rId41"/>
    <p:sldId id="805" r:id="rId42"/>
    <p:sldId id="806" r:id="rId43"/>
    <p:sldId id="807" r:id="rId44"/>
    <p:sldId id="808" r:id="rId45"/>
    <p:sldId id="809" r:id="rId46"/>
    <p:sldId id="810" r:id="rId47"/>
    <p:sldId id="778" r:id="rId48"/>
    <p:sldId id="811" r:id="rId49"/>
    <p:sldId id="781" r:id="rId50"/>
    <p:sldId id="812" r:id="rId51"/>
    <p:sldId id="813" r:id="rId52"/>
    <p:sldId id="788" r:id="rId53"/>
    <p:sldId id="814" r:id="rId54"/>
    <p:sldId id="791" r:id="rId55"/>
    <p:sldId id="815" r:id="rId56"/>
    <p:sldId id="795" r:id="rId57"/>
    <p:sldId id="787" r:id="rId58"/>
    <p:sldId id="802" r:id="rId59"/>
    <p:sldId id="816" r:id="rId60"/>
    <p:sldId id="794" r:id="rId61"/>
    <p:sldId id="796" r:id="rId62"/>
    <p:sldId id="817" r:id="rId63"/>
    <p:sldId id="785" r:id="rId64"/>
    <p:sldId id="797" r:id="rId65"/>
    <p:sldId id="818" r:id="rId66"/>
    <p:sldId id="783" r:id="rId67"/>
    <p:sldId id="804" r:id="rId68"/>
    <p:sldId id="800" r:id="rId69"/>
    <p:sldId id="801" r:id="rId70"/>
    <p:sldId id="803" r:id="rId71"/>
    <p:sldId id="761" r:id="rId72"/>
    <p:sldId id="473" r:id="rId73"/>
    <p:sldId id="562" r:id="rId74"/>
    <p:sldId id="702" r:id="rId75"/>
    <p:sldId id="766" r:id="rId76"/>
    <p:sldId id="753" r:id="rId77"/>
    <p:sldId id="820" r:id="rId78"/>
    <p:sldId id="754" r:id="rId79"/>
    <p:sldId id="821" r:id="rId80"/>
    <p:sldId id="822" r:id="rId81"/>
    <p:sldId id="823" r:id="rId82"/>
    <p:sldId id="824" r:id="rId83"/>
    <p:sldId id="825" r:id="rId84"/>
    <p:sldId id="826" r:id="rId85"/>
    <p:sldId id="827" r:id="rId86"/>
    <p:sldId id="828" r:id="rId87"/>
    <p:sldId id="779" r:id="rId88"/>
    <p:sldId id="780" r:id="rId89"/>
    <p:sldId id="789" r:id="rId90"/>
    <p:sldId id="829" r:id="rId91"/>
    <p:sldId id="830" r:id="rId92"/>
    <p:sldId id="786" r:id="rId93"/>
    <p:sldId id="831" r:id="rId94"/>
    <p:sldId id="784" r:id="rId95"/>
    <p:sldId id="832" r:id="rId96"/>
    <p:sldId id="792" r:id="rId97"/>
    <p:sldId id="833" r:id="rId98"/>
    <p:sldId id="793" r:id="rId99"/>
    <p:sldId id="834" r:id="rId100"/>
    <p:sldId id="835" r:id="rId101"/>
    <p:sldId id="790" r:id="rId102"/>
    <p:sldId id="836" r:id="rId103"/>
    <p:sldId id="782" r:id="rId104"/>
    <p:sldId id="837" r:id="rId105"/>
    <p:sldId id="798" r:id="rId106"/>
    <p:sldId id="838" r:id="rId107"/>
    <p:sldId id="666" r:id="rId108"/>
    <p:sldId id="767" r:id="rId109"/>
    <p:sldId id="752" r:id="rId110"/>
    <p:sldId id="762" r:id="rId111"/>
    <p:sldId id="490" r:id="rId112"/>
    <p:sldId id="757" r:id="rId113"/>
    <p:sldId id="706" r:id="rId114"/>
    <p:sldId id="642" r:id="rId115"/>
    <p:sldId id="687" r:id="rId116"/>
    <p:sldId id="691" r:id="rId117"/>
    <p:sldId id="736" r:id="rId118"/>
    <p:sldId id="709" r:id="rId119"/>
    <p:sldId id="710" r:id="rId120"/>
    <p:sldId id="819" r:id="rId121"/>
    <p:sldId id="688" r:id="rId122"/>
    <p:sldId id="602" r:id="rId123"/>
    <p:sldId id="712" r:id="rId124"/>
    <p:sldId id="728" r:id="rId125"/>
    <p:sldId id="731" r:id="rId126"/>
    <p:sldId id="737" r:id="rId127"/>
    <p:sldId id="758" r:id="rId128"/>
    <p:sldId id="719" r:id="rId129"/>
    <p:sldId id="720" r:id="rId130"/>
    <p:sldId id="721" r:id="rId131"/>
    <p:sldId id="722" r:id="rId132"/>
    <p:sldId id="723" r:id="rId133"/>
    <p:sldId id="724" r:id="rId134"/>
    <p:sldId id="725" r:id="rId135"/>
    <p:sldId id="726" r:id="rId136"/>
    <p:sldId id="604" r:id="rId137"/>
    <p:sldId id="839" r:id="rId138"/>
    <p:sldId id="630" r:id="rId139"/>
    <p:sldId id="727" r:id="rId140"/>
    <p:sldId id="840" r:id="rId141"/>
    <p:sldId id="600" r:id="rId142"/>
    <p:sldId id="732" r:id="rId143"/>
    <p:sldId id="930" r:id="rId144"/>
    <p:sldId id="734" r:id="rId145"/>
    <p:sldId id="693" r:id="rId146"/>
    <p:sldId id="931" r:id="rId147"/>
    <p:sldId id="663" r:id="rId148"/>
    <p:sldId id="682" r:id="rId149"/>
    <p:sldId id="748" r:id="rId150"/>
    <p:sldId id="932" r:id="rId151"/>
    <p:sldId id="926" r:id="rId152"/>
    <p:sldId id="927" r:id="rId153"/>
    <p:sldId id="928" r:id="rId154"/>
    <p:sldId id="690" r:id="rId155"/>
    <p:sldId id="694" r:id="rId156"/>
    <p:sldId id="769" r:id="rId157"/>
    <p:sldId id="770" r:id="rId158"/>
    <p:sldId id="271" r:id="rId1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C92E17-89C3-1CD3-4F32-8326BF77BC3C}" name="Natalie Urban" initials="NU" userId="S::Natalie.Urban@sapc.za.org::d8a754f8-6059-4bf9-b401-da2cafdad60e" providerId="AD"/>
  <p188:author id="{DBBDF1B0-7E24-F09C-00DC-D555D094F61E}" name="Mulalo Phungo" initials="MP" userId="S::Mulalo.Phungo@sapc.za.org::87fe9865-37e3-4c78-80db-6684d235efdf" providerId="AD"/>
  <p188:author id="{A0B575CA-EA47-FDDA-FE78-560181273E7C}" name="Bongile Cekiso" initials="BC" userId="S::Bongile.Cekiso@sapc.za.org::85b24339-3d8a-4cf2-83c1-0da941c685b6" providerId="AD"/>
  <p188:author id="{A46B70EC-BE5F-A709-C339-401E0FF4FD09}" name="Deanne Johnston" initials="DJ" userId="S::Deanne.Johnston@sapc.za.org::0cebeb67-819d-4087-86d1-f4d62e6990b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C80"/>
    <a:srgbClr val="FF6600"/>
    <a:srgbClr val="FFCC00"/>
    <a:srgbClr val="006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44" autoAdjust="0"/>
    <p:restoredTop sz="93447" autoAdjust="0"/>
  </p:normalViewPr>
  <p:slideViewPr>
    <p:cSldViewPr snapToGrid="0">
      <p:cViewPr varScale="1">
        <p:scale>
          <a:sx n="69" d="100"/>
          <a:sy n="69" d="100"/>
        </p:scale>
        <p:origin x="652" y="3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59" Type="http://schemas.openxmlformats.org/officeDocument/2006/relationships/slide" Target="slides/slide153.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slide" Target="slides/slide122.xml"/><Relationship Id="rId149" Type="http://schemas.openxmlformats.org/officeDocument/2006/relationships/slide" Target="slides/slide143.xml"/><Relationship Id="rId5" Type="http://schemas.openxmlformats.org/officeDocument/2006/relationships/slideMaster" Target="slideMasters/slideMaster2.xml"/><Relationship Id="rId95" Type="http://schemas.openxmlformats.org/officeDocument/2006/relationships/slide" Target="slides/slide89.xml"/><Relationship Id="rId160" Type="http://schemas.openxmlformats.org/officeDocument/2006/relationships/notesMaster" Target="notesMasters/notesMaster1.xml"/><Relationship Id="rId22" Type="http://schemas.openxmlformats.org/officeDocument/2006/relationships/slide" Target="slides/slide16.xml"/><Relationship Id="rId43" Type="http://schemas.openxmlformats.org/officeDocument/2006/relationships/slide" Target="slides/slide37.xml"/><Relationship Id="rId64" Type="http://schemas.openxmlformats.org/officeDocument/2006/relationships/slide" Target="slides/slide58.xml"/><Relationship Id="rId118" Type="http://schemas.openxmlformats.org/officeDocument/2006/relationships/slide" Target="slides/slide112.xml"/><Relationship Id="rId139" Type="http://schemas.openxmlformats.org/officeDocument/2006/relationships/slide" Target="slides/slide133.xml"/><Relationship Id="rId85" Type="http://schemas.openxmlformats.org/officeDocument/2006/relationships/slide" Target="slides/slide79.xml"/><Relationship Id="rId150" Type="http://schemas.openxmlformats.org/officeDocument/2006/relationships/slide" Target="slides/slide144.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slide" Target="slides/slide123.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40" Type="http://schemas.openxmlformats.org/officeDocument/2006/relationships/slide" Target="slides/slide134.xml"/><Relationship Id="rId145" Type="http://schemas.openxmlformats.org/officeDocument/2006/relationships/slide" Target="slides/slide139.xml"/><Relationship Id="rId16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slide" Target="slides/slide124.xml"/><Relationship Id="rId135" Type="http://schemas.openxmlformats.org/officeDocument/2006/relationships/slide" Target="slides/slide129.xml"/><Relationship Id="rId151" Type="http://schemas.openxmlformats.org/officeDocument/2006/relationships/slide" Target="slides/slide145.xml"/><Relationship Id="rId156" Type="http://schemas.openxmlformats.org/officeDocument/2006/relationships/slide" Target="slides/slide150.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slide" Target="slides/slide140.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162"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157" Type="http://schemas.openxmlformats.org/officeDocument/2006/relationships/slide" Target="slides/slide151.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slide" Target="slides/slide14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slide" Target="slides/slide142.xml"/><Relationship Id="rId16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slide" Target="slides/slide148.xml"/><Relationship Id="rId16" Type="http://schemas.openxmlformats.org/officeDocument/2006/relationships/slide" Target="slides/slide10.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 Id="rId90" Type="http://schemas.openxmlformats.org/officeDocument/2006/relationships/slide" Target="slides/slide84.xml"/><Relationship Id="rId165" Type="http://schemas.microsoft.com/office/2018/10/relationships/authors" Target="authors.xml"/><Relationship Id="rId27" Type="http://schemas.openxmlformats.org/officeDocument/2006/relationships/slide" Target="slides/slide21.xml"/><Relationship Id="rId48" Type="http://schemas.openxmlformats.org/officeDocument/2006/relationships/slide" Target="slides/slide42.xml"/><Relationship Id="rId69" Type="http://schemas.openxmlformats.org/officeDocument/2006/relationships/slide" Target="slides/slide63.xml"/><Relationship Id="rId113" Type="http://schemas.openxmlformats.org/officeDocument/2006/relationships/slide" Target="slides/slide107.xml"/><Relationship Id="rId134" Type="http://schemas.openxmlformats.org/officeDocument/2006/relationships/slide" Target="slides/slide128.xml"/><Relationship Id="rId80" Type="http://schemas.openxmlformats.org/officeDocument/2006/relationships/slide" Target="slides/slide74.xml"/><Relationship Id="rId155" Type="http://schemas.openxmlformats.org/officeDocument/2006/relationships/slide" Target="slides/slide149.xml"/></Relationships>
</file>

<file path=ppt/diagrams/_rels/data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svg"/><Relationship Id="rId1" Type="http://schemas.openxmlformats.org/officeDocument/2006/relationships/image" Target="../media/image57.svg"/></Relationships>
</file>

<file path=ppt/diagrams/_rels/drawing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svg"/><Relationship Id="rId1" Type="http://schemas.openxmlformats.org/officeDocument/2006/relationships/image" Target="../media/image57.svg"/></Relationships>
</file>

<file path=ppt/diagrams/colors1.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91922B-A203-4EFC-92FB-409E2F972462}" type="doc">
      <dgm:prSet loTypeId="urn:microsoft.com/office/officeart/2005/8/layout/list1" loCatId="list" qsTypeId="urn:microsoft.com/office/officeart/2005/8/quickstyle/simple1" qsCatId="simple" csTypeId="urn:microsoft.com/office/officeart/2005/8/colors/accent5_4" csCatId="accent5" phldr="1"/>
      <dgm:spPr/>
      <dgm:t>
        <a:bodyPr/>
        <a:lstStyle/>
        <a:p>
          <a:endParaRPr lang="en-ZA"/>
        </a:p>
      </dgm:t>
    </dgm:pt>
    <dgm:pt modelId="{0B778063-B6FD-447B-B59D-2968564E4252}">
      <dgm:prSet phldrT="[Text]" custT="1"/>
      <dgm:spPr/>
      <dgm:t>
        <a:bodyPr/>
        <a:lstStyle/>
        <a:p>
          <a:r>
            <a:rPr lang="en-ZA" sz="1800" b="1" dirty="0">
              <a:latin typeface="Arial" panose="020B0604020202020204" pitchFamily="34" charset="0"/>
              <a:cs typeface="Arial" panose="020B0604020202020204" pitchFamily="34" charset="0"/>
            </a:rPr>
            <a:t>ELO 1</a:t>
          </a:r>
        </a:p>
      </dgm:t>
    </dgm:pt>
    <dgm:pt modelId="{420FCAE6-0F10-4BBD-8727-608244F97638}" type="parTrans" cxnId="{F491BEFE-6BDD-4B64-933B-7CCD0B776A9A}">
      <dgm:prSet/>
      <dgm:spPr/>
      <dgm:t>
        <a:bodyPr/>
        <a:lstStyle/>
        <a:p>
          <a:endParaRPr lang="en-ZA"/>
        </a:p>
      </dgm:t>
    </dgm:pt>
    <dgm:pt modelId="{4C4D4C36-6331-4B3C-9C0C-F8CFC5964039}" type="sibTrans" cxnId="{F491BEFE-6BDD-4B64-933B-7CCD0B776A9A}">
      <dgm:prSet/>
      <dgm:spPr/>
      <dgm:t>
        <a:bodyPr/>
        <a:lstStyle/>
        <a:p>
          <a:endParaRPr lang="en-ZA"/>
        </a:p>
      </dgm:t>
    </dgm:pt>
    <dgm:pt modelId="{944904B6-90E8-4B55-95C2-BC1BEF350CBD}">
      <dgm:prSet phldrT="[Text]" custT="1"/>
      <dgm:spPr/>
      <dgm:t>
        <a:bodyPr/>
        <a:lstStyle/>
        <a:p>
          <a:r>
            <a:rPr lang="en-ZA" sz="1800" b="1" dirty="0">
              <a:latin typeface="Arial" panose="020B0604020202020204" pitchFamily="34" charset="0"/>
              <a:cs typeface="Arial" panose="020B0604020202020204" pitchFamily="34" charset="0"/>
            </a:rPr>
            <a:t>ELO  2</a:t>
          </a:r>
        </a:p>
      </dgm:t>
    </dgm:pt>
    <dgm:pt modelId="{B760927A-A55D-4B09-876C-9D3B09841D81}" type="parTrans" cxnId="{825B6C21-6C8D-41B9-BC03-95EC1FAD6A8C}">
      <dgm:prSet/>
      <dgm:spPr/>
      <dgm:t>
        <a:bodyPr/>
        <a:lstStyle/>
        <a:p>
          <a:endParaRPr lang="en-ZA"/>
        </a:p>
      </dgm:t>
    </dgm:pt>
    <dgm:pt modelId="{A041207A-17FC-4E41-BD76-9AC7E549F5D4}" type="sibTrans" cxnId="{825B6C21-6C8D-41B9-BC03-95EC1FAD6A8C}">
      <dgm:prSet/>
      <dgm:spPr/>
      <dgm:t>
        <a:bodyPr/>
        <a:lstStyle/>
        <a:p>
          <a:endParaRPr lang="en-ZA"/>
        </a:p>
      </dgm:t>
    </dgm:pt>
    <dgm:pt modelId="{B987C25B-4690-4D94-8FF4-2ADAD1A9B157}">
      <dgm:prSet phldrT="[Text]" custT="1"/>
      <dgm:spPr/>
      <dgm:t>
        <a:bodyPr/>
        <a:lstStyle/>
        <a:p>
          <a:r>
            <a:rPr lang="en-ZA" sz="1800" b="1" dirty="0">
              <a:latin typeface="Arial" panose="020B0604020202020204" pitchFamily="34" charset="0"/>
              <a:cs typeface="Arial" panose="020B0604020202020204" pitchFamily="34" charset="0"/>
            </a:rPr>
            <a:t>ELO 3</a:t>
          </a:r>
        </a:p>
      </dgm:t>
    </dgm:pt>
    <dgm:pt modelId="{C8191E17-9AD3-48F4-89BE-DEA518337377}" type="parTrans" cxnId="{846FA9C6-EAA2-4E6A-A4FC-68698C05129E}">
      <dgm:prSet/>
      <dgm:spPr/>
      <dgm:t>
        <a:bodyPr/>
        <a:lstStyle/>
        <a:p>
          <a:endParaRPr lang="en-ZA"/>
        </a:p>
      </dgm:t>
    </dgm:pt>
    <dgm:pt modelId="{07FCFB3F-8DE1-48F2-9E99-9983047A2138}" type="sibTrans" cxnId="{846FA9C6-EAA2-4E6A-A4FC-68698C05129E}">
      <dgm:prSet/>
      <dgm:spPr/>
      <dgm:t>
        <a:bodyPr/>
        <a:lstStyle/>
        <a:p>
          <a:endParaRPr lang="en-ZA"/>
        </a:p>
      </dgm:t>
    </dgm:pt>
    <dgm:pt modelId="{43A1B259-AFBB-41D1-A0A3-AFFE922FAD4E}">
      <dgm:prSet custT="1"/>
      <dgm:spPr/>
      <dgm:t>
        <a:bodyPr/>
        <a:lstStyle/>
        <a:p>
          <a:r>
            <a:rPr lang="en-ZA" sz="1800" b="1" dirty="0">
              <a:latin typeface="Arial" panose="020B0604020202020204" pitchFamily="34" charset="0"/>
              <a:cs typeface="Arial" panose="020B0604020202020204" pitchFamily="34" charset="0"/>
            </a:rPr>
            <a:t>ELO 4</a:t>
          </a:r>
        </a:p>
      </dgm:t>
    </dgm:pt>
    <dgm:pt modelId="{A651F900-F639-4822-8E39-BC3E3B6F7217}" type="parTrans" cxnId="{69E67A11-09A1-401A-8E44-EC3A11BC8C1E}">
      <dgm:prSet/>
      <dgm:spPr/>
      <dgm:t>
        <a:bodyPr/>
        <a:lstStyle/>
        <a:p>
          <a:endParaRPr lang="en-ZA"/>
        </a:p>
      </dgm:t>
    </dgm:pt>
    <dgm:pt modelId="{2F1E2F62-8C25-4B2A-A104-782D8610B0A3}" type="sibTrans" cxnId="{69E67A11-09A1-401A-8E44-EC3A11BC8C1E}">
      <dgm:prSet/>
      <dgm:spPr/>
      <dgm:t>
        <a:bodyPr/>
        <a:lstStyle/>
        <a:p>
          <a:endParaRPr lang="en-ZA"/>
        </a:p>
      </dgm:t>
    </dgm:pt>
    <dgm:pt modelId="{E2D4B64A-5046-4D0A-ACB3-6AFA7CE89CA9}">
      <dgm:prSet/>
      <dgm:spPr/>
      <dgm:t>
        <a:bodyPr/>
        <a:lstStyle/>
        <a:p>
          <a:pPr marL="0" indent="0">
            <a:buFontTx/>
            <a:buNone/>
          </a:pPr>
          <a:r>
            <a:rPr lang="en-GB" dirty="0">
              <a:latin typeface="Arial" panose="020B0604020202020204" pitchFamily="34" charset="0"/>
              <a:cs typeface="Arial" panose="020B0604020202020204" pitchFamily="34" charset="0"/>
            </a:rPr>
            <a:t>Integrate and apply foundational scientific principles and knowledge to pharmaceutical sciences.</a:t>
          </a:r>
          <a:endParaRPr lang="en-ZA" dirty="0">
            <a:latin typeface="Arial" panose="020B0604020202020204" pitchFamily="34" charset="0"/>
            <a:cs typeface="Arial" panose="020B0604020202020204" pitchFamily="34" charset="0"/>
          </a:endParaRPr>
        </a:p>
      </dgm:t>
    </dgm:pt>
    <dgm:pt modelId="{68C602A4-C5B0-4668-B0E5-ECA1C7664CDD}" type="parTrans" cxnId="{F05214A3-5780-4451-BF2B-02D3FF6F850F}">
      <dgm:prSet/>
      <dgm:spPr/>
      <dgm:t>
        <a:bodyPr/>
        <a:lstStyle/>
        <a:p>
          <a:endParaRPr lang="en-ZA"/>
        </a:p>
      </dgm:t>
    </dgm:pt>
    <dgm:pt modelId="{1A48E45B-FD60-43AC-AA7C-A48EBD959018}" type="sibTrans" cxnId="{F05214A3-5780-4451-BF2B-02D3FF6F850F}">
      <dgm:prSet/>
      <dgm:spPr/>
      <dgm:t>
        <a:bodyPr/>
        <a:lstStyle/>
        <a:p>
          <a:endParaRPr lang="en-ZA"/>
        </a:p>
      </dgm:t>
    </dgm:pt>
    <dgm:pt modelId="{A7A57A93-26BD-4A38-8D2C-7B939AF19611}">
      <dgm:prSet/>
      <dgm:spPr/>
      <dgm:t>
        <a:bodyPr/>
        <a:lstStyle/>
        <a:p>
          <a:pPr marL="0" indent="0">
            <a:buFontTx/>
            <a:buNone/>
          </a:pPr>
          <a:r>
            <a:rPr lang="en-GB" dirty="0">
              <a:latin typeface="Arial" panose="020B0604020202020204" pitchFamily="34" charset="0"/>
              <a:cs typeface="Arial" panose="020B0604020202020204" pitchFamily="34" charset="0"/>
            </a:rPr>
            <a:t>Apply integrated knowledge of product development and formulation in the compounding, manufacturing, distribution and dispensing of pharmaceutical products.</a:t>
          </a:r>
          <a:endParaRPr lang="en-ZA" dirty="0">
            <a:latin typeface="Arial" panose="020B0604020202020204" pitchFamily="34" charset="0"/>
            <a:cs typeface="Arial" panose="020B0604020202020204" pitchFamily="34" charset="0"/>
          </a:endParaRPr>
        </a:p>
      </dgm:t>
    </dgm:pt>
    <dgm:pt modelId="{4A6D5D1A-72D6-4BF2-B38C-EEF3911D5876}" type="parTrans" cxnId="{8104767F-237A-42D0-B8FA-544FA6C214C7}">
      <dgm:prSet/>
      <dgm:spPr/>
      <dgm:t>
        <a:bodyPr/>
        <a:lstStyle/>
        <a:p>
          <a:endParaRPr lang="en-ZA"/>
        </a:p>
      </dgm:t>
    </dgm:pt>
    <dgm:pt modelId="{B78B738A-DCDB-499A-8AA8-3C9C1BB87D46}" type="sibTrans" cxnId="{8104767F-237A-42D0-B8FA-544FA6C214C7}">
      <dgm:prSet/>
      <dgm:spPr/>
      <dgm:t>
        <a:bodyPr/>
        <a:lstStyle/>
        <a:p>
          <a:endParaRPr lang="en-ZA"/>
        </a:p>
      </dgm:t>
    </dgm:pt>
    <dgm:pt modelId="{A13F2B64-BA61-4DE1-B441-809F04600B9D}">
      <dgm:prSet/>
      <dgm:spPr/>
      <dgm:t>
        <a:bodyPr/>
        <a:lstStyle/>
        <a:p>
          <a:pPr marL="0" indent="0">
            <a:buFontTx/>
            <a:buNone/>
          </a:pPr>
          <a:r>
            <a:rPr lang="en-GB" dirty="0">
              <a:latin typeface="Arial" panose="020B0604020202020204" pitchFamily="34" charset="0"/>
              <a:cs typeface="Arial" panose="020B0604020202020204" pitchFamily="34" charset="0"/>
            </a:rPr>
            <a:t>Compound, manipulate and prepare medication in compliance with Good Pharmacy Practice (GPP) rules, Good Manufacturing Practice (GMP) and/or Good Clinical Practice (GCP) guidelines.</a:t>
          </a:r>
          <a:endParaRPr lang="en-ZA" dirty="0">
            <a:latin typeface="Arial" panose="020B0604020202020204" pitchFamily="34" charset="0"/>
            <a:cs typeface="Arial" panose="020B0604020202020204" pitchFamily="34" charset="0"/>
          </a:endParaRPr>
        </a:p>
      </dgm:t>
    </dgm:pt>
    <dgm:pt modelId="{3AC23EA2-C6F0-4666-9CD9-F999AA88330A}" type="parTrans" cxnId="{37B7ED5E-CCB9-48AA-952E-3EEF1D97F63C}">
      <dgm:prSet/>
      <dgm:spPr/>
      <dgm:t>
        <a:bodyPr/>
        <a:lstStyle/>
        <a:p>
          <a:endParaRPr lang="en-ZA"/>
        </a:p>
      </dgm:t>
    </dgm:pt>
    <dgm:pt modelId="{83150ED2-9ED7-4A45-86C9-BAF8C0771E0C}" type="sibTrans" cxnId="{37B7ED5E-CCB9-48AA-952E-3EEF1D97F63C}">
      <dgm:prSet/>
      <dgm:spPr/>
      <dgm:t>
        <a:bodyPr/>
        <a:lstStyle/>
        <a:p>
          <a:endParaRPr lang="en-ZA"/>
        </a:p>
      </dgm:t>
    </dgm:pt>
    <dgm:pt modelId="{3AA1166F-F6D8-4067-A27F-40BF063F9E57}">
      <dgm:prSet/>
      <dgm:spPr/>
      <dgm:t>
        <a:bodyPr/>
        <a:lstStyle/>
        <a:p>
          <a:pPr marL="0" indent="0">
            <a:buFontTx/>
            <a:buNone/>
          </a:pPr>
          <a:r>
            <a:rPr lang="en-GB" dirty="0">
              <a:latin typeface="Arial" panose="020B0604020202020204" pitchFamily="34" charset="0"/>
              <a:cs typeface="Arial" panose="020B0604020202020204" pitchFamily="34" charset="0"/>
            </a:rPr>
            <a:t>Manage the manufacturing, packaging and registration of pharmaceutical products in compliance with GMP and GCP.</a:t>
          </a:r>
          <a:endParaRPr lang="en-ZA" dirty="0">
            <a:latin typeface="Arial" panose="020B0604020202020204" pitchFamily="34" charset="0"/>
            <a:cs typeface="Arial" panose="020B0604020202020204" pitchFamily="34" charset="0"/>
          </a:endParaRPr>
        </a:p>
      </dgm:t>
    </dgm:pt>
    <dgm:pt modelId="{7703B786-C7B8-4135-B5C2-30BAB3C28B16}" type="parTrans" cxnId="{C8C83CCE-F5EA-4184-B8F2-E2FA4A79FE6F}">
      <dgm:prSet/>
      <dgm:spPr/>
      <dgm:t>
        <a:bodyPr/>
        <a:lstStyle/>
        <a:p>
          <a:endParaRPr lang="en-ZA"/>
        </a:p>
      </dgm:t>
    </dgm:pt>
    <dgm:pt modelId="{A381B05C-9EF9-4BC8-9765-FB741303B2C6}" type="sibTrans" cxnId="{C8C83CCE-F5EA-4184-B8F2-E2FA4A79FE6F}">
      <dgm:prSet/>
      <dgm:spPr/>
      <dgm:t>
        <a:bodyPr/>
        <a:lstStyle/>
        <a:p>
          <a:endParaRPr lang="en-ZA"/>
        </a:p>
      </dgm:t>
    </dgm:pt>
    <dgm:pt modelId="{F61182AB-B998-46A4-9138-B4D10262A3E6}" type="pres">
      <dgm:prSet presAssocID="{A891922B-A203-4EFC-92FB-409E2F972462}" presName="linear" presStyleCnt="0">
        <dgm:presLayoutVars>
          <dgm:dir/>
          <dgm:animLvl val="lvl"/>
          <dgm:resizeHandles val="exact"/>
        </dgm:presLayoutVars>
      </dgm:prSet>
      <dgm:spPr/>
    </dgm:pt>
    <dgm:pt modelId="{F8E5A796-D9FA-4533-9975-A1410A125951}" type="pres">
      <dgm:prSet presAssocID="{0B778063-B6FD-447B-B59D-2968564E4252}" presName="parentLin" presStyleCnt="0"/>
      <dgm:spPr/>
    </dgm:pt>
    <dgm:pt modelId="{070324E5-8652-4D0F-ADED-B1E859C2441A}" type="pres">
      <dgm:prSet presAssocID="{0B778063-B6FD-447B-B59D-2968564E4252}" presName="parentLeftMargin" presStyleLbl="node1" presStyleIdx="0" presStyleCnt="4"/>
      <dgm:spPr/>
    </dgm:pt>
    <dgm:pt modelId="{7E153818-B8DC-4F0F-B259-FD8F43426F74}" type="pres">
      <dgm:prSet presAssocID="{0B778063-B6FD-447B-B59D-2968564E4252}" presName="parentText" presStyleLbl="node1" presStyleIdx="0" presStyleCnt="4">
        <dgm:presLayoutVars>
          <dgm:chMax val="0"/>
          <dgm:bulletEnabled val="1"/>
        </dgm:presLayoutVars>
      </dgm:prSet>
      <dgm:spPr/>
    </dgm:pt>
    <dgm:pt modelId="{E97C6BA6-30A5-4041-ADED-C88AAC0ED75F}" type="pres">
      <dgm:prSet presAssocID="{0B778063-B6FD-447B-B59D-2968564E4252}" presName="negativeSpace" presStyleCnt="0"/>
      <dgm:spPr/>
    </dgm:pt>
    <dgm:pt modelId="{20D50F2F-5FE1-4CAD-AAE6-A059FA2A67EF}" type="pres">
      <dgm:prSet presAssocID="{0B778063-B6FD-447B-B59D-2968564E4252}" presName="childText" presStyleLbl="conFgAcc1" presStyleIdx="0" presStyleCnt="4" custLinFactNeighborX="208" custLinFactNeighborY="12174">
        <dgm:presLayoutVars>
          <dgm:bulletEnabled val="1"/>
        </dgm:presLayoutVars>
      </dgm:prSet>
      <dgm:spPr/>
    </dgm:pt>
    <dgm:pt modelId="{D4D2E1F8-4496-46B5-A152-2FD802267152}" type="pres">
      <dgm:prSet presAssocID="{4C4D4C36-6331-4B3C-9C0C-F8CFC5964039}" presName="spaceBetweenRectangles" presStyleCnt="0"/>
      <dgm:spPr/>
    </dgm:pt>
    <dgm:pt modelId="{A707B57F-AF22-4330-85F6-867D88B9DCB9}" type="pres">
      <dgm:prSet presAssocID="{944904B6-90E8-4B55-95C2-BC1BEF350CBD}" presName="parentLin" presStyleCnt="0"/>
      <dgm:spPr/>
    </dgm:pt>
    <dgm:pt modelId="{DBC673DB-453E-458E-857B-65F57083267E}" type="pres">
      <dgm:prSet presAssocID="{944904B6-90E8-4B55-95C2-BC1BEF350CBD}" presName="parentLeftMargin" presStyleLbl="node1" presStyleIdx="0" presStyleCnt="4"/>
      <dgm:spPr/>
    </dgm:pt>
    <dgm:pt modelId="{3907B086-0F91-4B95-A88A-4889EF4856D4}" type="pres">
      <dgm:prSet presAssocID="{944904B6-90E8-4B55-95C2-BC1BEF350CBD}" presName="parentText" presStyleLbl="node1" presStyleIdx="1" presStyleCnt="4">
        <dgm:presLayoutVars>
          <dgm:chMax val="0"/>
          <dgm:bulletEnabled val="1"/>
        </dgm:presLayoutVars>
      </dgm:prSet>
      <dgm:spPr/>
    </dgm:pt>
    <dgm:pt modelId="{7EC13ABC-15CD-46BC-AFAF-EF36C4838B6F}" type="pres">
      <dgm:prSet presAssocID="{944904B6-90E8-4B55-95C2-BC1BEF350CBD}" presName="negativeSpace" presStyleCnt="0"/>
      <dgm:spPr/>
    </dgm:pt>
    <dgm:pt modelId="{87296911-18A2-4517-B0A4-6ECF5EFC3FDD}" type="pres">
      <dgm:prSet presAssocID="{944904B6-90E8-4B55-95C2-BC1BEF350CBD}" presName="childText" presStyleLbl="conFgAcc1" presStyleIdx="1" presStyleCnt="4">
        <dgm:presLayoutVars>
          <dgm:bulletEnabled val="1"/>
        </dgm:presLayoutVars>
      </dgm:prSet>
      <dgm:spPr/>
    </dgm:pt>
    <dgm:pt modelId="{69345AF6-1979-4D11-855D-A0FC4F269E79}" type="pres">
      <dgm:prSet presAssocID="{A041207A-17FC-4E41-BD76-9AC7E549F5D4}" presName="spaceBetweenRectangles" presStyleCnt="0"/>
      <dgm:spPr/>
    </dgm:pt>
    <dgm:pt modelId="{610C8C05-DD53-4050-8D74-5B5BA9BA6A20}" type="pres">
      <dgm:prSet presAssocID="{B987C25B-4690-4D94-8FF4-2ADAD1A9B157}" presName="parentLin" presStyleCnt="0"/>
      <dgm:spPr/>
    </dgm:pt>
    <dgm:pt modelId="{CB1B70B0-3741-4695-8E34-110534FA9A60}" type="pres">
      <dgm:prSet presAssocID="{B987C25B-4690-4D94-8FF4-2ADAD1A9B157}" presName="parentLeftMargin" presStyleLbl="node1" presStyleIdx="1" presStyleCnt="4"/>
      <dgm:spPr/>
    </dgm:pt>
    <dgm:pt modelId="{6377BECB-99F7-4050-B57A-EB6BDF8AD61A}" type="pres">
      <dgm:prSet presAssocID="{B987C25B-4690-4D94-8FF4-2ADAD1A9B157}" presName="parentText" presStyleLbl="node1" presStyleIdx="2" presStyleCnt="4">
        <dgm:presLayoutVars>
          <dgm:chMax val="0"/>
          <dgm:bulletEnabled val="1"/>
        </dgm:presLayoutVars>
      </dgm:prSet>
      <dgm:spPr/>
    </dgm:pt>
    <dgm:pt modelId="{AC8DA56F-5150-4AEE-9503-E1EFC94C5B73}" type="pres">
      <dgm:prSet presAssocID="{B987C25B-4690-4D94-8FF4-2ADAD1A9B157}" presName="negativeSpace" presStyleCnt="0"/>
      <dgm:spPr/>
    </dgm:pt>
    <dgm:pt modelId="{3132CA5E-B95B-459E-B3AB-1CF93CEDAC16}" type="pres">
      <dgm:prSet presAssocID="{B987C25B-4690-4D94-8FF4-2ADAD1A9B157}" presName="childText" presStyleLbl="conFgAcc1" presStyleIdx="2" presStyleCnt="4">
        <dgm:presLayoutVars>
          <dgm:bulletEnabled val="1"/>
        </dgm:presLayoutVars>
      </dgm:prSet>
      <dgm:spPr/>
    </dgm:pt>
    <dgm:pt modelId="{4302CE01-DDAF-4F33-83B8-7FBEEAED2C66}" type="pres">
      <dgm:prSet presAssocID="{07FCFB3F-8DE1-48F2-9E99-9983047A2138}" presName="spaceBetweenRectangles" presStyleCnt="0"/>
      <dgm:spPr/>
    </dgm:pt>
    <dgm:pt modelId="{FF4F0018-9E3D-4D64-BD12-49378B374CA3}" type="pres">
      <dgm:prSet presAssocID="{43A1B259-AFBB-41D1-A0A3-AFFE922FAD4E}" presName="parentLin" presStyleCnt="0"/>
      <dgm:spPr/>
    </dgm:pt>
    <dgm:pt modelId="{299A0BE5-3D6B-42F6-816D-D2B0E6475769}" type="pres">
      <dgm:prSet presAssocID="{43A1B259-AFBB-41D1-A0A3-AFFE922FAD4E}" presName="parentLeftMargin" presStyleLbl="node1" presStyleIdx="2" presStyleCnt="4"/>
      <dgm:spPr/>
    </dgm:pt>
    <dgm:pt modelId="{BD4F9C3C-85DC-40F3-8BB2-DCAC128EA5CA}" type="pres">
      <dgm:prSet presAssocID="{43A1B259-AFBB-41D1-A0A3-AFFE922FAD4E}" presName="parentText" presStyleLbl="node1" presStyleIdx="3" presStyleCnt="4">
        <dgm:presLayoutVars>
          <dgm:chMax val="0"/>
          <dgm:bulletEnabled val="1"/>
        </dgm:presLayoutVars>
      </dgm:prSet>
      <dgm:spPr/>
    </dgm:pt>
    <dgm:pt modelId="{30F8A965-7ECB-4FB8-96F7-E55073E88726}" type="pres">
      <dgm:prSet presAssocID="{43A1B259-AFBB-41D1-A0A3-AFFE922FAD4E}" presName="negativeSpace" presStyleCnt="0"/>
      <dgm:spPr/>
    </dgm:pt>
    <dgm:pt modelId="{B084B327-743B-421E-9E53-AA8E65D6A73B}" type="pres">
      <dgm:prSet presAssocID="{43A1B259-AFBB-41D1-A0A3-AFFE922FAD4E}" presName="childText" presStyleLbl="conFgAcc1" presStyleIdx="3" presStyleCnt="4">
        <dgm:presLayoutVars>
          <dgm:bulletEnabled val="1"/>
        </dgm:presLayoutVars>
      </dgm:prSet>
      <dgm:spPr/>
    </dgm:pt>
  </dgm:ptLst>
  <dgm:cxnLst>
    <dgm:cxn modelId="{5EE75D10-BB1A-431F-A242-F09AFE18355A}" type="presOf" srcId="{E2D4B64A-5046-4D0A-ACB3-6AFA7CE89CA9}" destId="{20D50F2F-5FE1-4CAD-AAE6-A059FA2A67EF}" srcOrd="0" destOrd="0" presId="urn:microsoft.com/office/officeart/2005/8/layout/list1"/>
    <dgm:cxn modelId="{69E67A11-09A1-401A-8E44-EC3A11BC8C1E}" srcId="{A891922B-A203-4EFC-92FB-409E2F972462}" destId="{43A1B259-AFBB-41D1-A0A3-AFFE922FAD4E}" srcOrd="3" destOrd="0" parTransId="{A651F900-F639-4822-8E39-BC3E3B6F7217}" sibTransId="{2F1E2F62-8C25-4B2A-A104-782D8610B0A3}"/>
    <dgm:cxn modelId="{FF71A417-0C80-4410-A07A-65EF548A591C}" type="presOf" srcId="{43A1B259-AFBB-41D1-A0A3-AFFE922FAD4E}" destId="{299A0BE5-3D6B-42F6-816D-D2B0E6475769}" srcOrd="0" destOrd="0" presId="urn:microsoft.com/office/officeart/2005/8/layout/list1"/>
    <dgm:cxn modelId="{825B6C21-6C8D-41B9-BC03-95EC1FAD6A8C}" srcId="{A891922B-A203-4EFC-92FB-409E2F972462}" destId="{944904B6-90E8-4B55-95C2-BC1BEF350CBD}" srcOrd="1" destOrd="0" parTransId="{B760927A-A55D-4B09-876C-9D3B09841D81}" sibTransId="{A041207A-17FC-4E41-BD76-9AC7E549F5D4}"/>
    <dgm:cxn modelId="{C5FFBF35-3931-41AD-8767-B6E799C2C1C7}" type="presOf" srcId="{0B778063-B6FD-447B-B59D-2968564E4252}" destId="{7E153818-B8DC-4F0F-B259-FD8F43426F74}" srcOrd="1" destOrd="0" presId="urn:microsoft.com/office/officeart/2005/8/layout/list1"/>
    <dgm:cxn modelId="{37B7ED5E-CCB9-48AA-952E-3EEF1D97F63C}" srcId="{B987C25B-4690-4D94-8FF4-2ADAD1A9B157}" destId="{A13F2B64-BA61-4DE1-B441-809F04600B9D}" srcOrd="0" destOrd="0" parTransId="{3AC23EA2-C6F0-4666-9CD9-F999AA88330A}" sibTransId="{83150ED2-9ED7-4A45-86C9-BAF8C0771E0C}"/>
    <dgm:cxn modelId="{C4A62764-7293-47DB-A166-51F191CCD541}" type="presOf" srcId="{3AA1166F-F6D8-4067-A27F-40BF063F9E57}" destId="{B084B327-743B-421E-9E53-AA8E65D6A73B}" srcOrd="0" destOrd="0" presId="urn:microsoft.com/office/officeart/2005/8/layout/list1"/>
    <dgm:cxn modelId="{A5F0334D-5C40-45F3-AA63-A8B9DD84E8C4}" type="presOf" srcId="{B987C25B-4690-4D94-8FF4-2ADAD1A9B157}" destId="{CB1B70B0-3741-4695-8E34-110534FA9A60}" srcOrd="0" destOrd="0" presId="urn:microsoft.com/office/officeart/2005/8/layout/list1"/>
    <dgm:cxn modelId="{CB680851-4B2E-4C5F-92EB-0334724734B9}" type="presOf" srcId="{A7A57A93-26BD-4A38-8D2C-7B939AF19611}" destId="{87296911-18A2-4517-B0A4-6ECF5EFC3FDD}" srcOrd="0" destOrd="0" presId="urn:microsoft.com/office/officeart/2005/8/layout/list1"/>
    <dgm:cxn modelId="{EFD5BA52-0C8D-4457-A1F2-608C69E112AD}" type="presOf" srcId="{0B778063-B6FD-447B-B59D-2968564E4252}" destId="{070324E5-8652-4D0F-ADED-B1E859C2441A}" srcOrd="0" destOrd="0" presId="urn:microsoft.com/office/officeart/2005/8/layout/list1"/>
    <dgm:cxn modelId="{8104767F-237A-42D0-B8FA-544FA6C214C7}" srcId="{944904B6-90E8-4B55-95C2-BC1BEF350CBD}" destId="{A7A57A93-26BD-4A38-8D2C-7B939AF19611}" srcOrd="0" destOrd="0" parTransId="{4A6D5D1A-72D6-4BF2-B38C-EEF3911D5876}" sibTransId="{B78B738A-DCDB-499A-8AA8-3C9C1BB87D46}"/>
    <dgm:cxn modelId="{F05214A3-5780-4451-BF2B-02D3FF6F850F}" srcId="{0B778063-B6FD-447B-B59D-2968564E4252}" destId="{E2D4B64A-5046-4D0A-ACB3-6AFA7CE89CA9}" srcOrd="0" destOrd="0" parTransId="{68C602A4-C5B0-4668-B0E5-ECA1C7664CDD}" sibTransId="{1A48E45B-FD60-43AC-AA7C-A48EBD959018}"/>
    <dgm:cxn modelId="{1258CAA5-6EA4-4874-B0A6-DFC5730737A9}" type="presOf" srcId="{43A1B259-AFBB-41D1-A0A3-AFFE922FAD4E}" destId="{BD4F9C3C-85DC-40F3-8BB2-DCAC128EA5CA}" srcOrd="1" destOrd="0" presId="urn:microsoft.com/office/officeart/2005/8/layout/list1"/>
    <dgm:cxn modelId="{7EA1E3A5-AA7A-4AE9-A997-617EBF58C475}" type="presOf" srcId="{A13F2B64-BA61-4DE1-B441-809F04600B9D}" destId="{3132CA5E-B95B-459E-B3AB-1CF93CEDAC16}" srcOrd="0" destOrd="0" presId="urn:microsoft.com/office/officeart/2005/8/layout/list1"/>
    <dgm:cxn modelId="{D413E1AB-B3CC-4ABA-91C9-C41F606AC8C9}" type="presOf" srcId="{A891922B-A203-4EFC-92FB-409E2F972462}" destId="{F61182AB-B998-46A4-9138-B4D10262A3E6}" srcOrd="0" destOrd="0" presId="urn:microsoft.com/office/officeart/2005/8/layout/list1"/>
    <dgm:cxn modelId="{510DE0BB-8392-4351-A6F5-E3058796CB2C}" type="presOf" srcId="{B987C25B-4690-4D94-8FF4-2ADAD1A9B157}" destId="{6377BECB-99F7-4050-B57A-EB6BDF8AD61A}" srcOrd="1" destOrd="0" presId="urn:microsoft.com/office/officeart/2005/8/layout/list1"/>
    <dgm:cxn modelId="{846FA9C6-EAA2-4E6A-A4FC-68698C05129E}" srcId="{A891922B-A203-4EFC-92FB-409E2F972462}" destId="{B987C25B-4690-4D94-8FF4-2ADAD1A9B157}" srcOrd="2" destOrd="0" parTransId="{C8191E17-9AD3-48F4-89BE-DEA518337377}" sibTransId="{07FCFB3F-8DE1-48F2-9E99-9983047A2138}"/>
    <dgm:cxn modelId="{C8C83CCE-F5EA-4184-B8F2-E2FA4A79FE6F}" srcId="{43A1B259-AFBB-41D1-A0A3-AFFE922FAD4E}" destId="{3AA1166F-F6D8-4067-A27F-40BF063F9E57}" srcOrd="0" destOrd="0" parTransId="{7703B786-C7B8-4135-B5C2-30BAB3C28B16}" sibTransId="{A381B05C-9EF9-4BC8-9765-FB741303B2C6}"/>
    <dgm:cxn modelId="{ECF51DD2-1A87-47A8-A3FC-03CD30313518}" type="presOf" srcId="{944904B6-90E8-4B55-95C2-BC1BEF350CBD}" destId="{3907B086-0F91-4B95-A88A-4889EF4856D4}" srcOrd="1" destOrd="0" presId="urn:microsoft.com/office/officeart/2005/8/layout/list1"/>
    <dgm:cxn modelId="{5F8A7BD6-2630-45E5-8303-F3888FA41228}" type="presOf" srcId="{944904B6-90E8-4B55-95C2-BC1BEF350CBD}" destId="{DBC673DB-453E-458E-857B-65F57083267E}" srcOrd="0" destOrd="0" presId="urn:microsoft.com/office/officeart/2005/8/layout/list1"/>
    <dgm:cxn modelId="{F491BEFE-6BDD-4B64-933B-7CCD0B776A9A}" srcId="{A891922B-A203-4EFC-92FB-409E2F972462}" destId="{0B778063-B6FD-447B-B59D-2968564E4252}" srcOrd="0" destOrd="0" parTransId="{420FCAE6-0F10-4BBD-8727-608244F97638}" sibTransId="{4C4D4C36-6331-4B3C-9C0C-F8CFC5964039}"/>
    <dgm:cxn modelId="{FF06F9B6-FA3D-4477-B368-D875E0062EAE}" type="presParOf" srcId="{F61182AB-B998-46A4-9138-B4D10262A3E6}" destId="{F8E5A796-D9FA-4533-9975-A1410A125951}" srcOrd="0" destOrd="0" presId="urn:microsoft.com/office/officeart/2005/8/layout/list1"/>
    <dgm:cxn modelId="{9A43E468-07BE-464B-9CA2-27C792977F65}" type="presParOf" srcId="{F8E5A796-D9FA-4533-9975-A1410A125951}" destId="{070324E5-8652-4D0F-ADED-B1E859C2441A}" srcOrd="0" destOrd="0" presId="urn:microsoft.com/office/officeart/2005/8/layout/list1"/>
    <dgm:cxn modelId="{479B10C6-CC0E-4875-8553-AC73F1D1479A}" type="presParOf" srcId="{F8E5A796-D9FA-4533-9975-A1410A125951}" destId="{7E153818-B8DC-4F0F-B259-FD8F43426F74}" srcOrd="1" destOrd="0" presId="urn:microsoft.com/office/officeart/2005/8/layout/list1"/>
    <dgm:cxn modelId="{9DC40C23-2714-45C4-9405-CBF193FE16FF}" type="presParOf" srcId="{F61182AB-B998-46A4-9138-B4D10262A3E6}" destId="{E97C6BA6-30A5-4041-ADED-C88AAC0ED75F}" srcOrd="1" destOrd="0" presId="urn:microsoft.com/office/officeart/2005/8/layout/list1"/>
    <dgm:cxn modelId="{981319ED-2F3A-44D0-AA67-6B1FB0657941}" type="presParOf" srcId="{F61182AB-B998-46A4-9138-B4D10262A3E6}" destId="{20D50F2F-5FE1-4CAD-AAE6-A059FA2A67EF}" srcOrd="2" destOrd="0" presId="urn:microsoft.com/office/officeart/2005/8/layout/list1"/>
    <dgm:cxn modelId="{2A3369C4-88E5-4687-BA87-3FC349ACEC5B}" type="presParOf" srcId="{F61182AB-B998-46A4-9138-B4D10262A3E6}" destId="{D4D2E1F8-4496-46B5-A152-2FD802267152}" srcOrd="3" destOrd="0" presId="urn:microsoft.com/office/officeart/2005/8/layout/list1"/>
    <dgm:cxn modelId="{C110341B-151B-4605-92EE-8D8478ECD4DF}" type="presParOf" srcId="{F61182AB-B998-46A4-9138-B4D10262A3E6}" destId="{A707B57F-AF22-4330-85F6-867D88B9DCB9}" srcOrd="4" destOrd="0" presId="urn:microsoft.com/office/officeart/2005/8/layout/list1"/>
    <dgm:cxn modelId="{7B766FFA-B955-4B97-8DF0-C7F4D8C677A0}" type="presParOf" srcId="{A707B57F-AF22-4330-85F6-867D88B9DCB9}" destId="{DBC673DB-453E-458E-857B-65F57083267E}" srcOrd="0" destOrd="0" presId="urn:microsoft.com/office/officeart/2005/8/layout/list1"/>
    <dgm:cxn modelId="{3BFD1142-1984-43A1-85D2-F1ECB33854D4}" type="presParOf" srcId="{A707B57F-AF22-4330-85F6-867D88B9DCB9}" destId="{3907B086-0F91-4B95-A88A-4889EF4856D4}" srcOrd="1" destOrd="0" presId="urn:microsoft.com/office/officeart/2005/8/layout/list1"/>
    <dgm:cxn modelId="{8D123BB5-F942-4CAD-AFC8-8A4E34A0A1CD}" type="presParOf" srcId="{F61182AB-B998-46A4-9138-B4D10262A3E6}" destId="{7EC13ABC-15CD-46BC-AFAF-EF36C4838B6F}" srcOrd="5" destOrd="0" presId="urn:microsoft.com/office/officeart/2005/8/layout/list1"/>
    <dgm:cxn modelId="{03391F99-4C45-4DB8-8BB7-46DB9718EFF8}" type="presParOf" srcId="{F61182AB-B998-46A4-9138-B4D10262A3E6}" destId="{87296911-18A2-4517-B0A4-6ECF5EFC3FDD}" srcOrd="6" destOrd="0" presId="urn:microsoft.com/office/officeart/2005/8/layout/list1"/>
    <dgm:cxn modelId="{122C3C47-8301-4FA1-A0F2-EE25FB00BAF6}" type="presParOf" srcId="{F61182AB-B998-46A4-9138-B4D10262A3E6}" destId="{69345AF6-1979-4D11-855D-A0FC4F269E79}" srcOrd="7" destOrd="0" presId="urn:microsoft.com/office/officeart/2005/8/layout/list1"/>
    <dgm:cxn modelId="{DC1774D1-9901-4754-B7FB-A6F73A19781E}" type="presParOf" srcId="{F61182AB-B998-46A4-9138-B4D10262A3E6}" destId="{610C8C05-DD53-4050-8D74-5B5BA9BA6A20}" srcOrd="8" destOrd="0" presId="urn:microsoft.com/office/officeart/2005/8/layout/list1"/>
    <dgm:cxn modelId="{D8D35A90-E3FF-41C6-9DFB-370266FF5998}" type="presParOf" srcId="{610C8C05-DD53-4050-8D74-5B5BA9BA6A20}" destId="{CB1B70B0-3741-4695-8E34-110534FA9A60}" srcOrd="0" destOrd="0" presId="urn:microsoft.com/office/officeart/2005/8/layout/list1"/>
    <dgm:cxn modelId="{AA32D918-A6E6-494D-BF20-B487A2CA7F66}" type="presParOf" srcId="{610C8C05-DD53-4050-8D74-5B5BA9BA6A20}" destId="{6377BECB-99F7-4050-B57A-EB6BDF8AD61A}" srcOrd="1" destOrd="0" presId="urn:microsoft.com/office/officeart/2005/8/layout/list1"/>
    <dgm:cxn modelId="{55FF87C0-FE34-4BC2-BDB5-8ACAA2CBF6B0}" type="presParOf" srcId="{F61182AB-B998-46A4-9138-B4D10262A3E6}" destId="{AC8DA56F-5150-4AEE-9503-E1EFC94C5B73}" srcOrd="9" destOrd="0" presId="urn:microsoft.com/office/officeart/2005/8/layout/list1"/>
    <dgm:cxn modelId="{4638E424-58AA-49EE-AE75-D240D8DD2F02}" type="presParOf" srcId="{F61182AB-B998-46A4-9138-B4D10262A3E6}" destId="{3132CA5E-B95B-459E-B3AB-1CF93CEDAC16}" srcOrd="10" destOrd="0" presId="urn:microsoft.com/office/officeart/2005/8/layout/list1"/>
    <dgm:cxn modelId="{A21398CB-618A-4365-9342-23AF85C4A30C}" type="presParOf" srcId="{F61182AB-B998-46A4-9138-B4D10262A3E6}" destId="{4302CE01-DDAF-4F33-83B8-7FBEEAED2C66}" srcOrd="11" destOrd="0" presId="urn:microsoft.com/office/officeart/2005/8/layout/list1"/>
    <dgm:cxn modelId="{1DE2DFC4-82B4-40A4-A95B-E83823276B29}" type="presParOf" srcId="{F61182AB-B998-46A4-9138-B4D10262A3E6}" destId="{FF4F0018-9E3D-4D64-BD12-49378B374CA3}" srcOrd="12" destOrd="0" presId="urn:microsoft.com/office/officeart/2005/8/layout/list1"/>
    <dgm:cxn modelId="{635F660F-34D1-4816-9FBB-FD0E823CB037}" type="presParOf" srcId="{FF4F0018-9E3D-4D64-BD12-49378B374CA3}" destId="{299A0BE5-3D6B-42F6-816D-D2B0E6475769}" srcOrd="0" destOrd="0" presId="urn:microsoft.com/office/officeart/2005/8/layout/list1"/>
    <dgm:cxn modelId="{862D5B3C-0FC2-4F8B-BADF-AA859A9E1DBE}" type="presParOf" srcId="{FF4F0018-9E3D-4D64-BD12-49378B374CA3}" destId="{BD4F9C3C-85DC-40F3-8BB2-DCAC128EA5CA}" srcOrd="1" destOrd="0" presId="urn:microsoft.com/office/officeart/2005/8/layout/list1"/>
    <dgm:cxn modelId="{6A533572-327A-412B-85D8-41B5139FD942}" type="presParOf" srcId="{F61182AB-B998-46A4-9138-B4D10262A3E6}" destId="{30F8A965-7ECB-4FB8-96F7-E55073E88726}" srcOrd="13" destOrd="0" presId="urn:microsoft.com/office/officeart/2005/8/layout/list1"/>
    <dgm:cxn modelId="{6DF7DA94-42C9-485D-83BD-3077BB58EC66}" type="presParOf" srcId="{F61182AB-B998-46A4-9138-B4D10262A3E6}" destId="{B084B327-743B-421E-9E53-AA8E65D6A73B}"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91922B-A203-4EFC-92FB-409E2F972462}" type="doc">
      <dgm:prSet loTypeId="urn:microsoft.com/office/officeart/2005/8/layout/list1" loCatId="list" qsTypeId="urn:microsoft.com/office/officeart/2005/8/quickstyle/simple1" qsCatId="simple" csTypeId="urn:microsoft.com/office/officeart/2005/8/colors/accent5_4" csCatId="accent5" phldr="1"/>
      <dgm:spPr/>
      <dgm:t>
        <a:bodyPr/>
        <a:lstStyle/>
        <a:p>
          <a:endParaRPr lang="en-ZA"/>
        </a:p>
      </dgm:t>
    </dgm:pt>
    <dgm:pt modelId="{0B778063-B6FD-447B-B59D-2968564E4252}">
      <dgm:prSet phldrT="[Text]" custT="1"/>
      <dgm:spPr/>
      <dgm:t>
        <a:bodyPr/>
        <a:lstStyle/>
        <a:p>
          <a:r>
            <a:rPr lang="en-ZA" sz="1800" b="1" dirty="0">
              <a:latin typeface="Arial" panose="020B0604020202020204" pitchFamily="34" charset="0"/>
              <a:cs typeface="Arial" panose="020B0604020202020204" pitchFamily="34" charset="0"/>
            </a:rPr>
            <a:t>ELO 5</a:t>
          </a:r>
        </a:p>
      </dgm:t>
    </dgm:pt>
    <dgm:pt modelId="{420FCAE6-0F10-4BBD-8727-608244F97638}" type="parTrans" cxnId="{F491BEFE-6BDD-4B64-933B-7CCD0B776A9A}">
      <dgm:prSet/>
      <dgm:spPr/>
      <dgm:t>
        <a:bodyPr/>
        <a:lstStyle/>
        <a:p>
          <a:endParaRPr lang="en-ZA"/>
        </a:p>
      </dgm:t>
    </dgm:pt>
    <dgm:pt modelId="{4C4D4C36-6331-4B3C-9C0C-F8CFC5964039}" type="sibTrans" cxnId="{F491BEFE-6BDD-4B64-933B-7CCD0B776A9A}">
      <dgm:prSet/>
      <dgm:spPr/>
      <dgm:t>
        <a:bodyPr/>
        <a:lstStyle/>
        <a:p>
          <a:endParaRPr lang="en-ZA"/>
        </a:p>
      </dgm:t>
    </dgm:pt>
    <dgm:pt modelId="{944904B6-90E8-4B55-95C2-BC1BEF350CBD}">
      <dgm:prSet phldrT="[Text]" custT="1"/>
      <dgm:spPr/>
      <dgm:t>
        <a:bodyPr/>
        <a:lstStyle/>
        <a:p>
          <a:r>
            <a:rPr lang="en-ZA" sz="1800" b="1" dirty="0">
              <a:latin typeface="Arial" panose="020B0604020202020204" pitchFamily="34" charset="0"/>
              <a:cs typeface="Arial" panose="020B0604020202020204" pitchFamily="34" charset="0"/>
            </a:rPr>
            <a:t>ELO  6</a:t>
          </a:r>
        </a:p>
      </dgm:t>
    </dgm:pt>
    <dgm:pt modelId="{B760927A-A55D-4B09-876C-9D3B09841D81}" type="parTrans" cxnId="{825B6C21-6C8D-41B9-BC03-95EC1FAD6A8C}">
      <dgm:prSet/>
      <dgm:spPr/>
      <dgm:t>
        <a:bodyPr/>
        <a:lstStyle/>
        <a:p>
          <a:endParaRPr lang="en-ZA"/>
        </a:p>
      </dgm:t>
    </dgm:pt>
    <dgm:pt modelId="{A041207A-17FC-4E41-BD76-9AC7E549F5D4}" type="sibTrans" cxnId="{825B6C21-6C8D-41B9-BC03-95EC1FAD6A8C}">
      <dgm:prSet/>
      <dgm:spPr/>
      <dgm:t>
        <a:bodyPr/>
        <a:lstStyle/>
        <a:p>
          <a:endParaRPr lang="en-ZA"/>
        </a:p>
      </dgm:t>
    </dgm:pt>
    <dgm:pt modelId="{B987C25B-4690-4D94-8FF4-2ADAD1A9B157}">
      <dgm:prSet phldrT="[Text]" custT="1"/>
      <dgm:spPr/>
      <dgm:t>
        <a:bodyPr/>
        <a:lstStyle/>
        <a:p>
          <a:r>
            <a:rPr lang="en-ZA" sz="1800" b="1" dirty="0">
              <a:latin typeface="Arial" panose="020B0604020202020204" pitchFamily="34" charset="0"/>
              <a:cs typeface="Arial" panose="020B0604020202020204" pitchFamily="34" charset="0"/>
            </a:rPr>
            <a:t>ELO 7</a:t>
          </a:r>
        </a:p>
      </dgm:t>
    </dgm:pt>
    <dgm:pt modelId="{C8191E17-9AD3-48F4-89BE-DEA518337377}" type="parTrans" cxnId="{846FA9C6-EAA2-4E6A-A4FC-68698C05129E}">
      <dgm:prSet/>
      <dgm:spPr/>
      <dgm:t>
        <a:bodyPr/>
        <a:lstStyle/>
        <a:p>
          <a:endParaRPr lang="en-ZA"/>
        </a:p>
      </dgm:t>
    </dgm:pt>
    <dgm:pt modelId="{07FCFB3F-8DE1-48F2-9E99-9983047A2138}" type="sibTrans" cxnId="{846FA9C6-EAA2-4E6A-A4FC-68698C05129E}">
      <dgm:prSet/>
      <dgm:spPr/>
      <dgm:t>
        <a:bodyPr/>
        <a:lstStyle/>
        <a:p>
          <a:endParaRPr lang="en-ZA"/>
        </a:p>
      </dgm:t>
    </dgm:pt>
    <dgm:pt modelId="{43A1B259-AFBB-41D1-A0A3-AFFE922FAD4E}">
      <dgm:prSet custT="1"/>
      <dgm:spPr/>
      <dgm:t>
        <a:bodyPr/>
        <a:lstStyle/>
        <a:p>
          <a:r>
            <a:rPr lang="en-ZA" sz="1800" b="1" dirty="0">
              <a:latin typeface="Arial" panose="020B0604020202020204" pitchFamily="34" charset="0"/>
              <a:cs typeface="Arial" panose="020B0604020202020204" pitchFamily="34" charset="0"/>
            </a:rPr>
            <a:t>ELO 8</a:t>
          </a:r>
        </a:p>
      </dgm:t>
    </dgm:pt>
    <dgm:pt modelId="{A651F900-F639-4822-8E39-BC3E3B6F7217}" type="parTrans" cxnId="{69E67A11-09A1-401A-8E44-EC3A11BC8C1E}">
      <dgm:prSet/>
      <dgm:spPr/>
      <dgm:t>
        <a:bodyPr/>
        <a:lstStyle/>
        <a:p>
          <a:endParaRPr lang="en-ZA"/>
        </a:p>
      </dgm:t>
    </dgm:pt>
    <dgm:pt modelId="{2F1E2F62-8C25-4B2A-A104-782D8610B0A3}" type="sibTrans" cxnId="{69E67A11-09A1-401A-8E44-EC3A11BC8C1E}">
      <dgm:prSet/>
      <dgm:spPr/>
      <dgm:t>
        <a:bodyPr/>
        <a:lstStyle/>
        <a:p>
          <a:endParaRPr lang="en-ZA"/>
        </a:p>
      </dgm:t>
    </dgm:pt>
    <dgm:pt modelId="{E2D4B64A-5046-4D0A-ACB3-6AFA7CE89CA9}">
      <dgm:prSet/>
      <dgm:spPr/>
      <dgm:t>
        <a:bodyPr/>
        <a:lstStyle/>
        <a:p>
          <a:pPr marL="0" indent="0">
            <a:buFontTx/>
            <a:buNone/>
          </a:pPr>
          <a:r>
            <a:rPr lang="en-GB" dirty="0">
              <a:latin typeface="Arial" panose="020B0604020202020204" pitchFamily="34" charset="0"/>
              <a:cs typeface="Arial" panose="020B0604020202020204" pitchFamily="34" charset="0"/>
            </a:rPr>
            <a:t>Manage the logistics of the selection, procurement, storage, distribution and disposal of pharmaceutical products.</a:t>
          </a:r>
          <a:endParaRPr lang="en-ZA" dirty="0">
            <a:latin typeface="Arial" panose="020B0604020202020204" pitchFamily="34" charset="0"/>
            <a:cs typeface="Arial" panose="020B0604020202020204" pitchFamily="34" charset="0"/>
          </a:endParaRPr>
        </a:p>
      </dgm:t>
    </dgm:pt>
    <dgm:pt modelId="{68C602A4-C5B0-4668-B0E5-ECA1C7664CDD}" type="parTrans" cxnId="{F05214A3-5780-4451-BF2B-02D3FF6F850F}">
      <dgm:prSet/>
      <dgm:spPr/>
      <dgm:t>
        <a:bodyPr/>
        <a:lstStyle/>
        <a:p>
          <a:endParaRPr lang="en-ZA"/>
        </a:p>
      </dgm:t>
    </dgm:pt>
    <dgm:pt modelId="{1A48E45B-FD60-43AC-AA7C-A48EBD959018}" type="sibTrans" cxnId="{F05214A3-5780-4451-BF2B-02D3FF6F850F}">
      <dgm:prSet/>
      <dgm:spPr/>
      <dgm:t>
        <a:bodyPr/>
        <a:lstStyle/>
        <a:p>
          <a:endParaRPr lang="en-ZA"/>
        </a:p>
      </dgm:t>
    </dgm:pt>
    <dgm:pt modelId="{A7A57A93-26BD-4A38-8D2C-7B939AF19611}">
      <dgm:prSet/>
      <dgm:spPr/>
      <dgm:t>
        <a:bodyPr/>
        <a:lstStyle/>
        <a:p>
          <a:pPr marL="0" indent="0">
            <a:buFontTx/>
            <a:buNone/>
          </a:pPr>
          <a:r>
            <a:rPr lang="en-GB" dirty="0">
              <a:latin typeface="Arial" panose="020B0604020202020204" pitchFamily="34" charset="0"/>
              <a:cs typeface="Arial" panose="020B0604020202020204" pitchFamily="34" charset="0"/>
            </a:rPr>
            <a:t>Dispense medication and ensure optimal pharmaceutical care for the patient in compliance with GPP and, where applicable, GCP.</a:t>
          </a:r>
          <a:endParaRPr lang="en-ZA" dirty="0">
            <a:latin typeface="Arial" panose="020B0604020202020204" pitchFamily="34" charset="0"/>
            <a:cs typeface="Arial" panose="020B0604020202020204" pitchFamily="34" charset="0"/>
          </a:endParaRPr>
        </a:p>
      </dgm:t>
    </dgm:pt>
    <dgm:pt modelId="{4A6D5D1A-72D6-4BF2-B38C-EEF3911D5876}" type="parTrans" cxnId="{8104767F-237A-42D0-B8FA-544FA6C214C7}">
      <dgm:prSet/>
      <dgm:spPr/>
      <dgm:t>
        <a:bodyPr/>
        <a:lstStyle/>
        <a:p>
          <a:endParaRPr lang="en-ZA"/>
        </a:p>
      </dgm:t>
    </dgm:pt>
    <dgm:pt modelId="{B78B738A-DCDB-499A-8AA8-3C9C1BB87D46}" type="sibTrans" cxnId="{8104767F-237A-42D0-B8FA-544FA6C214C7}">
      <dgm:prSet/>
      <dgm:spPr/>
      <dgm:t>
        <a:bodyPr/>
        <a:lstStyle/>
        <a:p>
          <a:endParaRPr lang="en-ZA"/>
        </a:p>
      </dgm:t>
    </dgm:pt>
    <dgm:pt modelId="{A13F2B64-BA61-4DE1-B441-809F04600B9D}">
      <dgm:prSet/>
      <dgm:spPr/>
      <dgm:t>
        <a:bodyPr/>
        <a:lstStyle/>
        <a:p>
          <a:pPr marL="0" indent="0">
            <a:buFontTx/>
            <a:buNone/>
          </a:pPr>
          <a:r>
            <a:rPr lang="en-GB" dirty="0">
              <a:latin typeface="Arial" panose="020B0604020202020204" pitchFamily="34" charset="0"/>
              <a:cs typeface="Arial" panose="020B0604020202020204" pitchFamily="34" charset="0"/>
            </a:rPr>
            <a:t>Apply a pharmaceutical care management approach to ensure rational medicine use.</a:t>
          </a:r>
          <a:endParaRPr lang="en-ZA" dirty="0">
            <a:latin typeface="Arial" panose="020B0604020202020204" pitchFamily="34" charset="0"/>
            <a:cs typeface="Arial" panose="020B0604020202020204" pitchFamily="34" charset="0"/>
          </a:endParaRPr>
        </a:p>
      </dgm:t>
    </dgm:pt>
    <dgm:pt modelId="{3AC23EA2-C6F0-4666-9CD9-F999AA88330A}" type="parTrans" cxnId="{37B7ED5E-CCB9-48AA-952E-3EEF1D97F63C}">
      <dgm:prSet/>
      <dgm:spPr/>
      <dgm:t>
        <a:bodyPr/>
        <a:lstStyle/>
        <a:p>
          <a:endParaRPr lang="en-ZA"/>
        </a:p>
      </dgm:t>
    </dgm:pt>
    <dgm:pt modelId="{83150ED2-9ED7-4A45-86C9-BAF8C0771E0C}" type="sibTrans" cxnId="{37B7ED5E-CCB9-48AA-952E-3EEF1D97F63C}">
      <dgm:prSet/>
      <dgm:spPr/>
      <dgm:t>
        <a:bodyPr/>
        <a:lstStyle/>
        <a:p>
          <a:endParaRPr lang="en-ZA"/>
        </a:p>
      </dgm:t>
    </dgm:pt>
    <dgm:pt modelId="{3AA1166F-F6D8-4067-A27F-40BF063F9E57}">
      <dgm:prSet/>
      <dgm:spPr/>
      <dgm:t>
        <a:bodyPr/>
        <a:lstStyle/>
        <a:p>
          <a:pPr marL="0" indent="0">
            <a:buFontTx/>
            <a:buNone/>
          </a:pPr>
          <a:r>
            <a:rPr lang="en-GB" dirty="0">
              <a:latin typeface="Arial" panose="020B0604020202020204" pitchFamily="34" charset="0"/>
              <a:cs typeface="Arial" panose="020B0604020202020204" pitchFamily="34" charset="0"/>
            </a:rPr>
            <a:t>Initiate and/or modify therapy, where appropriate, within the scope of practice of a pharmacist and in accordance with GPP and GCP, where applicable.</a:t>
          </a:r>
          <a:endParaRPr lang="en-ZA" dirty="0">
            <a:latin typeface="Arial" panose="020B0604020202020204" pitchFamily="34" charset="0"/>
            <a:cs typeface="Arial" panose="020B0604020202020204" pitchFamily="34" charset="0"/>
          </a:endParaRPr>
        </a:p>
      </dgm:t>
    </dgm:pt>
    <dgm:pt modelId="{7703B786-C7B8-4135-B5C2-30BAB3C28B16}" type="parTrans" cxnId="{C8C83CCE-F5EA-4184-B8F2-E2FA4A79FE6F}">
      <dgm:prSet/>
      <dgm:spPr/>
      <dgm:t>
        <a:bodyPr/>
        <a:lstStyle/>
        <a:p>
          <a:endParaRPr lang="en-ZA"/>
        </a:p>
      </dgm:t>
    </dgm:pt>
    <dgm:pt modelId="{A381B05C-9EF9-4BC8-9765-FB741303B2C6}" type="sibTrans" cxnId="{C8C83CCE-F5EA-4184-B8F2-E2FA4A79FE6F}">
      <dgm:prSet/>
      <dgm:spPr/>
      <dgm:t>
        <a:bodyPr/>
        <a:lstStyle/>
        <a:p>
          <a:endParaRPr lang="en-ZA"/>
        </a:p>
      </dgm:t>
    </dgm:pt>
    <dgm:pt modelId="{F61182AB-B998-46A4-9138-B4D10262A3E6}" type="pres">
      <dgm:prSet presAssocID="{A891922B-A203-4EFC-92FB-409E2F972462}" presName="linear" presStyleCnt="0">
        <dgm:presLayoutVars>
          <dgm:dir/>
          <dgm:animLvl val="lvl"/>
          <dgm:resizeHandles val="exact"/>
        </dgm:presLayoutVars>
      </dgm:prSet>
      <dgm:spPr/>
    </dgm:pt>
    <dgm:pt modelId="{F8E5A796-D9FA-4533-9975-A1410A125951}" type="pres">
      <dgm:prSet presAssocID="{0B778063-B6FD-447B-B59D-2968564E4252}" presName="parentLin" presStyleCnt="0"/>
      <dgm:spPr/>
    </dgm:pt>
    <dgm:pt modelId="{070324E5-8652-4D0F-ADED-B1E859C2441A}" type="pres">
      <dgm:prSet presAssocID="{0B778063-B6FD-447B-B59D-2968564E4252}" presName="parentLeftMargin" presStyleLbl="node1" presStyleIdx="0" presStyleCnt="4"/>
      <dgm:spPr/>
    </dgm:pt>
    <dgm:pt modelId="{7E153818-B8DC-4F0F-B259-FD8F43426F74}" type="pres">
      <dgm:prSet presAssocID="{0B778063-B6FD-447B-B59D-2968564E4252}" presName="parentText" presStyleLbl="node1" presStyleIdx="0" presStyleCnt="4">
        <dgm:presLayoutVars>
          <dgm:chMax val="0"/>
          <dgm:bulletEnabled val="1"/>
        </dgm:presLayoutVars>
      </dgm:prSet>
      <dgm:spPr/>
    </dgm:pt>
    <dgm:pt modelId="{E97C6BA6-30A5-4041-ADED-C88AAC0ED75F}" type="pres">
      <dgm:prSet presAssocID="{0B778063-B6FD-447B-B59D-2968564E4252}" presName="negativeSpace" presStyleCnt="0"/>
      <dgm:spPr/>
    </dgm:pt>
    <dgm:pt modelId="{20D50F2F-5FE1-4CAD-AAE6-A059FA2A67EF}" type="pres">
      <dgm:prSet presAssocID="{0B778063-B6FD-447B-B59D-2968564E4252}" presName="childText" presStyleLbl="conFgAcc1" presStyleIdx="0" presStyleCnt="4" custLinFactNeighborX="208" custLinFactNeighborY="12174">
        <dgm:presLayoutVars>
          <dgm:bulletEnabled val="1"/>
        </dgm:presLayoutVars>
      </dgm:prSet>
      <dgm:spPr/>
    </dgm:pt>
    <dgm:pt modelId="{D4D2E1F8-4496-46B5-A152-2FD802267152}" type="pres">
      <dgm:prSet presAssocID="{4C4D4C36-6331-4B3C-9C0C-F8CFC5964039}" presName="spaceBetweenRectangles" presStyleCnt="0"/>
      <dgm:spPr/>
    </dgm:pt>
    <dgm:pt modelId="{A707B57F-AF22-4330-85F6-867D88B9DCB9}" type="pres">
      <dgm:prSet presAssocID="{944904B6-90E8-4B55-95C2-BC1BEF350CBD}" presName="parentLin" presStyleCnt="0"/>
      <dgm:spPr/>
    </dgm:pt>
    <dgm:pt modelId="{DBC673DB-453E-458E-857B-65F57083267E}" type="pres">
      <dgm:prSet presAssocID="{944904B6-90E8-4B55-95C2-BC1BEF350CBD}" presName="parentLeftMargin" presStyleLbl="node1" presStyleIdx="0" presStyleCnt="4"/>
      <dgm:spPr/>
    </dgm:pt>
    <dgm:pt modelId="{3907B086-0F91-4B95-A88A-4889EF4856D4}" type="pres">
      <dgm:prSet presAssocID="{944904B6-90E8-4B55-95C2-BC1BEF350CBD}" presName="parentText" presStyleLbl="node1" presStyleIdx="1" presStyleCnt="4">
        <dgm:presLayoutVars>
          <dgm:chMax val="0"/>
          <dgm:bulletEnabled val="1"/>
        </dgm:presLayoutVars>
      </dgm:prSet>
      <dgm:spPr/>
    </dgm:pt>
    <dgm:pt modelId="{7EC13ABC-15CD-46BC-AFAF-EF36C4838B6F}" type="pres">
      <dgm:prSet presAssocID="{944904B6-90E8-4B55-95C2-BC1BEF350CBD}" presName="negativeSpace" presStyleCnt="0"/>
      <dgm:spPr/>
    </dgm:pt>
    <dgm:pt modelId="{87296911-18A2-4517-B0A4-6ECF5EFC3FDD}" type="pres">
      <dgm:prSet presAssocID="{944904B6-90E8-4B55-95C2-BC1BEF350CBD}" presName="childText" presStyleLbl="conFgAcc1" presStyleIdx="1" presStyleCnt="4">
        <dgm:presLayoutVars>
          <dgm:bulletEnabled val="1"/>
        </dgm:presLayoutVars>
      </dgm:prSet>
      <dgm:spPr/>
    </dgm:pt>
    <dgm:pt modelId="{69345AF6-1979-4D11-855D-A0FC4F269E79}" type="pres">
      <dgm:prSet presAssocID="{A041207A-17FC-4E41-BD76-9AC7E549F5D4}" presName="spaceBetweenRectangles" presStyleCnt="0"/>
      <dgm:spPr/>
    </dgm:pt>
    <dgm:pt modelId="{610C8C05-DD53-4050-8D74-5B5BA9BA6A20}" type="pres">
      <dgm:prSet presAssocID="{B987C25B-4690-4D94-8FF4-2ADAD1A9B157}" presName="parentLin" presStyleCnt="0"/>
      <dgm:spPr/>
    </dgm:pt>
    <dgm:pt modelId="{CB1B70B0-3741-4695-8E34-110534FA9A60}" type="pres">
      <dgm:prSet presAssocID="{B987C25B-4690-4D94-8FF4-2ADAD1A9B157}" presName="parentLeftMargin" presStyleLbl="node1" presStyleIdx="1" presStyleCnt="4"/>
      <dgm:spPr/>
    </dgm:pt>
    <dgm:pt modelId="{6377BECB-99F7-4050-B57A-EB6BDF8AD61A}" type="pres">
      <dgm:prSet presAssocID="{B987C25B-4690-4D94-8FF4-2ADAD1A9B157}" presName="parentText" presStyleLbl="node1" presStyleIdx="2" presStyleCnt="4">
        <dgm:presLayoutVars>
          <dgm:chMax val="0"/>
          <dgm:bulletEnabled val="1"/>
        </dgm:presLayoutVars>
      </dgm:prSet>
      <dgm:spPr/>
    </dgm:pt>
    <dgm:pt modelId="{AC8DA56F-5150-4AEE-9503-E1EFC94C5B73}" type="pres">
      <dgm:prSet presAssocID="{B987C25B-4690-4D94-8FF4-2ADAD1A9B157}" presName="negativeSpace" presStyleCnt="0"/>
      <dgm:spPr/>
    </dgm:pt>
    <dgm:pt modelId="{3132CA5E-B95B-459E-B3AB-1CF93CEDAC16}" type="pres">
      <dgm:prSet presAssocID="{B987C25B-4690-4D94-8FF4-2ADAD1A9B157}" presName="childText" presStyleLbl="conFgAcc1" presStyleIdx="2" presStyleCnt="4">
        <dgm:presLayoutVars>
          <dgm:bulletEnabled val="1"/>
        </dgm:presLayoutVars>
      </dgm:prSet>
      <dgm:spPr/>
    </dgm:pt>
    <dgm:pt modelId="{4302CE01-DDAF-4F33-83B8-7FBEEAED2C66}" type="pres">
      <dgm:prSet presAssocID="{07FCFB3F-8DE1-48F2-9E99-9983047A2138}" presName="spaceBetweenRectangles" presStyleCnt="0"/>
      <dgm:spPr/>
    </dgm:pt>
    <dgm:pt modelId="{FF4F0018-9E3D-4D64-BD12-49378B374CA3}" type="pres">
      <dgm:prSet presAssocID="{43A1B259-AFBB-41D1-A0A3-AFFE922FAD4E}" presName="parentLin" presStyleCnt="0"/>
      <dgm:spPr/>
    </dgm:pt>
    <dgm:pt modelId="{299A0BE5-3D6B-42F6-816D-D2B0E6475769}" type="pres">
      <dgm:prSet presAssocID="{43A1B259-AFBB-41D1-A0A3-AFFE922FAD4E}" presName="parentLeftMargin" presStyleLbl="node1" presStyleIdx="2" presStyleCnt="4"/>
      <dgm:spPr/>
    </dgm:pt>
    <dgm:pt modelId="{BD4F9C3C-85DC-40F3-8BB2-DCAC128EA5CA}" type="pres">
      <dgm:prSet presAssocID="{43A1B259-AFBB-41D1-A0A3-AFFE922FAD4E}" presName="parentText" presStyleLbl="node1" presStyleIdx="3" presStyleCnt="4">
        <dgm:presLayoutVars>
          <dgm:chMax val="0"/>
          <dgm:bulletEnabled val="1"/>
        </dgm:presLayoutVars>
      </dgm:prSet>
      <dgm:spPr/>
    </dgm:pt>
    <dgm:pt modelId="{30F8A965-7ECB-4FB8-96F7-E55073E88726}" type="pres">
      <dgm:prSet presAssocID="{43A1B259-AFBB-41D1-A0A3-AFFE922FAD4E}" presName="negativeSpace" presStyleCnt="0"/>
      <dgm:spPr/>
    </dgm:pt>
    <dgm:pt modelId="{B084B327-743B-421E-9E53-AA8E65D6A73B}" type="pres">
      <dgm:prSet presAssocID="{43A1B259-AFBB-41D1-A0A3-AFFE922FAD4E}" presName="childText" presStyleLbl="conFgAcc1" presStyleIdx="3" presStyleCnt="4">
        <dgm:presLayoutVars>
          <dgm:bulletEnabled val="1"/>
        </dgm:presLayoutVars>
      </dgm:prSet>
      <dgm:spPr/>
    </dgm:pt>
  </dgm:ptLst>
  <dgm:cxnLst>
    <dgm:cxn modelId="{5EE75D10-BB1A-431F-A242-F09AFE18355A}" type="presOf" srcId="{E2D4B64A-5046-4D0A-ACB3-6AFA7CE89CA9}" destId="{20D50F2F-5FE1-4CAD-AAE6-A059FA2A67EF}" srcOrd="0" destOrd="0" presId="urn:microsoft.com/office/officeart/2005/8/layout/list1"/>
    <dgm:cxn modelId="{69E67A11-09A1-401A-8E44-EC3A11BC8C1E}" srcId="{A891922B-A203-4EFC-92FB-409E2F972462}" destId="{43A1B259-AFBB-41D1-A0A3-AFFE922FAD4E}" srcOrd="3" destOrd="0" parTransId="{A651F900-F639-4822-8E39-BC3E3B6F7217}" sibTransId="{2F1E2F62-8C25-4B2A-A104-782D8610B0A3}"/>
    <dgm:cxn modelId="{FF71A417-0C80-4410-A07A-65EF548A591C}" type="presOf" srcId="{43A1B259-AFBB-41D1-A0A3-AFFE922FAD4E}" destId="{299A0BE5-3D6B-42F6-816D-D2B0E6475769}" srcOrd="0" destOrd="0" presId="urn:microsoft.com/office/officeart/2005/8/layout/list1"/>
    <dgm:cxn modelId="{825B6C21-6C8D-41B9-BC03-95EC1FAD6A8C}" srcId="{A891922B-A203-4EFC-92FB-409E2F972462}" destId="{944904B6-90E8-4B55-95C2-BC1BEF350CBD}" srcOrd="1" destOrd="0" parTransId="{B760927A-A55D-4B09-876C-9D3B09841D81}" sibTransId="{A041207A-17FC-4E41-BD76-9AC7E549F5D4}"/>
    <dgm:cxn modelId="{C5FFBF35-3931-41AD-8767-B6E799C2C1C7}" type="presOf" srcId="{0B778063-B6FD-447B-B59D-2968564E4252}" destId="{7E153818-B8DC-4F0F-B259-FD8F43426F74}" srcOrd="1" destOrd="0" presId="urn:microsoft.com/office/officeart/2005/8/layout/list1"/>
    <dgm:cxn modelId="{37B7ED5E-CCB9-48AA-952E-3EEF1D97F63C}" srcId="{B987C25B-4690-4D94-8FF4-2ADAD1A9B157}" destId="{A13F2B64-BA61-4DE1-B441-809F04600B9D}" srcOrd="0" destOrd="0" parTransId="{3AC23EA2-C6F0-4666-9CD9-F999AA88330A}" sibTransId="{83150ED2-9ED7-4A45-86C9-BAF8C0771E0C}"/>
    <dgm:cxn modelId="{C4A62764-7293-47DB-A166-51F191CCD541}" type="presOf" srcId="{3AA1166F-F6D8-4067-A27F-40BF063F9E57}" destId="{B084B327-743B-421E-9E53-AA8E65D6A73B}" srcOrd="0" destOrd="0" presId="urn:microsoft.com/office/officeart/2005/8/layout/list1"/>
    <dgm:cxn modelId="{A5F0334D-5C40-45F3-AA63-A8B9DD84E8C4}" type="presOf" srcId="{B987C25B-4690-4D94-8FF4-2ADAD1A9B157}" destId="{CB1B70B0-3741-4695-8E34-110534FA9A60}" srcOrd="0" destOrd="0" presId="urn:microsoft.com/office/officeart/2005/8/layout/list1"/>
    <dgm:cxn modelId="{CB680851-4B2E-4C5F-92EB-0334724734B9}" type="presOf" srcId="{A7A57A93-26BD-4A38-8D2C-7B939AF19611}" destId="{87296911-18A2-4517-B0A4-6ECF5EFC3FDD}" srcOrd="0" destOrd="0" presId="urn:microsoft.com/office/officeart/2005/8/layout/list1"/>
    <dgm:cxn modelId="{EFD5BA52-0C8D-4457-A1F2-608C69E112AD}" type="presOf" srcId="{0B778063-B6FD-447B-B59D-2968564E4252}" destId="{070324E5-8652-4D0F-ADED-B1E859C2441A}" srcOrd="0" destOrd="0" presId="urn:microsoft.com/office/officeart/2005/8/layout/list1"/>
    <dgm:cxn modelId="{8104767F-237A-42D0-B8FA-544FA6C214C7}" srcId="{944904B6-90E8-4B55-95C2-BC1BEF350CBD}" destId="{A7A57A93-26BD-4A38-8D2C-7B939AF19611}" srcOrd="0" destOrd="0" parTransId="{4A6D5D1A-72D6-4BF2-B38C-EEF3911D5876}" sibTransId="{B78B738A-DCDB-499A-8AA8-3C9C1BB87D46}"/>
    <dgm:cxn modelId="{F05214A3-5780-4451-BF2B-02D3FF6F850F}" srcId="{0B778063-B6FD-447B-B59D-2968564E4252}" destId="{E2D4B64A-5046-4D0A-ACB3-6AFA7CE89CA9}" srcOrd="0" destOrd="0" parTransId="{68C602A4-C5B0-4668-B0E5-ECA1C7664CDD}" sibTransId="{1A48E45B-FD60-43AC-AA7C-A48EBD959018}"/>
    <dgm:cxn modelId="{1258CAA5-6EA4-4874-B0A6-DFC5730737A9}" type="presOf" srcId="{43A1B259-AFBB-41D1-A0A3-AFFE922FAD4E}" destId="{BD4F9C3C-85DC-40F3-8BB2-DCAC128EA5CA}" srcOrd="1" destOrd="0" presId="urn:microsoft.com/office/officeart/2005/8/layout/list1"/>
    <dgm:cxn modelId="{7EA1E3A5-AA7A-4AE9-A997-617EBF58C475}" type="presOf" srcId="{A13F2B64-BA61-4DE1-B441-809F04600B9D}" destId="{3132CA5E-B95B-459E-B3AB-1CF93CEDAC16}" srcOrd="0" destOrd="0" presId="urn:microsoft.com/office/officeart/2005/8/layout/list1"/>
    <dgm:cxn modelId="{D413E1AB-B3CC-4ABA-91C9-C41F606AC8C9}" type="presOf" srcId="{A891922B-A203-4EFC-92FB-409E2F972462}" destId="{F61182AB-B998-46A4-9138-B4D10262A3E6}" srcOrd="0" destOrd="0" presId="urn:microsoft.com/office/officeart/2005/8/layout/list1"/>
    <dgm:cxn modelId="{510DE0BB-8392-4351-A6F5-E3058796CB2C}" type="presOf" srcId="{B987C25B-4690-4D94-8FF4-2ADAD1A9B157}" destId="{6377BECB-99F7-4050-B57A-EB6BDF8AD61A}" srcOrd="1" destOrd="0" presId="urn:microsoft.com/office/officeart/2005/8/layout/list1"/>
    <dgm:cxn modelId="{846FA9C6-EAA2-4E6A-A4FC-68698C05129E}" srcId="{A891922B-A203-4EFC-92FB-409E2F972462}" destId="{B987C25B-4690-4D94-8FF4-2ADAD1A9B157}" srcOrd="2" destOrd="0" parTransId="{C8191E17-9AD3-48F4-89BE-DEA518337377}" sibTransId="{07FCFB3F-8DE1-48F2-9E99-9983047A2138}"/>
    <dgm:cxn modelId="{C8C83CCE-F5EA-4184-B8F2-E2FA4A79FE6F}" srcId="{43A1B259-AFBB-41D1-A0A3-AFFE922FAD4E}" destId="{3AA1166F-F6D8-4067-A27F-40BF063F9E57}" srcOrd="0" destOrd="0" parTransId="{7703B786-C7B8-4135-B5C2-30BAB3C28B16}" sibTransId="{A381B05C-9EF9-4BC8-9765-FB741303B2C6}"/>
    <dgm:cxn modelId="{ECF51DD2-1A87-47A8-A3FC-03CD30313518}" type="presOf" srcId="{944904B6-90E8-4B55-95C2-BC1BEF350CBD}" destId="{3907B086-0F91-4B95-A88A-4889EF4856D4}" srcOrd="1" destOrd="0" presId="urn:microsoft.com/office/officeart/2005/8/layout/list1"/>
    <dgm:cxn modelId="{5F8A7BD6-2630-45E5-8303-F3888FA41228}" type="presOf" srcId="{944904B6-90E8-4B55-95C2-BC1BEF350CBD}" destId="{DBC673DB-453E-458E-857B-65F57083267E}" srcOrd="0" destOrd="0" presId="urn:microsoft.com/office/officeart/2005/8/layout/list1"/>
    <dgm:cxn modelId="{F491BEFE-6BDD-4B64-933B-7CCD0B776A9A}" srcId="{A891922B-A203-4EFC-92FB-409E2F972462}" destId="{0B778063-B6FD-447B-B59D-2968564E4252}" srcOrd="0" destOrd="0" parTransId="{420FCAE6-0F10-4BBD-8727-608244F97638}" sibTransId="{4C4D4C36-6331-4B3C-9C0C-F8CFC5964039}"/>
    <dgm:cxn modelId="{FF06F9B6-FA3D-4477-B368-D875E0062EAE}" type="presParOf" srcId="{F61182AB-B998-46A4-9138-B4D10262A3E6}" destId="{F8E5A796-D9FA-4533-9975-A1410A125951}" srcOrd="0" destOrd="0" presId="urn:microsoft.com/office/officeart/2005/8/layout/list1"/>
    <dgm:cxn modelId="{9A43E468-07BE-464B-9CA2-27C792977F65}" type="presParOf" srcId="{F8E5A796-D9FA-4533-9975-A1410A125951}" destId="{070324E5-8652-4D0F-ADED-B1E859C2441A}" srcOrd="0" destOrd="0" presId="urn:microsoft.com/office/officeart/2005/8/layout/list1"/>
    <dgm:cxn modelId="{479B10C6-CC0E-4875-8553-AC73F1D1479A}" type="presParOf" srcId="{F8E5A796-D9FA-4533-9975-A1410A125951}" destId="{7E153818-B8DC-4F0F-B259-FD8F43426F74}" srcOrd="1" destOrd="0" presId="urn:microsoft.com/office/officeart/2005/8/layout/list1"/>
    <dgm:cxn modelId="{9DC40C23-2714-45C4-9405-CBF193FE16FF}" type="presParOf" srcId="{F61182AB-B998-46A4-9138-B4D10262A3E6}" destId="{E97C6BA6-30A5-4041-ADED-C88AAC0ED75F}" srcOrd="1" destOrd="0" presId="urn:microsoft.com/office/officeart/2005/8/layout/list1"/>
    <dgm:cxn modelId="{981319ED-2F3A-44D0-AA67-6B1FB0657941}" type="presParOf" srcId="{F61182AB-B998-46A4-9138-B4D10262A3E6}" destId="{20D50F2F-5FE1-4CAD-AAE6-A059FA2A67EF}" srcOrd="2" destOrd="0" presId="urn:microsoft.com/office/officeart/2005/8/layout/list1"/>
    <dgm:cxn modelId="{2A3369C4-88E5-4687-BA87-3FC349ACEC5B}" type="presParOf" srcId="{F61182AB-B998-46A4-9138-B4D10262A3E6}" destId="{D4D2E1F8-4496-46B5-A152-2FD802267152}" srcOrd="3" destOrd="0" presId="urn:microsoft.com/office/officeart/2005/8/layout/list1"/>
    <dgm:cxn modelId="{C110341B-151B-4605-92EE-8D8478ECD4DF}" type="presParOf" srcId="{F61182AB-B998-46A4-9138-B4D10262A3E6}" destId="{A707B57F-AF22-4330-85F6-867D88B9DCB9}" srcOrd="4" destOrd="0" presId="urn:microsoft.com/office/officeart/2005/8/layout/list1"/>
    <dgm:cxn modelId="{7B766FFA-B955-4B97-8DF0-C7F4D8C677A0}" type="presParOf" srcId="{A707B57F-AF22-4330-85F6-867D88B9DCB9}" destId="{DBC673DB-453E-458E-857B-65F57083267E}" srcOrd="0" destOrd="0" presId="urn:microsoft.com/office/officeart/2005/8/layout/list1"/>
    <dgm:cxn modelId="{3BFD1142-1984-43A1-85D2-F1ECB33854D4}" type="presParOf" srcId="{A707B57F-AF22-4330-85F6-867D88B9DCB9}" destId="{3907B086-0F91-4B95-A88A-4889EF4856D4}" srcOrd="1" destOrd="0" presId="urn:microsoft.com/office/officeart/2005/8/layout/list1"/>
    <dgm:cxn modelId="{8D123BB5-F942-4CAD-AFC8-8A4E34A0A1CD}" type="presParOf" srcId="{F61182AB-B998-46A4-9138-B4D10262A3E6}" destId="{7EC13ABC-15CD-46BC-AFAF-EF36C4838B6F}" srcOrd="5" destOrd="0" presId="urn:microsoft.com/office/officeart/2005/8/layout/list1"/>
    <dgm:cxn modelId="{03391F99-4C45-4DB8-8BB7-46DB9718EFF8}" type="presParOf" srcId="{F61182AB-B998-46A4-9138-B4D10262A3E6}" destId="{87296911-18A2-4517-B0A4-6ECF5EFC3FDD}" srcOrd="6" destOrd="0" presId="urn:microsoft.com/office/officeart/2005/8/layout/list1"/>
    <dgm:cxn modelId="{122C3C47-8301-4FA1-A0F2-EE25FB00BAF6}" type="presParOf" srcId="{F61182AB-B998-46A4-9138-B4D10262A3E6}" destId="{69345AF6-1979-4D11-855D-A0FC4F269E79}" srcOrd="7" destOrd="0" presId="urn:microsoft.com/office/officeart/2005/8/layout/list1"/>
    <dgm:cxn modelId="{DC1774D1-9901-4754-B7FB-A6F73A19781E}" type="presParOf" srcId="{F61182AB-B998-46A4-9138-B4D10262A3E6}" destId="{610C8C05-DD53-4050-8D74-5B5BA9BA6A20}" srcOrd="8" destOrd="0" presId="urn:microsoft.com/office/officeart/2005/8/layout/list1"/>
    <dgm:cxn modelId="{D8D35A90-E3FF-41C6-9DFB-370266FF5998}" type="presParOf" srcId="{610C8C05-DD53-4050-8D74-5B5BA9BA6A20}" destId="{CB1B70B0-3741-4695-8E34-110534FA9A60}" srcOrd="0" destOrd="0" presId="urn:microsoft.com/office/officeart/2005/8/layout/list1"/>
    <dgm:cxn modelId="{AA32D918-A6E6-494D-BF20-B487A2CA7F66}" type="presParOf" srcId="{610C8C05-DD53-4050-8D74-5B5BA9BA6A20}" destId="{6377BECB-99F7-4050-B57A-EB6BDF8AD61A}" srcOrd="1" destOrd="0" presId="urn:microsoft.com/office/officeart/2005/8/layout/list1"/>
    <dgm:cxn modelId="{55FF87C0-FE34-4BC2-BDB5-8ACAA2CBF6B0}" type="presParOf" srcId="{F61182AB-B998-46A4-9138-B4D10262A3E6}" destId="{AC8DA56F-5150-4AEE-9503-E1EFC94C5B73}" srcOrd="9" destOrd="0" presId="urn:microsoft.com/office/officeart/2005/8/layout/list1"/>
    <dgm:cxn modelId="{4638E424-58AA-49EE-AE75-D240D8DD2F02}" type="presParOf" srcId="{F61182AB-B998-46A4-9138-B4D10262A3E6}" destId="{3132CA5E-B95B-459E-B3AB-1CF93CEDAC16}" srcOrd="10" destOrd="0" presId="urn:microsoft.com/office/officeart/2005/8/layout/list1"/>
    <dgm:cxn modelId="{A21398CB-618A-4365-9342-23AF85C4A30C}" type="presParOf" srcId="{F61182AB-B998-46A4-9138-B4D10262A3E6}" destId="{4302CE01-DDAF-4F33-83B8-7FBEEAED2C66}" srcOrd="11" destOrd="0" presId="urn:microsoft.com/office/officeart/2005/8/layout/list1"/>
    <dgm:cxn modelId="{1DE2DFC4-82B4-40A4-A95B-E83823276B29}" type="presParOf" srcId="{F61182AB-B998-46A4-9138-B4D10262A3E6}" destId="{FF4F0018-9E3D-4D64-BD12-49378B374CA3}" srcOrd="12" destOrd="0" presId="urn:microsoft.com/office/officeart/2005/8/layout/list1"/>
    <dgm:cxn modelId="{635F660F-34D1-4816-9FBB-FD0E823CB037}" type="presParOf" srcId="{FF4F0018-9E3D-4D64-BD12-49378B374CA3}" destId="{299A0BE5-3D6B-42F6-816D-D2B0E6475769}" srcOrd="0" destOrd="0" presId="urn:microsoft.com/office/officeart/2005/8/layout/list1"/>
    <dgm:cxn modelId="{862D5B3C-0FC2-4F8B-BADF-AA859A9E1DBE}" type="presParOf" srcId="{FF4F0018-9E3D-4D64-BD12-49378B374CA3}" destId="{BD4F9C3C-85DC-40F3-8BB2-DCAC128EA5CA}" srcOrd="1" destOrd="0" presId="urn:microsoft.com/office/officeart/2005/8/layout/list1"/>
    <dgm:cxn modelId="{6A533572-327A-412B-85D8-41B5139FD942}" type="presParOf" srcId="{F61182AB-B998-46A4-9138-B4D10262A3E6}" destId="{30F8A965-7ECB-4FB8-96F7-E55073E88726}" srcOrd="13" destOrd="0" presId="urn:microsoft.com/office/officeart/2005/8/layout/list1"/>
    <dgm:cxn modelId="{6DF7DA94-42C9-485D-83BD-3077BB58EC66}" type="presParOf" srcId="{F61182AB-B998-46A4-9138-B4D10262A3E6}" destId="{B084B327-743B-421E-9E53-AA8E65D6A73B}"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891922B-A203-4EFC-92FB-409E2F972462}" type="doc">
      <dgm:prSet loTypeId="urn:microsoft.com/office/officeart/2005/8/layout/list1" loCatId="list" qsTypeId="urn:microsoft.com/office/officeart/2005/8/quickstyle/simple1" qsCatId="simple" csTypeId="urn:microsoft.com/office/officeart/2005/8/colors/accent5_4" csCatId="accent5" phldr="1"/>
      <dgm:spPr/>
      <dgm:t>
        <a:bodyPr/>
        <a:lstStyle/>
        <a:p>
          <a:endParaRPr lang="en-ZA"/>
        </a:p>
      </dgm:t>
    </dgm:pt>
    <dgm:pt modelId="{0B778063-B6FD-447B-B59D-2968564E4252}">
      <dgm:prSet phldrT="[Text]" custT="1"/>
      <dgm:spPr/>
      <dgm:t>
        <a:bodyPr/>
        <a:lstStyle/>
        <a:p>
          <a:r>
            <a:rPr lang="en-ZA" sz="1800" b="1" dirty="0">
              <a:latin typeface="Arial" panose="020B0604020202020204" pitchFamily="34" charset="0"/>
              <a:cs typeface="Arial" panose="020B0604020202020204" pitchFamily="34" charset="0"/>
            </a:rPr>
            <a:t>ELO 9</a:t>
          </a:r>
        </a:p>
      </dgm:t>
    </dgm:pt>
    <dgm:pt modelId="{420FCAE6-0F10-4BBD-8727-608244F97638}" type="parTrans" cxnId="{F491BEFE-6BDD-4B64-933B-7CCD0B776A9A}">
      <dgm:prSet/>
      <dgm:spPr/>
      <dgm:t>
        <a:bodyPr/>
        <a:lstStyle/>
        <a:p>
          <a:endParaRPr lang="en-ZA"/>
        </a:p>
      </dgm:t>
    </dgm:pt>
    <dgm:pt modelId="{4C4D4C36-6331-4B3C-9C0C-F8CFC5964039}" type="sibTrans" cxnId="{F491BEFE-6BDD-4B64-933B-7CCD0B776A9A}">
      <dgm:prSet/>
      <dgm:spPr/>
      <dgm:t>
        <a:bodyPr/>
        <a:lstStyle/>
        <a:p>
          <a:endParaRPr lang="en-ZA"/>
        </a:p>
      </dgm:t>
    </dgm:pt>
    <dgm:pt modelId="{944904B6-90E8-4B55-95C2-BC1BEF350CBD}">
      <dgm:prSet phldrT="[Text]" custT="1"/>
      <dgm:spPr/>
      <dgm:t>
        <a:bodyPr/>
        <a:lstStyle/>
        <a:p>
          <a:r>
            <a:rPr lang="en-ZA" sz="1800" b="1" dirty="0">
              <a:latin typeface="Arial" panose="020B0604020202020204" pitchFamily="34" charset="0"/>
              <a:cs typeface="Arial" panose="020B0604020202020204" pitchFamily="34" charset="0"/>
            </a:rPr>
            <a:t>ELO  10</a:t>
          </a:r>
        </a:p>
      </dgm:t>
    </dgm:pt>
    <dgm:pt modelId="{B760927A-A55D-4B09-876C-9D3B09841D81}" type="parTrans" cxnId="{825B6C21-6C8D-41B9-BC03-95EC1FAD6A8C}">
      <dgm:prSet/>
      <dgm:spPr/>
      <dgm:t>
        <a:bodyPr/>
        <a:lstStyle/>
        <a:p>
          <a:endParaRPr lang="en-ZA"/>
        </a:p>
      </dgm:t>
    </dgm:pt>
    <dgm:pt modelId="{A041207A-17FC-4E41-BD76-9AC7E549F5D4}" type="sibTrans" cxnId="{825B6C21-6C8D-41B9-BC03-95EC1FAD6A8C}">
      <dgm:prSet/>
      <dgm:spPr/>
      <dgm:t>
        <a:bodyPr/>
        <a:lstStyle/>
        <a:p>
          <a:endParaRPr lang="en-ZA"/>
        </a:p>
      </dgm:t>
    </dgm:pt>
    <dgm:pt modelId="{B987C25B-4690-4D94-8FF4-2ADAD1A9B157}">
      <dgm:prSet phldrT="[Text]" custT="1"/>
      <dgm:spPr/>
      <dgm:t>
        <a:bodyPr/>
        <a:lstStyle/>
        <a:p>
          <a:r>
            <a:rPr lang="en-ZA" sz="1800" b="1" dirty="0">
              <a:latin typeface="Arial" panose="020B0604020202020204" pitchFamily="34" charset="0"/>
              <a:cs typeface="Arial" panose="020B0604020202020204" pitchFamily="34" charset="0"/>
            </a:rPr>
            <a:t>ELO 11</a:t>
          </a:r>
        </a:p>
      </dgm:t>
    </dgm:pt>
    <dgm:pt modelId="{C8191E17-9AD3-48F4-89BE-DEA518337377}" type="parTrans" cxnId="{846FA9C6-EAA2-4E6A-A4FC-68698C05129E}">
      <dgm:prSet/>
      <dgm:spPr/>
      <dgm:t>
        <a:bodyPr/>
        <a:lstStyle/>
        <a:p>
          <a:endParaRPr lang="en-ZA"/>
        </a:p>
      </dgm:t>
    </dgm:pt>
    <dgm:pt modelId="{07FCFB3F-8DE1-48F2-9E99-9983047A2138}" type="sibTrans" cxnId="{846FA9C6-EAA2-4E6A-A4FC-68698C05129E}">
      <dgm:prSet/>
      <dgm:spPr/>
      <dgm:t>
        <a:bodyPr/>
        <a:lstStyle/>
        <a:p>
          <a:endParaRPr lang="en-ZA"/>
        </a:p>
      </dgm:t>
    </dgm:pt>
    <dgm:pt modelId="{E2D4B64A-5046-4D0A-ACB3-6AFA7CE89CA9}">
      <dgm:prSet/>
      <dgm:spPr/>
      <dgm:t>
        <a:bodyPr/>
        <a:lstStyle/>
        <a:p>
          <a:pPr marL="0" indent="0">
            <a:buFontTx/>
            <a:buNone/>
          </a:pPr>
          <a:r>
            <a:rPr lang="en-ZA" dirty="0">
              <a:latin typeface="Arial" panose="020B0604020202020204" pitchFamily="34" charset="0"/>
              <a:cs typeface="Arial" panose="020B0604020202020204" pitchFamily="34" charset="0"/>
            </a:rPr>
            <a:t>Promote public health.</a:t>
          </a:r>
        </a:p>
      </dgm:t>
    </dgm:pt>
    <dgm:pt modelId="{68C602A4-C5B0-4668-B0E5-ECA1C7664CDD}" type="parTrans" cxnId="{F05214A3-5780-4451-BF2B-02D3FF6F850F}">
      <dgm:prSet/>
      <dgm:spPr/>
      <dgm:t>
        <a:bodyPr/>
        <a:lstStyle/>
        <a:p>
          <a:endParaRPr lang="en-ZA"/>
        </a:p>
      </dgm:t>
    </dgm:pt>
    <dgm:pt modelId="{1A48E45B-FD60-43AC-AA7C-A48EBD959018}" type="sibTrans" cxnId="{F05214A3-5780-4451-BF2B-02D3FF6F850F}">
      <dgm:prSet/>
      <dgm:spPr/>
      <dgm:t>
        <a:bodyPr/>
        <a:lstStyle/>
        <a:p>
          <a:endParaRPr lang="en-ZA"/>
        </a:p>
      </dgm:t>
    </dgm:pt>
    <dgm:pt modelId="{A7A57A93-26BD-4A38-8D2C-7B939AF19611}">
      <dgm:prSet/>
      <dgm:spPr/>
      <dgm:t>
        <a:bodyPr/>
        <a:lstStyle/>
        <a:p>
          <a:pPr marL="0" indent="0">
            <a:buFontTx/>
            <a:buNone/>
          </a:pPr>
          <a:r>
            <a:rPr lang="en-GB" dirty="0">
              <a:latin typeface="Arial" panose="020B0604020202020204" pitchFamily="34" charset="0"/>
              <a:cs typeface="Arial" panose="020B0604020202020204" pitchFamily="34" charset="0"/>
            </a:rPr>
            <a:t>Integrate and apply management principles in the practice of pharmacy.</a:t>
          </a:r>
          <a:endParaRPr lang="en-ZA" dirty="0">
            <a:latin typeface="Arial" panose="020B0604020202020204" pitchFamily="34" charset="0"/>
            <a:cs typeface="Arial" panose="020B0604020202020204" pitchFamily="34" charset="0"/>
          </a:endParaRPr>
        </a:p>
      </dgm:t>
    </dgm:pt>
    <dgm:pt modelId="{4A6D5D1A-72D6-4BF2-B38C-EEF3911D5876}" type="parTrans" cxnId="{8104767F-237A-42D0-B8FA-544FA6C214C7}">
      <dgm:prSet/>
      <dgm:spPr/>
      <dgm:t>
        <a:bodyPr/>
        <a:lstStyle/>
        <a:p>
          <a:endParaRPr lang="en-ZA"/>
        </a:p>
      </dgm:t>
    </dgm:pt>
    <dgm:pt modelId="{B78B738A-DCDB-499A-8AA8-3C9C1BB87D46}" type="sibTrans" cxnId="{8104767F-237A-42D0-B8FA-544FA6C214C7}">
      <dgm:prSet/>
      <dgm:spPr/>
      <dgm:t>
        <a:bodyPr/>
        <a:lstStyle/>
        <a:p>
          <a:endParaRPr lang="en-ZA"/>
        </a:p>
      </dgm:t>
    </dgm:pt>
    <dgm:pt modelId="{A13F2B64-BA61-4DE1-B441-809F04600B9D}">
      <dgm:prSet/>
      <dgm:spPr/>
      <dgm:t>
        <a:bodyPr/>
        <a:lstStyle/>
        <a:p>
          <a:pPr marL="0" indent="0">
            <a:buFontTx/>
            <a:buNone/>
          </a:pPr>
          <a:r>
            <a:rPr lang="en-ZA" dirty="0">
              <a:latin typeface="Arial" panose="020B0604020202020204" pitchFamily="34" charset="0"/>
              <a:cs typeface="Arial" panose="020B0604020202020204" pitchFamily="34" charset="0"/>
            </a:rPr>
            <a:t>Participate in research.</a:t>
          </a:r>
        </a:p>
      </dgm:t>
    </dgm:pt>
    <dgm:pt modelId="{3AC23EA2-C6F0-4666-9CD9-F999AA88330A}" type="parTrans" cxnId="{37B7ED5E-CCB9-48AA-952E-3EEF1D97F63C}">
      <dgm:prSet/>
      <dgm:spPr/>
      <dgm:t>
        <a:bodyPr/>
        <a:lstStyle/>
        <a:p>
          <a:endParaRPr lang="en-ZA"/>
        </a:p>
      </dgm:t>
    </dgm:pt>
    <dgm:pt modelId="{83150ED2-9ED7-4A45-86C9-BAF8C0771E0C}" type="sibTrans" cxnId="{37B7ED5E-CCB9-48AA-952E-3EEF1D97F63C}">
      <dgm:prSet/>
      <dgm:spPr/>
      <dgm:t>
        <a:bodyPr/>
        <a:lstStyle/>
        <a:p>
          <a:endParaRPr lang="en-ZA"/>
        </a:p>
      </dgm:t>
    </dgm:pt>
    <dgm:pt modelId="{F61182AB-B998-46A4-9138-B4D10262A3E6}" type="pres">
      <dgm:prSet presAssocID="{A891922B-A203-4EFC-92FB-409E2F972462}" presName="linear" presStyleCnt="0">
        <dgm:presLayoutVars>
          <dgm:dir/>
          <dgm:animLvl val="lvl"/>
          <dgm:resizeHandles val="exact"/>
        </dgm:presLayoutVars>
      </dgm:prSet>
      <dgm:spPr/>
    </dgm:pt>
    <dgm:pt modelId="{F8E5A796-D9FA-4533-9975-A1410A125951}" type="pres">
      <dgm:prSet presAssocID="{0B778063-B6FD-447B-B59D-2968564E4252}" presName="parentLin" presStyleCnt="0"/>
      <dgm:spPr/>
    </dgm:pt>
    <dgm:pt modelId="{070324E5-8652-4D0F-ADED-B1E859C2441A}" type="pres">
      <dgm:prSet presAssocID="{0B778063-B6FD-447B-B59D-2968564E4252}" presName="parentLeftMargin" presStyleLbl="node1" presStyleIdx="0" presStyleCnt="3"/>
      <dgm:spPr/>
    </dgm:pt>
    <dgm:pt modelId="{7E153818-B8DC-4F0F-B259-FD8F43426F74}" type="pres">
      <dgm:prSet presAssocID="{0B778063-B6FD-447B-B59D-2968564E4252}" presName="parentText" presStyleLbl="node1" presStyleIdx="0" presStyleCnt="3">
        <dgm:presLayoutVars>
          <dgm:chMax val="0"/>
          <dgm:bulletEnabled val="1"/>
        </dgm:presLayoutVars>
      </dgm:prSet>
      <dgm:spPr/>
    </dgm:pt>
    <dgm:pt modelId="{E97C6BA6-30A5-4041-ADED-C88AAC0ED75F}" type="pres">
      <dgm:prSet presAssocID="{0B778063-B6FD-447B-B59D-2968564E4252}" presName="negativeSpace" presStyleCnt="0"/>
      <dgm:spPr/>
    </dgm:pt>
    <dgm:pt modelId="{20D50F2F-5FE1-4CAD-AAE6-A059FA2A67EF}" type="pres">
      <dgm:prSet presAssocID="{0B778063-B6FD-447B-B59D-2968564E4252}" presName="childText" presStyleLbl="conFgAcc1" presStyleIdx="0" presStyleCnt="3" custLinFactNeighborX="208" custLinFactNeighborY="12174">
        <dgm:presLayoutVars>
          <dgm:bulletEnabled val="1"/>
        </dgm:presLayoutVars>
      </dgm:prSet>
      <dgm:spPr/>
    </dgm:pt>
    <dgm:pt modelId="{D4D2E1F8-4496-46B5-A152-2FD802267152}" type="pres">
      <dgm:prSet presAssocID="{4C4D4C36-6331-4B3C-9C0C-F8CFC5964039}" presName="spaceBetweenRectangles" presStyleCnt="0"/>
      <dgm:spPr/>
    </dgm:pt>
    <dgm:pt modelId="{A707B57F-AF22-4330-85F6-867D88B9DCB9}" type="pres">
      <dgm:prSet presAssocID="{944904B6-90E8-4B55-95C2-BC1BEF350CBD}" presName="parentLin" presStyleCnt="0"/>
      <dgm:spPr/>
    </dgm:pt>
    <dgm:pt modelId="{DBC673DB-453E-458E-857B-65F57083267E}" type="pres">
      <dgm:prSet presAssocID="{944904B6-90E8-4B55-95C2-BC1BEF350CBD}" presName="parentLeftMargin" presStyleLbl="node1" presStyleIdx="0" presStyleCnt="3"/>
      <dgm:spPr/>
    </dgm:pt>
    <dgm:pt modelId="{3907B086-0F91-4B95-A88A-4889EF4856D4}" type="pres">
      <dgm:prSet presAssocID="{944904B6-90E8-4B55-95C2-BC1BEF350CBD}" presName="parentText" presStyleLbl="node1" presStyleIdx="1" presStyleCnt="3">
        <dgm:presLayoutVars>
          <dgm:chMax val="0"/>
          <dgm:bulletEnabled val="1"/>
        </dgm:presLayoutVars>
      </dgm:prSet>
      <dgm:spPr/>
    </dgm:pt>
    <dgm:pt modelId="{7EC13ABC-15CD-46BC-AFAF-EF36C4838B6F}" type="pres">
      <dgm:prSet presAssocID="{944904B6-90E8-4B55-95C2-BC1BEF350CBD}" presName="negativeSpace" presStyleCnt="0"/>
      <dgm:spPr/>
    </dgm:pt>
    <dgm:pt modelId="{87296911-18A2-4517-B0A4-6ECF5EFC3FDD}" type="pres">
      <dgm:prSet presAssocID="{944904B6-90E8-4B55-95C2-BC1BEF350CBD}" presName="childText" presStyleLbl="conFgAcc1" presStyleIdx="1" presStyleCnt="3">
        <dgm:presLayoutVars>
          <dgm:bulletEnabled val="1"/>
        </dgm:presLayoutVars>
      </dgm:prSet>
      <dgm:spPr/>
    </dgm:pt>
    <dgm:pt modelId="{69345AF6-1979-4D11-855D-A0FC4F269E79}" type="pres">
      <dgm:prSet presAssocID="{A041207A-17FC-4E41-BD76-9AC7E549F5D4}" presName="spaceBetweenRectangles" presStyleCnt="0"/>
      <dgm:spPr/>
    </dgm:pt>
    <dgm:pt modelId="{610C8C05-DD53-4050-8D74-5B5BA9BA6A20}" type="pres">
      <dgm:prSet presAssocID="{B987C25B-4690-4D94-8FF4-2ADAD1A9B157}" presName="parentLin" presStyleCnt="0"/>
      <dgm:spPr/>
    </dgm:pt>
    <dgm:pt modelId="{CB1B70B0-3741-4695-8E34-110534FA9A60}" type="pres">
      <dgm:prSet presAssocID="{B987C25B-4690-4D94-8FF4-2ADAD1A9B157}" presName="parentLeftMargin" presStyleLbl="node1" presStyleIdx="1" presStyleCnt="3"/>
      <dgm:spPr/>
    </dgm:pt>
    <dgm:pt modelId="{6377BECB-99F7-4050-B57A-EB6BDF8AD61A}" type="pres">
      <dgm:prSet presAssocID="{B987C25B-4690-4D94-8FF4-2ADAD1A9B157}" presName="parentText" presStyleLbl="node1" presStyleIdx="2" presStyleCnt="3">
        <dgm:presLayoutVars>
          <dgm:chMax val="0"/>
          <dgm:bulletEnabled val="1"/>
        </dgm:presLayoutVars>
      </dgm:prSet>
      <dgm:spPr/>
    </dgm:pt>
    <dgm:pt modelId="{AC8DA56F-5150-4AEE-9503-E1EFC94C5B73}" type="pres">
      <dgm:prSet presAssocID="{B987C25B-4690-4D94-8FF4-2ADAD1A9B157}" presName="negativeSpace" presStyleCnt="0"/>
      <dgm:spPr/>
    </dgm:pt>
    <dgm:pt modelId="{3132CA5E-B95B-459E-B3AB-1CF93CEDAC16}" type="pres">
      <dgm:prSet presAssocID="{B987C25B-4690-4D94-8FF4-2ADAD1A9B157}" presName="childText" presStyleLbl="conFgAcc1" presStyleIdx="2" presStyleCnt="3">
        <dgm:presLayoutVars>
          <dgm:bulletEnabled val="1"/>
        </dgm:presLayoutVars>
      </dgm:prSet>
      <dgm:spPr/>
    </dgm:pt>
  </dgm:ptLst>
  <dgm:cxnLst>
    <dgm:cxn modelId="{5EE75D10-BB1A-431F-A242-F09AFE18355A}" type="presOf" srcId="{E2D4B64A-5046-4D0A-ACB3-6AFA7CE89CA9}" destId="{20D50F2F-5FE1-4CAD-AAE6-A059FA2A67EF}" srcOrd="0" destOrd="0" presId="urn:microsoft.com/office/officeart/2005/8/layout/list1"/>
    <dgm:cxn modelId="{825B6C21-6C8D-41B9-BC03-95EC1FAD6A8C}" srcId="{A891922B-A203-4EFC-92FB-409E2F972462}" destId="{944904B6-90E8-4B55-95C2-BC1BEF350CBD}" srcOrd="1" destOrd="0" parTransId="{B760927A-A55D-4B09-876C-9D3B09841D81}" sibTransId="{A041207A-17FC-4E41-BD76-9AC7E549F5D4}"/>
    <dgm:cxn modelId="{C5FFBF35-3931-41AD-8767-B6E799C2C1C7}" type="presOf" srcId="{0B778063-B6FD-447B-B59D-2968564E4252}" destId="{7E153818-B8DC-4F0F-B259-FD8F43426F74}" srcOrd="1" destOrd="0" presId="urn:microsoft.com/office/officeart/2005/8/layout/list1"/>
    <dgm:cxn modelId="{37B7ED5E-CCB9-48AA-952E-3EEF1D97F63C}" srcId="{B987C25B-4690-4D94-8FF4-2ADAD1A9B157}" destId="{A13F2B64-BA61-4DE1-B441-809F04600B9D}" srcOrd="0" destOrd="0" parTransId="{3AC23EA2-C6F0-4666-9CD9-F999AA88330A}" sibTransId="{83150ED2-9ED7-4A45-86C9-BAF8C0771E0C}"/>
    <dgm:cxn modelId="{A5F0334D-5C40-45F3-AA63-A8B9DD84E8C4}" type="presOf" srcId="{B987C25B-4690-4D94-8FF4-2ADAD1A9B157}" destId="{CB1B70B0-3741-4695-8E34-110534FA9A60}" srcOrd="0" destOrd="0" presId="urn:microsoft.com/office/officeart/2005/8/layout/list1"/>
    <dgm:cxn modelId="{CB680851-4B2E-4C5F-92EB-0334724734B9}" type="presOf" srcId="{A7A57A93-26BD-4A38-8D2C-7B939AF19611}" destId="{87296911-18A2-4517-B0A4-6ECF5EFC3FDD}" srcOrd="0" destOrd="0" presId="urn:microsoft.com/office/officeart/2005/8/layout/list1"/>
    <dgm:cxn modelId="{EFD5BA52-0C8D-4457-A1F2-608C69E112AD}" type="presOf" srcId="{0B778063-B6FD-447B-B59D-2968564E4252}" destId="{070324E5-8652-4D0F-ADED-B1E859C2441A}" srcOrd="0" destOrd="0" presId="urn:microsoft.com/office/officeart/2005/8/layout/list1"/>
    <dgm:cxn modelId="{8104767F-237A-42D0-B8FA-544FA6C214C7}" srcId="{944904B6-90E8-4B55-95C2-BC1BEF350CBD}" destId="{A7A57A93-26BD-4A38-8D2C-7B939AF19611}" srcOrd="0" destOrd="0" parTransId="{4A6D5D1A-72D6-4BF2-B38C-EEF3911D5876}" sibTransId="{B78B738A-DCDB-499A-8AA8-3C9C1BB87D46}"/>
    <dgm:cxn modelId="{F05214A3-5780-4451-BF2B-02D3FF6F850F}" srcId="{0B778063-B6FD-447B-B59D-2968564E4252}" destId="{E2D4B64A-5046-4D0A-ACB3-6AFA7CE89CA9}" srcOrd="0" destOrd="0" parTransId="{68C602A4-C5B0-4668-B0E5-ECA1C7664CDD}" sibTransId="{1A48E45B-FD60-43AC-AA7C-A48EBD959018}"/>
    <dgm:cxn modelId="{7EA1E3A5-AA7A-4AE9-A997-617EBF58C475}" type="presOf" srcId="{A13F2B64-BA61-4DE1-B441-809F04600B9D}" destId="{3132CA5E-B95B-459E-B3AB-1CF93CEDAC16}" srcOrd="0" destOrd="0" presId="urn:microsoft.com/office/officeart/2005/8/layout/list1"/>
    <dgm:cxn modelId="{D413E1AB-B3CC-4ABA-91C9-C41F606AC8C9}" type="presOf" srcId="{A891922B-A203-4EFC-92FB-409E2F972462}" destId="{F61182AB-B998-46A4-9138-B4D10262A3E6}" srcOrd="0" destOrd="0" presId="urn:microsoft.com/office/officeart/2005/8/layout/list1"/>
    <dgm:cxn modelId="{510DE0BB-8392-4351-A6F5-E3058796CB2C}" type="presOf" srcId="{B987C25B-4690-4D94-8FF4-2ADAD1A9B157}" destId="{6377BECB-99F7-4050-B57A-EB6BDF8AD61A}" srcOrd="1" destOrd="0" presId="urn:microsoft.com/office/officeart/2005/8/layout/list1"/>
    <dgm:cxn modelId="{846FA9C6-EAA2-4E6A-A4FC-68698C05129E}" srcId="{A891922B-A203-4EFC-92FB-409E2F972462}" destId="{B987C25B-4690-4D94-8FF4-2ADAD1A9B157}" srcOrd="2" destOrd="0" parTransId="{C8191E17-9AD3-48F4-89BE-DEA518337377}" sibTransId="{07FCFB3F-8DE1-48F2-9E99-9983047A2138}"/>
    <dgm:cxn modelId="{ECF51DD2-1A87-47A8-A3FC-03CD30313518}" type="presOf" srcId="{944904B6-90E8-4B55-95C2-BC1BEF350CBD}" destId="{3907B086-0F91-4B95-A88A-4889EF4856D4}" srcOrd="1" destOrd="0" presId="urn:microsoft.com/office/officeart/2005/8/layout/list1"/>
    <dgm:cxn modelId="{5F8A7BD6-2630-45E5-8303-F3888FA41228}" type="presOf" srcId="{944904B6-90E8-4B55-95C2-BC1BEF350CBD}" destId="{DBC673DB-453E-458E-857B-65F57083267E}" srcOrd="0" destOrd="0" presId="urn:microsoft.com/office/officeart/2005/8/layout/list1"/>
    <dgm:cxn modelId="{F491BEFE-6BDD-4B64-933B-7CCD0B776A9A}" srcId="{A891922B-A203-4EFC-92FB-409E2F972462}" destId="{0B778063-B6FD-447B-B59D-2968564E4252}" srcOrd="0" destOrd="0" parTransId="{420FCAE6-0F10-4BBD-8727-608244F97638}" sibTransId="{4C4D4C36-6331-4B3C-9C0C-F8CFC5964039}"/>
    <dgm:cxn modelId="{FF06F9B6-FA3D-4477-B368-D875E0062EAE}" type="presParOf" srcId="{F61182AB-B998-46A4-9138-B4D10262A3E6}" destId="{F8E5A796-D9FA-4533-9975-A1410A125951}" srcOrd="0" destOrd="0" presId="urn:microsoft.com/office/officeart/2005/8/layout/list1"/>
    <dgm:cxn modelId="{9A43E468-07BE-464B-9CA2-27C792977F65}" type="presParOf" srcId="{F8E5A796-D9FA-4533-9975-A1410A125951}" destId="{070324E5-8652-4D0F-ADED-B1E859C2441A}" srcOrd="0" destOrd="0" presId="urn:microsoft.com/office/officeart/2005/8/layout/list1"/>
    <dgm:cxn modelId="{479B10C6-CC0E-4875-8553-AC73F1D1479A}" type="presParOf" srcId="{F8E5A796-D9FA-4533-9975-A1410A125951}" destId="{7E153818-B8DC-4F0F-B259-FD8F43426F74}" srcOrd="1" destOrd="0" presId="urn:microsoft.com/office/officeart/2005/8/layout/list1"/>
    <dgm:cxn modelId="{9DC40C23-2714-45C4-9405-CBF193FE16FF}" type="presParOf" srcId="{F61182AB-B998-46A4-9138-B4D10262A3E6}" destId="{E97C6BA6-30A5-4041-ADED-C88AAC0ED75F}" srcOrd="1" destOrd="0" presId="urn:microsoft.com/office/officeart/2005/8/layout/list1"/>
    <dgm:cxn modelId="{981319ED-2F3A-44D0-AA67-6B1FB0657941}" type="presParOf" srcId="{F61182AB-B998-46A4-9138-B4D10262A3E6}" destId="{20D50F2F-5FE1-4CAD-AAE6-A059FA2A67EF}" srcOrd="2" destOrd="0" presId="urn:microsoft.com/office/officeart/2005/8/layout/list1"/>
    <dgm:cxn modelId="{2A3369C4-88E5-4687-BA87-3FC349ACEC5B}" type="presParOf" srcId="{F61182AB-B998-46A4-9138-B4D10262A3E6}" destId="{D4D2E1F8-4496-46B5-A152-2FD802267152}" srcOrd="3" destOrd="0" presId="urn:microsoft.com/office/officeart/2005/8/layout/list1"/>
    <dgm:cxn modelId="{C110341B-151B-4605-92EE-8D8478ECD4DF}" type="presParOf" srcId="{F61182AB-B998-46A4-9138-B4D10262A3E6}" destId="{A707B57F-AF22-4330-85F6-867D88B9DCB9}" srcOrd="4" destOrd="0" presId="urn:microsoft.com/office/officeart/2005/8/layout/list1"/>
    <dgm:cxn modelId="{7B766FFA-B955-4B97-8DF0-C7F4D8C677A0}" type="presParOf" srcId="{A707B57F-AF22-4330-85F6-867D88B9DCB9}" destId="{DBC673DB-453E-458E-857B-65F57083267E}" srcOrd="0" destOrd="0" presId="urn:microsoft.com/office/officeart/2005/8/layout/list1"/>
    <dgm:cxn modelId="{3BFD1142-1984-43A1-85D2-F1ECB33854D4}" type="presParOf" srcId="{A707B57F-AF22-4330-85F6-867D88B9DCB9}" destId="{3907B086-0F91-4B95-A88A-4889EF4856D4}" srcOrd="1" destOrd="0" presId="urn:microsoft.com/office/officeart/2005/8/layout/list1"/>
    <dgm:cxn modelId="{8D123BB5-F942-4CAD-AFC8-8A4E34A0A1CD}" type="presParOf" srcId="{F61182AB-B998-46A4-9138-B4D10262A3E6}" destId="{7EC13ABC-15CD-46BC-AFAF-EF36C4838B6F}" srcOrd="5" destOrd="0" presId="urn:microsoft.com/office/officeart/2005/8/layout/list1"/>
    <dgm:cxn modelId="{03391F99-4C45-4DB8-8BB7-46DB9718EFF8}" type="presParOf" srcId="{F61182AB-B998-46A4-9138-B4D10262A3E6}" destId="{87296911-18A2-4517-B0A4-6ECF5EFC3FDD}" srcOrd="6" destOrd="0" presId="urn:microsoft.com/office/officeart/2005/8/layout/list1"/>
    <dgm:cxn modelId="{122C3C47-8301-4FA1-A0F2-EE25FB00BAF6}" type="presParOf" srcId="{F61182AB-B998-46A4-9138-B4D10262A3E6}" destId="{69345AF6-1979-4D11-855D-A0FC4F269E79}" srcOrd="7" destOrd="0" presId="urn:microsoft.com/office/officeart/2005/8/layout/list1"/>
    <dgm:cxn modelId="{DC1774D1-9901-4754-B7FB-A6F73A19781E}" type="presParOf" srcId="{F61182AB-B998-46A4-9138-B4D10262A3E6}" destId="{610C8C05-DD53-4050-8D74-5B5BA9BA6A20}" srcOrd="8" destOrd="0" presId="urn:microsoft.com/office/officeart/2005/8/layout/list1"/>
    <dgm:cxn modelId="{D8D35A90-E3FF-41C6-9DFB-370266FF5998}" type="presParOf" srcId="{610C8C05-DD53-4050-8D74-5B5BA9BA6A20}" destId="{CB1B70B0-3741-4695-8E34-110534FA9A60}" srcOrd="0" destOrd="0" presId="urn:microsoft.com/office/officeart/2005/8/layout/list1"/>
    <dgm:cxn modelId="{AA32D918-A6E6-494D-BF20-B487A2CA7F66}" type="presParOf" srcId="{610C8C05-DD53-4050-8D74-5B5BA9BA6A20}" destId="{6377BECB-99F7-4050-B57A-EB6BDF8AD61A}" srcOrd="1" destOrd="0" presId="urn:microsoft.com/office/officeart/2005/8/layout/list1"/>
    <dgm:cxn modelId="{55FF87C0-FE34-4BC2-BDB5-8ACAA2CBF6B0}" type="presParOf" srcId="{F61182AB-B998-46A4-9138-B4D10262A3E6}" destId="{AC8DA56F-5150-4AEE-9503-E1EFC94C5B73}" srcOrd="9" destOrd="0" presId="urn:microsoft.com/office/officeart/2005/8/layout/list1"/>
    <dgm:cxn modelId="{4638E424-58AA-49EE-AE75-D240D8DD2F02}" type="presParOf" srcId="{F61182AB-B998-46A4-9138-B4D10262A3E6}" destId="{3132CA5E-B95B-459E-B3AB-1CF93CEDAC16}"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64EB754-76AF-4115-8D49-CF50856A4ECC}"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ZA"/>
        </a:p>
      </dgm:t>
    </dgm:pt>
    <dgm:pt modelId="{DB9E5466-C09D-4F95-9E16-D48849B6FF31}">
      <dgm:prSet phldrT="[Text]"/>
      <dgm:spPr>
        <a:solidFill>
          <a:schemeClr val="accent1"/>
        </a:solidFill>
      </dgm:spPr>
      <dgm:t>
        <a:bodyPr/>
        <a:lstStyle/>
        <a:p>
          <a:pPr algn="ctr"/>
          <a:r>
            <a:rPr lang="en-US" b="1" dirty="0"/>
            <a:t>Admin</a:t>
          </a:r>
          <a:endParaRPr lang="en-ZA" b="1" dirty="0"/>
        </a:p>
      </dgm:t>
    </dgm:pt>
    <dgm:pt modelId="{245B2E69-5346-4279-9E96-32A248B0EA93}" type="parTrans" cxnId="{C6FD920C-7F4B-4F30-BC09-1A0CB8F6A594}">
      <dgm:prSet/>
      <dgm:spPr/>
      <dgm:t>
        <a:bodyPr/>
        <a:lstStyle/>
        <a:p>
          <a:endParaRPr lang="en-ZA"/>
        </a:p>
      </dgm:t>
    </dgm:pt>
    <dgm:pt modelId="{A0BA2970-32EC-4DB9-86DA-4603A97A8E88}" type="sibTrans" cxnId="{C6FD920C-7F4B-4F30-BC09-1A0CB8F6A594}">
      <dgm:prSet/>
      <dgm:spPr/>
      <dgm:t>
        <a:bodyPr/>
        <a:lstStyle/>
        <a:p>
          <a:endParaRPr lang="en-ZA"/>
        </a:p>
      </dgm:t>
    </dgm:pt>
    <dgm:pt modelId="{D217D6FC-2630-448B-8251-A297648DC493}">
      <dgm:prSet phldrT="[Text]"/>
      <dgm:spPr>
        <a:solidFill>
          <a:schemeClr val="accent1"/>
        </a:solidFill>
      </dgm:spPr>
      <dgm:t>
        <a:bodyPr/>
        <a:lstStyle/>
        <a:p>
          <a:pPr algn="ctr"/>
          <a:r>
            <a:rPr lang="en-US" b="1" dirty="0"/>
            <a:t>Prepare</a:t>
          </a:r>
          <a:endParaRPr lang="en-ZA" b="1" dirty="0"/>
        </a:p>
      </dgm:t>
    </dgm:pt>
    <dgm:pt modelId="{5C48E03E-1098-4DF5-A9FA-20137BB6E0B7}" type="parTrans" cxnId="{485C5DF8-DE7A-4C44-96B5-47E9D1AC490A}">
      <dgm:prSet/>
      <dgm:spPr/>
      <dgm:t>
        <a:bodyPr/>
        <a:lstStyle/>
        <a:p>
          <a:endParaRPr lang="en-ZA"/>
        </a:p>
      </dgm:t>
    </dgm:pt>
    <dgm:pt modelId="{951F94E9-B0CC-4598-9687-058CE6225FF2}" type="sibTrans" cxnId="{485C5DF8-DE7A-4C44-96B5-47E9D1AC490A}">
      <dgm:prSet/>
      <dgm:spPr/>
      <dgm:t>
        <a:bodyPr/>
        <a:lstStyle/>
        <a:p>
          <a:endParaRPr lang="en-ZA"/>
        </a:p>
      </dgm:t>
    </dgm:pt>
    <dgm:pt modelId="{2539D0BD-D95E-4855-847C-85F75C386115}">
      <dgm:prSet phldrT="[Text]" custT="1"/>
      <dgm:spPr/>
      <dgm:t>
        <a:bodyPr/>
        <a:lstStyle/>
        <a:p>
          <a:r>
            <a:rPr lang="en-US" sz="1600" dirty="0">
              <a:solidFill>
                <a:srgbClr val="002060"/>
              </a:solidFill>
              <a:latin typeface="Arial" panose="020B0604020202020204" pitchFamily="34" charset="0"/>
              <a:cs typeface="Arial" panose="020B0604020202020204" pitchFamily="34" charset="0"/>
            </a:rPr>
            <a:t>How can I prepare? </a:t>
          </a:r>
          <a:endParaRPr lang="en-ZA" sz="1600" strike="sngStrike" dirty="0">
            <a:solidFill>
              <a:srgbClr val="002060"/>
            </a:solidFill>
            <a:latin typeface="Arial" panose="020B0604020202020204" pitchFamily="34" charset="0"/>
            <a:cs typeface="Arial" panose="020B0604020202020204" pitchFamily="34" charset="0"/>
          </a:endParaRPr>
        </a:p>
      </dgm:t>
    </dgm:pt>
    <dgm:pt modelId="{A79BC2F6-81AA-4552-85B9-55FA3FFF78EB}" type="parTrans" cxnId="{4D8AA12A-F85B-4430-83C9-A2CA15EE100C}">
      <dgm:prSet/>
      <dgm:spPr/>
      <dgm:t>
        <a:bodyPr/>
        <a:lstStyle/>
        <a:p>
          <a:endParaRPr lang="en-ZA"/>
        </a:p>
      </dgm:t>
    </dgm:pt>
    <dgm:pt modelId="{C729B38D-2010-488F-B9A5-7F03744BC804}" type="sibTrans" cxnId="{4D8AA12A-F85B-4430-83C9-A2CA15EE100C}">
      <dgm:prSet/>
      <dgm:spPr/>
      <dgm:t>
        <a:bodyPr/>
        <a:lstStyle/>
        <a:p>
          <a:endParaRPr lang="en-ZA"/>
        </a:p>
      </dgm:t>
    </dgm:pt>
    <dgm:pt modelId="{0603A40F-873B-435A-B701-BD3505990C6F}">
      <dgm:prSet phldrT="[Text]" custT="1"/>
      <dgm:spPr/>
      <dgm:t>
        <a:bodyPr/>
        <a:lstStyle/>
        <a:p>
          <a:r>
            <a:rPr lang="en-US" sz="1600" dirty="0">
              <a:solidFill>
                <a:srgbClr val="002060"/>
              </a:solidFill>
              <a:latin typeface="Arial" panose="020B0604020202020204" pitchFamily="34" charset="0"/>
              <a:cs typeface="Arial" panose="020B0604020202020204" pitchFamily="34" charset="0"/>
            </a:rPr>
            <a:t>Which references do I need?</a:t>
          </a:r>
          <a:endParaRPr lang="en-ZA" sz="1600" dirty="0">
            <a:solidFill>
              <a:srgbClr val="002060"/>
            </a:solidFill>
            <a:latin typeface="Arial" panose="020B0604020202020204" pitchFamily="34" charset="0"/>
            <a:cs typeface="Arial" panose="020B0604020202020204" pitchFamily="34" charset="0"/>
          </a:endParaRPr>
        </a:p>
      </dgm:t>
    </dgm:pt>
    <dgm:pt modelId="{49A09B0A-6F30-4AC3-A693-AFAD5AD5A546}" type="parTrans" cxnId="{8FF264F0-84BC-489B-B466-908C3C0D6740}">
      <dgm:prSet/>
      <dgm:spPr/>
      <dgm:t>
        <a:bodyPr/>
        <a:lstStyle/>
        <a:p>
          <a:endParaRPr lang="en-ZA"/>
        </a:p>
      </dgm:t>
    </dgm:pt>
    <dgm:pt modelId="{5DC09516-DC62-4C3E-8391-FC2C8C31D934}" type="sibTrans" cxnId="{8FF264F0-84BC-489B-B466-908C3C0D6740}">
      <dgm:prSet/>
      <dgm:spPr/>
      <dgm:t>
        <a:bodyPr/>
        <a:lstStyle/>
        <a:p>
          <a:endParaRPr lang="en-ZA"/>
        </a:p>
      </dgm:t>
    </dgm:pt>
    <dgm:pt modelId="{51F7CC3F-C9AD-4C16-BFEA-A676093DA150}">
      <dgm:prSet/>
      <dgm:spPr>
        <a:solidFill>
          <a:schemeClr val="accent1"/>
        </a:solidFill>
      </dgm:spPr>
      <dgm:t>
        <a:bodyPr/>
        <a:lstStyle/>
        <a:p>
          <a:pPr algn="ctr"/>
          <a:r>
            <a:rPr lang="en-US" b="1" dirty="0"/>
            <a:t>Exam </a:t>
          </a:r>
          <a:endParaRPr lang="en-ZA" b="1" dirty="0"/>
        </a:p>
      </dgm:t>
    </dgm:pt>
    <dgm:pt modelId="{D4ADF36F-5A0C-4F0D-B97A-CC7689554B47}" type="parTrans" cxnId="{CA5806F0-8159-4532-9CF1-31FC1FEBBF39}">
      <dgm:prSet/>
      <dgm:spPr/>
      <dgm:t>
        <a:bodyPr/>
        <a:lstStyle/>
        <a:p>
          <a:endParaRPr lang="en-ZA"/>
        </a:p>
      </dgm:t>
    </dgm:pt>
    <dgm:pt modelId="{DF73D034-2227-4113-98DE-3086AF9840AA}" type="sibTrans" cxnId="{CA5806F0-8159-4532-9CF1-31FC1FEBBF39}">
      <dgm:prSet/>
      <dgm:spPr/>
      <dgm:t>
        <a:bodyPr/>
        <a:lstStyle/>
        <a:p>
          <a:endParaRPr lang="en-ZA"/>
        </a:p>
      </dgm:t>
    </dgm:pt>
    <dgm:pt modelId="{6EF14ED1-3EDC-45FE-88C0-E4E7446E2254}">
      <dgm:prSet custT="1"/>
      <dgm:spPr/>
      <dgm:t>
        <a:bodyPr/>
        <a:lstStyle/>
        <a:p>
          <a:r>
            <a:rPr lang="en-US" sz="1600" dirty="0">
              <a:solidFill>
                <a:srgbClr val="002060"/>
              </a:solidFill>
              <a:latin typeface="Arial" panose="020B0604020202020204" pitchFamily="34" charset="0"/>
              <a:cs typeface="Arial" panose="020B0604020202020204" pitchFamily="34" charset="0"/>
            </a:rPr>
            <a:t>How does the online exam work?</a:t>
          </a:r>
          <a:endParaRPr lang="en-ZA" sz="1600" dirty="0">
            <a:solidFill>
              <a:srgbClr val="002060"/>
            </a:solidFill>
            <a:latin typeface="Arial" panose="020B0604020202020204" pitchFamily="34" charset="0"/>
            <a:cs typeface="Arial" panose="020B0604020202020204" pitchFamily="34" charset="0"/>
          </a:endParaRPr>
        </a:p>
      </dgm:t>
    </dgm:pt>
    <dgm:pt modelId="{B143D3D2-982A-4534-A68B-798925BF6670}" type="parTrans" cxnId="{BA599DB9-1C0B-4179-B8E7-CD786CD23128}">
      <dgm:prSet/>
      <dgm:spPr/>
      <dgm:t>
        <a:bodyPr/>
        <a:lstStyle/>
        <a:p>
          <a:endParaRPr lang="en-ZA"/>
        </a:p>
      </dgm:t>
    </dgm:pt>
    <dgm:pt modelId="{180C5132-65F4-4391-9D35-D4273D483ECD}" type="sibTrans" cxnId="{BA599DB9-1C0B-4179-B8E7-CD786CD23128}">
      <dgm:prSet/>
      <dgm:spPr/>
      <dgm:t>
        <a:bodyPr/>
        <a:lstStyle/>
        <a:p>
          <a:endParaRPr lang="en-ZA"/>
        </a:p>
      </dgm:t>
    </dgm:pt>
    <dgm:pt modelId="{317512A5-FD83-4CC4-861C-FAFECE0EC9A6}">
      <dgm:prSet custT="1"/>
      <dgm:spPr/>
      <dgm:t>
        <a:bodyPr/>
        <a:lstStyle/>
        <a:p>
          <a:endParaRPr lang="en-ZA" sz="1800" dirty="0">
            <a:solidFill>
              <a:srgbClr val="002060"/>
            </a:solidFill>
            <a:latin typeface="Arial" panose="020B0604020202020204" pitchFamily="34" charset="0"/>
            <a:cs typeface="Arial" panose="020B0604020202020204" pitchFamily="34" charset="0"/>
          </a:endParaRPr>
        </a:p>
      </dgm:t>
    </dgm:pt>
    <dgm:pt modelId="{D996C82F-402D-4102-961F-E0A93FA2E8FA}" type="parTrans" cxnId="{4D04075E-C1FC-4002-9425-242C23EE5C6E}">
      <dgm:prSet/>
      <dgm:spPr/>
      <dgm:t>
        <a:bodyPr/>
        <a:lstStyle/>
        <a:p>
          <a:endParaRPr lang="en-ZA"/>
        </a:p>
      </dgm:t>
    </dgm:pt>
    <dgm:pt modelId="{581C8100-E1B7-42E4-9685-B1213CB6D81E}" type="sibTrans" cxnId="{4D04075E-C1FC-4002-9425-242C23EE5C6E}">
      <dgm:prSet/>
      <dgm:spPr/>
      <dgm:t>
        <a:bodyPr/>
        <a:lstStyle/>
        <a:p>
          <a:endParaRPr lang="en-ZA"/>
        </a:p>
      </dgm:t>
    </dgm:pt>
    <dgm:pt modelId="{EA6BEE31-7B18-4BDC-92BC-0F194140AE39}">
      <dgm:prSet custT="1"/>
      <dgm:spPr/>
      <dgm:t>
        <a:bodyPr/>
        <a:lstStyle/>
        <a:p>
          <a:r>
            <a:rPr lang="en-US" sz="1600" dirty="0">
              <a:solidFill>
                <a:srgbClr val="002060"/>
              </a:solidFill>
              <a:latin typeface="Arial" panose="020B0604020202020204" pitchFamily="34" charset="0"/>
              <a:cs typeface="Arial" panose="020B0604020202020204" pitchFamily="34" charset="0"/>
            </a:rPr>
            <a:t>How long is the exam? </a:t>
          </a:r>
          <a:endParaRPr lang="en-ZA" sz="1600" dirty="0">
            <a:solidFill>
              <a:srgbClr val="002060"/>
            </a:solidFill>
            <a:latin typeface="Arial" panose="020B0604020202020204" pitchFamily="34" charset="0"/>
            <a:cs typeface="Arial" panose="020B0604020202020204" pitchFamily="34" charset="0"/>
          </a:endParaRPr>
        </a:p>
      </dgm:t>
    </dgm:pt>
    <dgm:pt modelId="{7306133A-310C-464B-9F4D-056612F0636C}" type="parTrans" cxnId="{B1665C56-E747-4AB3-9074-B4E7AA9CDCCF}">
      <dgm:prSet/>
      <dgm:spPr/>
      <dgm:t>
        <a:bodyPr/>
        <a:lstStyle/>
        <a:p>
          <a:endParaRPr lang="en-ZA"/>
        </a:p>
      </dgm:t>
    </dgm:pt>
    <dgm:pt modelId="{CD43CAB1-BBB9-4FE5-95E0-3F2BE0D39338}" type="sibTrans" cxnId="{B1665C56-E747-4AB3-9074-B4E7AA9CDCCF}">
      <dgm:prSet/>
      <dgm:spPr/>
      <dgm:t>
        <a:bodyPr/>
        <a:lstStyle/>
        <a:p>
          <a:endParaRPr lang="en-ZA"/>
        </a:p>
      </dgm:t>
    </dgm:pt>
    <dgm:pt modelId="{E3941B26-B70C-4E67-A6CE-17B1C67368E6}">
      <dgm:prSet custT="1"/>
      <dgm:spPr/>
      <dgm:t>
        <a:bodyPr/>
        <a:lstStyle/>
        <a:p>
          <a:r>
            <a:rPr lang="en-ZA" sz="1600" dirty="0">
              <a:solidFill>
                <a:srgbClr val="002060"/>
              </a:solidFill>
              <a:latin typeface="Arial" panose="020B0604020202020204" pitchFamily="34" charset="0"/>
              <a:cs typeface="Arial" panose="020B0604020202020204" pitchFamily="34" charset="0"/>
            </a:rPr>
            <a:t>What do I need to bring?</a:t>
          </a:r>
        </a:p>
      </dgm:t>
    </dgm:pt>
    <dgm:pt modelId="{0A8E0AF9-FF9F-4117-8C6B-1BFF808C6DBC}" type="parTrans" cxnId="{DC9F32C6-383B-446F-BEF5-3C979F4CBA56}">
      <dgm:prSet/>
      <dgm:spPr/>
      <dgm:t>
        <a:bodyPr/>
        <a:lstStyle/>
        <a:p>
          <a:endParaRPr lang="en-US"/>
        </a:p>
      </dgm:t>
    </dgm:pt>
    <dgm:pt modelId="{98F41776-65FF-419F-BAC3-8BFD93F3F3A5}" type="sibTrans" cxnId="{DC9F32C6-383B-446F-BEF5-3C979F4CBA56}">
      <dgm:prSet/>
      <dgm:spPr/>
      <dgm:t>
        <a:bodyPr/>
        <a:lstStyle/>
        <a:p>
          <a:endParaRPr lang="en-US"/>
        </a:p>
      </dgm:t>
    </dgm:pt>
    <dgm:pt modelId="{CB7790F2-7454-4D7F-92B4-85088841647A}">
      <dgm:prSet phldrT="[Text]" custT="1"/>
      <dgm:spPr/>
      <dgm:t>
        <a:bodyPr/>
        <a:lstStyle/>
        <a:p>
          <a:r>
            <a:rPr lang="en-ZA" sz="1600" dirty="0">
              <a:solidFill>
                <a:srgbClr val="002060"/>
              </a:solidFill>
              <a:latin typeface="Arial" panose="020B0604020202020204" pitchFamily="34" charset="0"/>
              <a:cs typeface="Arial" panose="020B0604020202020204" pitchFamily="34" charset="0"/>
            </a:rPr>
            <a:t>How do I use the references? </a:t>
          </a:r>
        </a:p>
      </dgm:t>
    </dgm:pt>
    <dgm:pt modelId="{495741B8-8347-4B94-B1EA-05F8C76FE014}" type="parTrans" cxnId="{FD3D50FA-BF35-4902-8C1A-8B13ED553A7F}">
      <dgm:prSet/>
      <dgm:spPr/>
      <dgm:t>
        <a:bodyPr/>
        <a:lstStyle/>
        <a:p>
          <a:endParaRPr lang="en-US"/>
        </a:p>
      </dgm:t>
    </dgm:pt>
    <dgm:pt modelId="{51A9532A-EBFA-4A1B-96B2-C5A401066C58}" type="sibTrans" cxnId="{FD3D50FA-BF35-4902-8C1A-8B13ED553A7F}">
      <dgm:prSet/>
      <dgm:spPr/>
      <dgm:t>
        <a:bodyPr/>
        <a:lstStyle/>
        <a:p>
          <a:endParaRPr lang="en-US"/>
        </a:p>
      </dgm:t>
    </dgm:pt>
    <dgm:pt modelId="{6DA4F6B4-93A7-440D-A665-1F009FCA618D}">
      <dgm:prSet phldrT="[Text]" custT="1"/>
      <dgm:spPr/>
      <dgm:t>
        <a:bodyPr/>
        <a:lstStyle/>
        <a:p>
          <a:r>
            <a:rPr lang="en-US" sz="1600" dirty="0">
              <a:solidFill>
                <a:srgbClr val="002060"/>
              </a:solidFill>
              <a:latin typeface="Arial" panose="020B0604020202020204" pitchFamily="34" charset="0"/>
              <a:cs typeface="Arial" panose="020B0604020202020204" pitchFamily="34" charset="0"/>
            </a:rPr>
            <a:t>When (date and time) is the exam? </a:t>
          </a:r>
          <a:endParaRPr lang="en-ZA" sz="1600" dirty="0">
            <a:solidFill>
              <a:srgbClr val="002060"/>
            </a:solidFill>
            <a:latin typeface="Arial" panose="020B0604020202020204" pitchFamily="34" charset="0"/>
            <a:cs typeface="Arial" panose="020B0604020202020204" pitchFamily="34" charset="0"/>
          </a:endParaRPr>
        </a:p>
      </dgm:t>
    </dgm:pt>
    <dgm:pt modelId="{028887D1-7080-4E54-A3A9-D1D5F460740F}" type="sibTrans" cxnId="{A87AAB0A-CDAD-4F2A-AE09-3A2B102F0443}">
      <dgm:prSet/>
      <dgm:spPr/>
      <dgm:t>
        <a:bodyPr/>
        <a:lstStyle/>
        <a:p>
          <a:endParaRPr lang="en-US"/>
        </a:p>
      </dgm:t>
    </dgm:pt>
    <dgm:pt modelId="{9A55F356-65E4-4C86-A553-618D1073B60C}" type="parTrans" cxnId="{A87AAB0A-CDAD-4F2A-AE09-3A2B102F0443}">
      <dgm:prSet/>
      <dgm:spPr/>
      <dgm:t>
        <a:bodyPr/>
        <a:lstStyle/>
        <a:p>
          <a:endParaRPr lang="en-US"/>
        </a:p>
      </dgm:t>
    </dgm:pt>
    <dgm:pt modelId="{7A25E42D-81C8-4000-BC1C-1E38B1A9E00D}">
      <dgm:prSet phldrT="[Text]" custT="1"/>
      <dgm:spPr/>
      <dgm:t>
        <a:bodyPr/>
        <a:lstStyle/>
        <a:p>
          <a:r>
            <a:rPr lang="en-US" sz="1600" dirty="0">
              <a:solidFill>
                <a:srgbClr val="002060"/>
              </a:solidFill>
              <a:latin typeface="Arial" panose="020B0604020202020204" pitchFamily="34" charset="0"/>
              <a:cs typeface="Arial" panose="020B0604020202020204" pitchFamily="34" charset="0"/>
            </a:rPr>
            <a:t>Where (venue/remote) is the exam?</a:t>
          </a:r>
          <a:endParaRPr lang="en-ZA" sz="1600" dirty="0">
            <a:solidFill>
              <a:srgbClr val="002060"/>
            </a:solidFill>
            <a:latin typeface="Arial" panose="020B0604020202020204" pitchFamily="34" charset="0"/>
            <a:cs typeface="Arial" panose="020B0604020202020204" pitchFamily="34" charset="0"/>
          </a:endParaRPr>
        </a:p>
      </dgm:t>
    </dgm:pt>
    <dgm:pt modelId="{A1073DC6-407F-4587-8435-1E4AC3F34956}" type="sibTrans" cxnId="{0A010325-E8DD-4613-B3A5-2742EA301EB0}">
      <dgm:prSet/>
      <dgm:spPr/>
      <dgm:t>
        <a:bodyPr/>
        <a:lstStyle/>
        <a:p>
          <a:endParaRPr lang="en-ZA"/>
        </a:p>
      </dgm:t>
    </dgm:pt>
    <dgm:pt modelId="{CA4572FC-EBD6-486C-AF07-0F8889AEF158}" type="parTrans" cxnId="{0A010325-E8DD-4613-B3A5-2742EA301EB0}">
      <dgm:prSet/>
      <dgm:spPr/>
      <dgm:t>
        <a:bodyPr/>
        <a:lstStyle/>
        <a:p>
          <a:endParaRPr lang="en-ZA"/>
        </a:p>
      </dgm:t>
    </dgm:pt>
    <dgm:pt modelId="{7B307F10-389D-48C9-8A47-A657CF207AD8}">
      <dgm:prSet phldrT="[Text]" custT="1"/>
      <dgm:spPr/>
      <dgm:t>
        <a:bodyPr/>
        <a:lstStyle/>
        <a:p>
          <a:r>
            <a:rPr lang="en-US" sz="1600" dirty="0">
              <a:solidFill>
                <a:srgbClr val="002060"/>
              </a:solidFill>
              <a:latin typeface="Arial" panose="020B0604020202020204" pitchFamily="34" charset="0"/>
              <a:cs typeface="Arial" panose="020B0604020202020204" pitchFamily="34" charset="0"/>
            </a:rPr>
            <a:t>What  resources do I need?</a:t>
          </a:r>
          <a:endParaRPr lang="en-ZA" sz="1600" dirty="0">
            <a:solidFill>
              <a:srgbClr val="002060"/>
            </a:solidFill>
            <a:latin typeface="Arial" panose="020B0604020202020204" pitchFamily="34" charset="0"/>
            <a:cs typeface="Arial" panose="020B0604020202020204" pitchFamily="34" charset="0"/>
          </a:endParaRPr>
        </a:p>
      </dgm:t>
    </dgm:pt>
    <dgm:pt modelId="{0F3DA13D-19C4-4E99-A948-4DD70E451C50}" type="sibTrans" cxnId="{B9107C00-1FA7-493C-B84E-E5E6C9D93975}">
      <dgm:prSet/>
      <dgm:spPr/>
      <dgm:t>
        <a:bodyPr/>
        <a:lstStyle/>
        <a:p>
          <a:endParaRPr lang="en-ZA"/>
        </a:p>
      </dgm:t>
    </dgm:pt>
    <dgm:pt modelId="{95506EBD-38E6-4818-87B5-2BFE03C66A7B}" type="parTrans" cxnId="{B9107C00-1FA7-493C-B84E-E5E6C9D93975}">
      <dgm:prSet/>
      <dgm:spPr/>
      <dgm:t>
        <a:bodyPr/>
        <a:lstStyle/>
        <a:p>
          <a:endParaRPr lang="en-ZA"/>
        </a:p>
      </dgm:t>
    </dgm:pt>
    <dgm:pt modelId="{5ECAC915-214E-4973-B137-DE8DB1BFDA0B}" type="pres">
      <dgm:prSet presAssocID="{664EB754-76AF-4115-8D49-CF50856A4ECC}" presName="rootnode" presStyleCnt="0">
        <dgm:presLayoutVars>
          <dgm:chMax/>
          <dgm:chPref/>
          <dgm:dir/>
          <dgm:animLvl val="lvl"/>
        </dgm:presLayoutVars>
      </dgm:prSet>
      <dgm:spPr/>
    </dgm:pt>
    <dgm:pt modelId="{5235543B-A549-41CD-9946-6E0FED6971BE}" type="pres">
      <dgm:prSet presAssocID="{DB9E5466-C09D-4F95-9E16-D48849B6FF31}" presName="composite" presStyleCnt="0"/>
      <dgm:spPr/>
    </dgm:pt>
    <dgm:pt modelId="{2E1DA923-A226-4D5A-A2AA-F0B104CC0CF8}" type="pres">
      <dgm:prSet presAssocID="{DB9E5466-C09D-4F95-9E16-D48849B6FF31}" presName="bentUpArrow1" presStyleLbl="alignImgPlace1" presStyleIdx="0" presStyleCnt="2" custLinFactNeighborX="13596"/>
      <dgm:spPr/>
    </dgm:pt>
    <dgm:pt modelId="{D5A91689-6E61-4D99-9F81-B366438945E9}" type="pres">
      <dgm:prSet presAssocID="{DB9E5466-C09D-4F95-9E16-D48849B6FF31}" presName="ParentText" presStyleLbl="node1" presStyleIdx="0" presStyleCnt="3">
        <dgm:presLayoutVars>
          <dgm:chMax val="1"/>
          <dgm:chPref val="1"/>
          <dgm:bulletEnabled val="1"/>
        </dgm:presLayoutVars>
      </dgm:prSet>
      <dgm:spPr/>
    </dgm:pt>
    <dgm:pt modelId="{15A56CBF-EA92-4444-AED8-4161B69142A5}" type="pres">
      <dgm:prSet presAssocID="{DB9E5466-C09D-4F95-9E16-D48849B6FF31}" presName="ChildText" presStyleLbl="revTx" presStyleIdx="0" presStyleCnt="3" custScaleX="385178" custLinFactX="57036" custLinFactNeighborX="100000" custLinFactNeighborY="-5337">
        <dgm:presLayoutVars>
          <dgm:chMax val="0"/>
          <dgm:chPref val="0"/>
          <dgm:bulletEnabled val="1"/>
        </dgm:presLayoutVars>
      </dgm:prSet>
      <dgm:spPr/>
    </dgm:pt>
    <dgm:pt modelId="{C3FB7338-34B9-4222-BABD-F2E84970B732}" type="pres">
      <dgm:prSet presAssocID="{A0BA2970-32EC-4DB9-86DA-4603A97A8E88}" presName="sibTrans" presStyleCnt="0"/>
      <dgm:spPr/>
    </dgm:pt>
    <dgm:pt modelId="{D6CE1C1E-EB0C-4D55-B7B0-41A436D2C95D}" type="pres">
      <dgm:prSet presAssocID="{D217D6FC-2630-448B-8251-A297648DC493}" presName="composite" presStyleCnt="0"/>
      <dgm:spPr/>
    </dgm:pt>
    <dgm:pt modelId="{08F3F301-4247-4BFD-B5CC-12F54F5B20E4}" type="pres">
      <dgm:prSet presAssocID="{D217D6FC-2630-448B-8251-A297648DC493}" presName="bentUpArrow1" presStyleLbl="alignImgPlace1" presStyleIdx="1" presStyleCnt="2" custLinFactNeighborX="5493"/>
      <dgm:spPr/>
    </dgm:pt>
    <dgm:pt modelId="{8871EEDD-508E-4C8A-8D22-36FF083EF369}" type="pres">
      <dgm:prSet presAssocID="{D217D6FC-2630-448B-8251-A297648DC493}" presName="ParentText" presStyleLbl="node1" presStyleIdx="1" presStyleCnt="3" custLinFactNeighborX="-15529">
        <dgm:presLayoutVars>
          <dgm:chMax val="1"/>
          <dgm:chPref val="1"/>
          <dgm:bulletEnabled val="1"/>
        </dgm:presLayoutVars>
      </dgm:prSet>
      <dgm:spPr/>
    </dgm:pt>
    <dgm:pt modelId="{E9AAC3B5-13F5-45F0-BDA2-5F4000B46477}" type="pres">
      <dgm:prSet presAssocID="{D217D6FC-2630-448B-8251-A297648DC493}" presName="ChildText" presStyleLbl="revTx" presStyleIdx="1" presStyleCnt="3" custScaleX="328596" custLinFactX="3276" custLinFactNeighborX="100000" custLinFactNeighborY="-2426">
        <dgm:presLayoutVars>
          <dgm:chMax val="0"/>
          <dgm:chPref val="0"/>
          <dgm:bulletEnabled val="1"/>
        </dgm:presLayoutVars>
      </dgm:prSet>
      <dgm:spPr/>
    </dgm:pt>
    <dgm:pt modelId="{4CFFF5A4-67A7-4FFC-AD37-306C43D4311B}" type="pres">
      <dgm:prSet presAssocID="{951F94E9-B0CC-4598-9687-058CE6225FF2}" presName="sibTrans" presStyleCnt="0"/>
      <dgm:spPr/>
    </dgm:pt>
    <dgm:pt modelId="{1A9EAD01-AEC1-4845-95F8-C601552EC5C7}" type="pres">
      <dgm:prSet presAssocID="{51F7CC3F-C9AD-4C16-BFEA-A676093DA150}" presName="composite" presStyleCnt="0"/>
      <dgm:spPr/>
    </dgm:pt>
    <dgm:pt modelId="{4D572752-F702-4863-96B4-A87E58BA0802}" type="pres">
      <dgm:prSet presAssocID="{51F7CC3F-C9AD-4C16-BFEA-A676093DA150}" presName="ParentText" presStyleLbl="node1" presStyleIdx="2" presStyleCnt="3" custLinFactNeighborX="-21009">
        <dgm:presLayoutVars>
          <dgm:chMax val="1"/>
          <dgm:chPref val="1"/>
          <dgm:bulletEnabled val="1"/>
        </dgm:presLayoutVars>
      </dgm:prSet>
      <dgm:spPr/>
    </dgm:pt>
    <dgm:pt modelId="{90EA1A8C-2301-4C6B-B33F-107C5994178C}" type="pres">
      <dgm:prSet presAssocID="{51F7CC3F-C9AD-4C16-BFEA-A676093DA150}" presName="FinalChildText" presStyleLbl="revTx" presStyleIdx="2" presStyleCnt="3" custScaleX="204881" custScaleY="124493" custLinFactNeighborX="37309" custLinFactNeighborY="1941">
        <dgm:presLayoutVars>
          <dgm:chMax val="0"/>
          <dgm:chPref val="0"/>
          <dgm:bulletEnabled val="1"/>
        </dgm:presLayoutVars>
      </dgm:prSet>
      <dgm:spPr/>
    </dgm:pt>
  </dgm:ptLst>
  <dgm:cxnLst>
    <dgm:cxn modelId="{B9107C00-1FA7-493C-B84E-E5E6C9D93975}" srcId="{DB9E5466-C09D-4F95-9E16-D48849B6FF31}" destId="{7B307F10-389D-48C9-8A47-A657CF207AD8}" srcOrd="2" destOrd="0" parTransId="{95506EBD-38E6-4818-87B5-2BFE03C66A7B}" sibTransId="{0F3DA13D-19C4-4E99-A948-4DD70E451C50}"/>
    <dgm:cxn modelId="{D2950A08-22C3-41C8-B7E3-131A3AA8AB81}" type="presOf" srcId="{CB7790F2-7454-4D7F-92B4-85088841647A}" destId="{E9AAC3B5-13F5-45F0-BDA2-5F4000B46477}" srcOrd="0" destOrd="2" presId="urn:microsoft.com/office/officeart/2005/8/layout/StepDownProcess"/>
    <dgm:cxn modelId="{A87AAB0A-CDAD-4F2A-AE09-3A2B102F0443}" srcId="{DB9E5466-C09D-4F95-9E16-D48849B6FF31}" destId="{6DA4F6B4-93A7-440D-A665-1F009FCA618D}" srcOrd="0" destOrd="0" parTransId="{9A55F356-65E4-4C86-A553-618D1073B60C}" sibTransId="{028887D1-7080-4E54-A3A9-D1D5F460740F}"/>
    <dgm:cxn modelId="{C6FD920C-7F4B-4F30-BC09-1A0CB8F6A594}" srcId="{664EB754-76AF-4115-8D49-CF50856A4ECC}" destId="{DB9E5466-C09D-4F95-9E16-D48849B6FF31}" srcOrd="0" destOrd="0" parTransId="{245B2E69-5346-4279-9E96-32A248B0EA93}" sibTransId="{A0BA2970-32EC-4DB9-86DA-4603A97A8E88}"/>
    <dgm:cxn modelId="{215F751D-7D4D-49F4-A719-62768C5CCBE8}" type="presOf" srcId="{7A25E42D-81C8-4000-BC1C-1E38B1A9E00D}" destId="{15A56CBF-EA92-4444-AED8-4161B69142A5}" srcOrd="0" destOrd="1" presId="urn:microsoft.com/office/officeart/2005/8/layout/StepDownProcess"/>
    <dgm:cxn modelId="{3B4D691F-9381-45D8-9FF9-7F579094D021}" type="presOf" srcId="{E3941B26-B70C-4E67-A6CE-17B1C67368E6}" destId="{90EA1A8C-2301-4C6B-B33F-107C5994178C}" srcOrd="0" destOrd="0" presId="urn:microsoft.com/office/officeart/2005/8/layout/StepDownProcess"/>
    <dgm:cxn modelId="{0A010325-E8DD-4613-B3A5-2742EA301EB0}" srcId="{DB9E5466-C09D-4F95-9E16-D48849B6FF31}" destId="{7A25E42D-81C8-4000-BC1C-1E38B1A9E00D}" srcOrd="1" destOrd="0" parTransId="{CA4572FC-EBD6-486C-AF07-0F8889AEF158}" sibTransId="{A1073DC6-407F-4587-8435-1E4AC3F34956}"/>
    <dgm:cxn modelId="{DCA48328-5BD1-4B59-92FA-F7BC5FA6B4A3}" type="presOf" srcId="{EA6BEE31-7B18-4BDC-92BC-0F194140AE39}" destId="{90EA1A8C-2301-4C6B-B33F-107C5994178C}" srcOrd="0" destOrd="2" presId="urn:microsoft.com/office/officeart/2005/8/layout/StepDownProcess"/>
    <dgm:cxn modelId="{4D8AA12A-F85B-4430-83C9-A2CA15EE100C}" srcId="{D217D6FC-2630-448B-8251-A297648DC493}" destId="{2539D0BD-D95E-4855-847C-85F75C386115}" srcOrd="0" destOrd="0" parTransId="{A79BC2F6-81AA-4552-85B9-55FA3FFF78EB}" sibTransId="{C729B38D-2010-488F-B9A5-7F03744BC804}"/>
    <dgm:cxn modelId="{4D04075E-C1FC-4002-9425-242C23EE5C6E}" srcId="{51F7CC3F-C9AD-4C16-BFEA-A676093DA150}" destId="{317512A5-FD83-4CC4-861C-FAFECE0EC9A6}" srcOrd="3" destOrd="0" parTransId="{D996C82F-402D-4102-961F-E0A93FA2E8FA}" sibTransId="{581C8100-E1B7-42E4-9685-B1213CB6D81E}"/>
    <dgm:cxn modelId="{6F48DC6D-AD8F-4DCF-B5F3-294C993E01C5}" type="presOf" srcId="{6EF14ED1-3EDC-45FE-88C0-E4E7446E2254}" destId="{90EA1A8C-2301-4C6B-B33F-107C5994178C}" srcOrd="0" destOrd="1" presId="urn:microsoft.com/office/officeart/2005/8/layout/StepDownProcess"/>
    <dgm:cxn modelId="{B1665C56-E747-4AB3-9074-B4E7AA9CDCCF}" srcId="{51F7CC3F-C9AD-4C16-BFEA-A676093DA150}" destId="{EA6BEE31-7B18-4BDC-92BC-0F194140AE39}" srcOrd="2" destOrd="0" parTransId="{7306133A-310C-464B-9F4D-056612F0636C}" sibTransId="{CD43CAB1-BBB9-4FE5-95E0-3F2BE0D39338}"/>
    <dgm:cxn modelId="{4DE8627B-7A9C-48D5-B553-6BA928801A8A}" type="presOf" srcId="{D217D6FC-2630-448B-8251-A297648DC493}" destId="{8871EEDD-508E-4C8A-8D22-36FF083EF369}" srcOrd="0" destOrd="0" presId="urn:microsoft.com/office/officeart/2005/8/layout/StepDownProcess"/>
    <dgm:cxn modelId="{A6E4668E-D095-4796-8475-352C0000B0DC}" type="presOf" srcId="{664EB754-76AF-4115-8D49-CF50856A4ECC}" destId="{5ECAC915-214E-4973-B137-DE8DB1BFDA0B}" srcOrd="0" destOrd="0" presId="urn:microsoft.com/office/officeart/2005/8/layout/StepDownProcess"/>
    <dgm:cxn modelId="{06A04F99-C818-4228-B67F-5D939BC08E05}" type="presOf" srcId="{2539D0BD-D95E-4855-847C-85F75C386115}" destId="{E9AAC3B5-13F5-45F0-BDA2-5F4000B46477}" srcOrd="0" destOrd="0" presId="urn:microsoft.com/office/officeart/2005/8/layout/StepDownProcess"/>
    <dgm:cxn modelId="{810F219E-F0D9-4767-8CCC-5D61014DC15F}" type="presOf" srcId="{6DA4F6B4-93A7-440D-A665-1F009FCA618D}" destId="{15A56CBF-EA92-4444-AED8-4161B69142A5}" srcOrd="0" destOrd="0" presId="urn:microsoft.com/office/officeart/2005/8/layout/StepDownProcess"/>
    <dgm:cxn modelId="{9FCD9B9F-BFBB-4664-BC4D-FE9AFA959F4A}" type="presOf" srcId="{DB9E5466-C09D-4F95-9E16-D48849B6FF31}" destId="{D5A91689-6E61-4D99-9F81-B366438945E9}" srcOrd="0" destOrd="0" presId="urn:microsoft.com/office/officeart/2005/8/layout/StepDownProcess"/>
    <dgm:cxn modelId="{573489A8-66E9-4D9F-9BA0-A49C665FF426}" type="presOf" srcId="{7B307F10-389D-48C9-8A47-A657CF207AD8}" destId="{15A56CBF-EA92-4444-AED8-4161B69142A5}" srcOrd="0" destOrd="2" presId="urn:microsoft.com/office/officeart/2005/8/layout/StepDownProcess"/>
    <dgm:cxn modelId="{AAE6C3A8-BB19-4946-BB2E-9729BA35C65C}" type="presOf" srcId="{0603A40F-873B-435A-B701-BD3505990C6F}" destId="{E9AAC3B5-13F5-45F0-BDA2-5F4000B46477}" srcOrd="0" destOrd="1" presId="urn:microsoft.com/office/officeart/2005/8/layout/StepDownProcess"/>
    <dgm:cxn modelId="{BA599DB9-1C0B-4179-B8E7-CD786CD23128}" srcId="{51F7CC3F-C9AD-4C16-BFEA-A676093DA150}" destId="{6EF14ED1-3EDC-45FE-88C0-E4E7446E2254}" srcOrd="1" destOrd="0" parTransId="{B143D3D2-982A-4534-A68B-798925BF6670}" sibTransId="{180C5132-65F4-4391-9D35-D4273D483ECD}"/>
    <dgm:cxn modelId="{DC9F32C6-383B-446F-BEF5-3C979F4CBA56}" srcId="{51F7CC3F-C9AD-4C16-BFEA-A676093DA150}" destId="{E3941B26-B70C-4E67-A6CE-17B1C67368E6}" srcOrd="0" destOrd="0" parTransId="{0A8E0AF9-FF9F-4117-8C6B-1BFF808C6DBC}" sibTransId="{98F41776-65FF-419F-BAC3-8BFD93F3F3A5}"/>
    <dgm:cxn modelId="{4CD81CEA-E714-4B91-9FD4-D533CAEE1423}" type="presOf" srcId="{317512A5-FD83-4CC4-861C-FAFECE0EC9A6}" destId="{90EA1A8C-2301-4C6B-B33F-107C5994178C}" srcOrd="0" destOrd="3" presId="urn:microsoft.com/office/officeart/2005/8/layout/StepDownProcess"/>
    <dgm:cxn modelId="{CA5806F0-8159-4532-9CF1-31FC1FEBBF39}" srcId="{664EB754-76AF-4115-8D49-CF50856A4ECC}" destId="{51F7CC3F-C9AD-4C16-BFEA-A676093DA150}" srcOrd="2" destOrd="0" parTransId="{D4ADF36F-5A0C-4F0D-B97A-CC7689554B47}" sibTransId="{DF73D034-2227-4113-98DE-3086AF9840AA}"/>
    <dgm:cxn modelId="{8FF264F0-84BC-489B-B466-908C3C0D6740}" srcId="{D217D6FC-2630-448B-8251-A297648DC493}" destId="{0603A40F-873B-435A-B701-BD3505990C6F}" srcOrd="1" destOrd="0" parTransId="{49A09B0A-6F30-4AC3-A693-AFAD5AD5A546}" sibTransId="{5DC09516-DC62-4C3E-8391-FC2C8C31D934}"/>
    <dgm:cxn modelId="{485C5DF8-DE7A-4C44-96B5-47E9D1AC490A}" srcId="{664EB754-76AF-4115-8D49-CF50856A4ECC}" destId="{D217D6FC-2630-448B-8251-A297648DC493}" srcOrd="1" destOrd="0" parTransId="{5C48E03E-1098-4DF5-A9FA-20137BB6E0B7}" sibTransId="{951F94E9-B0CC-4598-9687-058CE6225FF2}"/>
    <dgm:cxn modelId="{FD3D50FA-BF35-4902-8C1A-8B13ED553A7F}" srcId="{D217D6FC-2630-448B-8251-A297648DC493}" destId="{CB7790F2-7454-4D7F-92B4-85088841647A}" srcOrd="2" destOrd="0" parTransId="{495741B8-8347-4B94-B1EA-05F8C76FE014}" sibTransId="{51A9532A-EBFA-4A1B-96B2-C5A401066C58}"/>
    <dgm:cxn modelId="{43E065FB-9E77-4AEA-B73B-DC954A7EFC18}" type="presOf" srcId="{51F7CC3F-C9AD-4C16-BFEA-A676093DA150}" destId="{4D572752-F702-4863-96B4-A87E58BA0802}" srcOrd="0" destOrd="0" presId="urn:microsoft.com/office/officeart/2005/8/layout/StepDownProcess"/>
    <dgm:cxn modelId="{27F1E49A-3A7E-47ED-B5EE-836B0860DEB5}" type="presParOf" srcId="{5ECAC915-214E-4973-B137-DE8DB1BFDA0B}" destId="{5235543B-A549-41CD-9946-6E0FED6971BE}" srcOrd="0" destOrd="0" presId="urn:microsoft.com/office/officeart/2005/8/layout/StepDownProcess"/>
    <dgm:cxn modelId="{A5420ED8-08A3-4F21-B231-E0C91BF6EBB3}" type="presParOf" srcId="{5235543B-A549-41CD-9946-6E0FED6971BE}" destId="{2E1DA923-A226-4D5A-A2AA-F0B104CC0CF8}" srcOrd="0" destOrd="0" presId="urn:microsoft.com/office/officeart/2005/8/layout/StepDownProcess"/>
    <dgm:cxn modelId="{5FCC3D41-0EA8-4792-978E-0AFBF1621796}" type="presParOf" srcId="{5235543B-A549-41CD-9946-6E0FED6971BE}" destId="{D5A91689-6E61-4D99-9F81-B366438945E9}" srcOrd="1" destOrd="0" presId="urn:microsoft.com/office/officeart/2005/8/layout/StepDownProcess"/>
    <dgm:cxn modelId="{47E4D33C-F0B6-4D07-ACBB-8DED89816B69}" type="presParOf" srcId="{5235543B-A549-41CD-9946-6E0FED6971BE}" destId="{15A56CBF-EA92-4444-AED8-4161B69142A5}" srcOrd="2" destOrd="0" presId="urn:microsoft.com/office/officeart/2005/8/layout/StepDownProcess"/>
    <dgm:cxn modelId="{AC0306E6-0217-403D-ACA0-F8A446103274}" type="presParOf" srcId="{5ECAC915-214E-4973-B137-DE8DB1BFDA0B}" destId="{C3FB7338-34B9-4222-BABD-F2E84970B732}" srcOrd="1" destOrd="0" presId="urn:microsoft.com/office/officeart/2005/8/layout/StepDownProcess"/>
    <dgm:cxn modelId="{B56E5437-A42D-4967-8A77-77BE23117A41}" type="presParOf" srcId="{5ECAC915-214E-4973-B137-DE8DB1BFDA0B}" destId="{D6CE1C1E-EB0C-4D55-B7B0-41A436D2C95D}" srcOrd="2" destOrd="0" presId="urn:microsoft.com/office/officeart/2005/8/layout/StepDownProcess"/>
    <dgm:cxn modelId="{D9F7564D-B387-417A-B9C0-0C7EDA709901}" type="presParOf" srcId="{D6CE1C1E-EB0C-4D55-B7B0-41A436D2C95D}" destId="{08F3F301-4247-4BFD-B5CC-12F54F5B20E4}" srcOrd="0" destOrd="0" presId="urn:microsoft.com/office/officeart/2005/8/layout/StepDownProcess"/>
    <dgm:cxn modelId="{611E04A6-B0BD-48A3-A219-BED5900374EA}" type="presParOf" srcId="{D6CE1C1E-EB0C-4D55-B7B0-41A436D2C95D}" destId="{8871EEDD-508E-4C8A-8D22-36FF083EF369}" srcOrd="1" destOrd="0" presId="urn:microsoft.com/office/officeart/2005/8/layout/StepDownProcess"/>
    <dgm:cxn modelId="{E645FA32-6DE2-41AA-9E1A-A8659FD668CA}" type="presParOf" srcId="{D6CE1C1E-EB0C-4D55-B7B0-41A436D2C95D}" destId="{E9AAC3B5-13F5-45F0-BDA2-5F4000B46477}" srcOrd="2" destOrd="0" presId="urn:microsoft.com/office/officeart/2005/8/layout/StepDownProcess"/>
    <dgm:cxn modelId="{5F63CD23-B7B8-4ED5-B369-97DF0AB68898}" type="presParOf" srcId="{5ECAC915-214E-4973-B137-DE8DB1BFDA0B}" destId="{4CFFF5A4-67A7-4FFC-AD37-306C43D4311B}" srcOrd="3" destOrd="0" presId="urn:microsoft.com/office/officeart/2005/8/layout/StepDownProcess"/>
    <dgm:cxn modelId="{2210E7DE-8DEA-4616-988A-4DED4E11E782}" type="presParOf" srcId="{5ECAC915-214E-4973-B137-DE8DB1BFDA0B}" destId="{1A9EAD01-AEC1-4845-95F8-C601552EC5C7}" srcOrd="4" destOrd="0" presId="urn:microsoft.com/office/officeart/2005/8/layout/StepDownProcess"/>
    <dgm:cxn modelId="{6B4A4B1F-9675-4FAE-9E17-3C8111E78F15}" type="presParOf" srcId="{1A9EAD01-AEC1-4845-95F8-C601552EC5C7}" destId="{4D572752-F702-4863-96B4-A87E58BA0802}" srcOrd="0" destOrd="0" presId="urn:microsoft.com/office/officeart/2005/8/layout/StepDownProcess"/>
    <dgm:cxn modelId="{4002386F-0624-4B6B-BEB0-65661B122BA6}" type="presParOf" srcId="{1A9EAD01-AEC1-4845-95F8-C601552EC5C7}" destId="{90EA1A8C-2301-4C6B-B33F-107C5994178C}" srcOrd="1"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A48FE9C-A1C8-4A55-B58B-DAD07F093C0B}" type="doc">
      <dgm:prSet loTypeId="urn:microsoft.com/office/officeart/2005/8/layout/default" loCatId="list" qsTypeId="urn:microsoft.com/office/officeart/2005/8/quickstyle/simple1" qsCatId="simple" csTypeId="urn:microsoft.com/office/officeart/2005/8/colors/accent5_4" csCatId="accent5" phldr="1"/>
      <dgm:spPr/>
      <dgm:t>
        <a:bodyPr/>
        <a:lstStyle/>
        <a:p>
          <a:endParaRPr lang="en-US"/>
        </a:p>
      </dgm:t>
    </dgm:pt>
    <dgm:pt modelId="{A790A17A-F608-414D-9A8A-F8B466D49158}">
      <dgm:prSet/>
      <dgm:spPr/>
      <dgm:t>
        <a:bodyPr/>
        <a:lstStyle/>
        <a:p>
          <a:r>
            <a:rPr lang="en-ZA" dirty="0">
              <a:latin typeface="Arial" panose="020B0604020202020204" pitchFamily="34" charset="0"/>
              <a:cs typeface="Arial" panose="020B0604020202020204" pitchFamily="34" charset="0"/>
            </a:rPr>
            <a:t>Use the latest reference material.</a:t>
          </a:r>
          <a:endParaRPr lang="en-US" dirty="0">
            <a:latin typeface="Arial" panose="020B0604020202020204" pitchFamily="34" charset="0"/>
            <a:cs typeface="Arial" panose="020B0604020202020204" pitchFamily="34" charset="0"/>
          </a:endParaRPr>
        </a:p>
      </dgm:t>
    </dgm:pt>
    <dgm:pt modelId="{22BF27D2-2AEE-49FF-B7C0-C0F4C4E6762A}" type="parTrans" cxnId="{4BD7E231-C4A4-49C3-8556-D153BE982C80}">
      <dgm:prSet/>
      <dgm:spPr/>
      <dgm:t>
        <a:bodyPr/>
        <a:lstStyle/>
        <a:p>
          <a:endParaRPr lang="en-US">
            <a:latin typeface="Arial" panose="020B0604020202020204" pitchFamily="34" charset="0"/>
            <a:cs typeface="Arial" panose="020B0604020202020204" pitchFamily="34" charset="0"/>
          </a:endParaRPr>
        </a:p>
      </dgm:t>
    </dgm:pt>
    <dgm:pt modelId="{C820E362-E2B1-42E2-9EF3-B8D0CE4F9622}" type="sibTrans" cxnId="{4BD7E231-C4A4-49C3-8556-D153BE982C80}">
      <dgm:prSet/>
      <dgm:spPr/>
      <dgm:t>
        <a:bodyPr/>
        <a:lstStyle/>
        <a:p>
          <a:endParaRPr lang="en-US">
            <a:latin typeface="Arial" panose="020B0604020202020204" pitchFamily="34" charset="0"/>
            <a:cs typeface="Arial" panose="020B0604020202020204" pitchFamily="34" charset="0"/>
          </a:endParaRPr>
        </a:p>
      </dgm:t>
    </dgm:pt>
    <dgm:pt modelId="{9D665930-9069-4186-B0D1-2286C02B8EF6}">
      <dgm:prSet/>
      <dgm:spPr/>
      <dgm:t>
        <a:bodyPr/>
        <a:lstStyle/>
        <a:p>
          <a:r>
            <a:rPr lang="en-ZA" dirty="0">
              <a:latin typeface="Arial" panose="020B0604020202020204" pitchFamily="34" charset="0"/>
              <a:cs typeface="Arial" panose="020B0604020202020204" pitchFamily="34" charset="0"/>
            </a:rPr>
            <a:t>Check the current events (pandemics/epidemics) locally / globally.</a:t>
          </a:r>
          <a:endParaRPr lang="en-US" dirty="0">
            <a:latin typeface="Arial" panose="020B0604020202020204" pitchFamily="34" charset="0"/>
            <a:cs typeface="Arial" panose="020B0604020202020204" pitchFamily="34" charset="0"/>
          </a:endParaRPr>
        </a:p>
      </dgm:t>
    </dgm:pt>
    <dgm:pt modelId="{F8A79974-D7FE-4CE8-9B01-5A12516330BB}" type="parTrans" cxnId="{828B0617-6C07-4F32-AE9A-8015946F8C5C}">
      <dgm:prSet/>
      <dgm:spPr/>
      <dgm:t>
        <a:bodyPr/>
        <a:lstStyle/>
        <a:p>
          <a:endParaRPr lang="en-US">
            <a:latin typeface="Arial" panose="020B0604020202020204" pitchFamily="34" charset="0"/>
            <a:cs typeface="Arial" panose="020B0604020202020204" pitchFamily="34" charset="0"/>
          </a:endParaRPr>
        </a:p>
      </dgm:t>
    </dgm:pt>
    <dgm:pt modelId="{1107197E-B9A1-48B1-A3BB-25F5A34C39FB}" type="sibTrans" cxnId="{828B0617-6C07-4F32-AE9A-8015946F8C5C}">
      <dgm:prSet/>
      <dgm:spPr/>
      <dgm:t>
        <a:bodyPr/>
        <a:lstStyle/>
        <a:p>
          <a:endParaRPr lang="en-US">
            <a:latin typeface="Arial" panose="020B0604020202020204" pitchFamily="34" charset="0"/>
            <a:cs typeface="Arial" panose="020B0604020202020204" pitchFamily="34" charset="0"/>
          </a:endParaRPr>
        </a:p>
      </dgm:t>
    </dgm:pt>
    <dgm:pt modelId="{0ECCA075-4AD2-4C6A-9191-7E88FAEADC28}">
      <dgm:prSet/>
      <dgm:spPr/>
      <dgm:t>
        <a:bodyPr/>
        <a:lstStyle/>
        <a:p>
          <a:r>
            <a:rPr lang="en-ZA" dirty="0">
              <a:latin typeface="Arial" panose="020B0604020202020204" pitchFamily="34" charset="0"/>
              <a:cs typeface="Arial" panose="020B0604020202020204" pitchFamily="34" charset="0"/>
            </a:rPr>
            <a:t>Keep abreast with the latest developments / information.</a:t>
          </a:r>
          <a:endParaRPr lang="en-US" dirty="0">
            <a:latin typeface="Arial" panose="020B0604020202020204" pitchFamily="34" charset="0"/>
            <a:cs typeface="Arial" panose="020B0604020202020204" pitchFamily="34" charset="0"/>
          </a:endParaRPr>
        </a:p>
      </dgm:t>
    </dgm:pt>
    <dgm:pt modelId="{E9222868-A76A-4C37-8BA3-6A2224CE52F8}" type="parTrans" cxnId="{F86461BB-9DEE-473B-9E85-9E781D316F25}">
      <dgm:prSet/>
      <dgm:spPr/>
      <dgm:t>
        <a:bodyPr/>
        <a:lstStyle/>
        <a:p>
          <a:endParaRPr lang="en-US">
            <a:latin typeface="Arial" panose="020B0604020202020204" pitchFamily="34" charset="0"/>
            <a:cs typeface="Arial" panose="020B0604020202020204" pitchFamily="34" charset="0"/>
          </a:endParaRPr>
        </a:p>
      </dgm:t>
    </dgm:pt>
    <dgm:pt modelId="{E5D74F4E-115F-4C74-9767-2E86C0205286}" type="sibTrans" cxnId="{F86461BB-9DEE-473B-9E85-9E781D316F25}">
      <dgm:prSet/>
      <dgm:spPr/>
      <dgm:t>
        <a:bodyPr/>
        <a:lstStyle/>
        <a:p>
          <a:endParaRPr lang="en-US">
            <a:latin typeface="Arial" panose="020B0604020202020204" pitchFamily="34" charset="0"/>
            <a:cs typeface="Arial" panose="020B0604020202020204" pitchFamily="34" charset="0"/>
          </a:endParaRPr>
        </a:p>
      </dgm:t>
    </dgm:pt>
    <dgm:pt modelId="{8A30121C-9AE1-438B-BB23-F53D2F1EEF48}">
      <dgm:prSet/>
      <dgm:spPr/>
      <dgm:t>
        <a:bodyPr/>
        <a:lstStyle/>
        <a:p>
          <a:r>
            <a:rPr lang="en-ZA" dirty="0">
              <a:latin typeface="Arial" panose="020B0604020202020204" pitchFamily="34" charset="0"/>
              <a:cs typeface="Arial" panose="020B0604020202020204" pitchFamily="34" charset="0"/>
            </a:rPr>
            <a:t>Familiarise yourself with each reference material (index/topic).</a:t>
          </a:r>
          <a:endParaRPr lang="en-US" dirty="0">
            <a:latin typeface="Arial" panose="020B0604020202020204" pitchFamily="34" charset="0"/>
            <a:cs typeface="Arial" panose="020B0604020202020204" pitchFamily="34" charset="0"/>
          </a:endParaRPr>
        </a:p>
      </dgm:t>
    </dgm:pt>
    <dgm:pt modelId="{74B48F57-C9AE-499F-BC1A-E21141A65305}" type="parTrans" cxnId="{203C4A8D-863F-42D3-BDBD-60F4B0DB0791}">
      <dgm:prSet/>
      <dgm:spPr/>
      <dgm:t>
        <a:bodyPr/>
        <a:lstStyle/>
        <a:p>
          <a:endParaRPr lang="en-US">
            <a:latin typeface="Arial" panose="020B0604020202020204" pitchFamily="34" charset="0"/>
            <a:cs typeface="Arial" panose="020B0604020202020204" pitchFamily="34" charset="0"/>
          </a:endParaRPr>
        </a:p>
      </dgm:t>
    </dgm:pt>
    <dgm:pt modelId="{5E2B83A0-CF73-417B-BA9C-E0668B814030}" type="sibTrans" cxnId="{203C4A8D-863F-42D3-BDBD-60F4B0DB0791}">
      <dgm:prSet/>
      <dgm:spPr/>
      <dgm:t>
        <a:bodyPr/>
        <a:lstStyle/>
        <a:p>
          <a:endParaRPr lang="en-US">
            <a:latin typeface="Arial" panose="020B0604020202020204" pitchFamily="34" charset="0"/>
            <a:cs typeface="Arial" panose="020B0604020202020204" pitchFamily="34" charset="0"/>
          </a:endParaRPr>
        </a:p>
      </dgm:t>
    </dgm:pt>
    <dgm:pt modelId="{20B1DA0A-1D78-4088-9814-599377FA4A3D}">
      <dgm:prSet/>
      <dgm:spPr/>
      <dgm:t>
        <a:bodyPr/>
        <a:lstStyle/>
        <a:p>
          <a:r>
            <a:rPr lang="en-ZA" dirty="0">
              <a:latin typeface="Arial" panose="020B0604020202020204" pitchFamily="34" charset="0"/>
              <a:cs typeface="Arial" panose="020B0604020202020204" pitchFamily="34" charset="0"/>
            </a:rPr>
            <a:t>Use reference material that you have used before.</a:t>
          </a:r>
          <a:endParaRPr lang="en-US" dirty="0">
            <a:latin typeface="Arial" panose="020B0604020202020204" pitchFamily="34" charset="0"/>
            <a:cs typeface="Arial" panose="020B0604020202020204" pitchFamily="34" charset="0"/>
          </a:endParaRPr>
        </a:p>
      </dgm:t>
    </dgm:pt>
    <dgm:pt modelId="{F62F7895-5241-4575-8AEB-07CCCE72F9E5}" type="parTrans" cxnId="{E4FECDDE-2D4F-4103-AF01-EA1973506641}">
      <dgm:prSet/>
      <dgm:spPr/>
      <dgm:t>
        <a:bodyPr/>
        <a:lstStyle/>
        <a:p>
          <a:endParaRPr lang="en-US">
            <a:latin typeface="Arial" panose="020B0604020202020204" pitchFamily="34" charset="0"/>
            <a:cs typeface="Arial" panose="020B0604020202020204" pitchFamily="34" charset="0"/>
          </a:endParaRPr>
        </a:p>
      </dgm:t>
    </dgm:pt>
    <dgm:pt modelId="{6AD8802A-B602-4905-A039-98DB9C43FFBA}" type="sibTrans" cxnId="{E4FECDDE-2D4F-4103-AF01-EA1973506641}">
      <dgm:prSet/>
      <dgm:spPr/>
      <dgm:t>
        <a:bodyPr/>
        <a:lstStyle/>
        <a:p>
          <a:endParaRPr lang="en-US">
            <a:latin typeface="Arial" panose="020B0604020202020204" pitchFamily="34" charset="0"/>
            <a:cs typeface="Arial" panose="020B0604020202020204" pitchFamily="34" charset="0"/>
          </a:endParaRPr>
        </a:p>
      </dgm:t>
    </dgm:pt>
    <dgm:pt modelId="{DDFB87C7-AE64-4757-948E-BD268A5845B4}">
      <dgm:prSet/>
      <dgm:spPr/>
      <dgm:t>
        <a:bodyPr/>
        <a:lstStyle/>
        <a:p>
          <a:r>
            <a:rPr lang="en-ZA" dirty="0">
              <a:latin typeface="Arial" panose="020B0604020202020204" pitchFamily="34" charset="0"/>
              <a:cs typeface="Arial" panose="020B0604020202020204" pitchFamily="34" charset="0"/>
            </a:rPr>
            <a:t>Understand the SA work environment (SOPs).</a:t>
          </a:r>
          <a:endParaRPr lang="en-US" dirty="0">
            <a:latin typeface="Arial" panose="020B0604020202020204" pitchFamily="34" charset="0"/>
            <a:cs typeface="Arial" panose="020B0604020202020204" pitchFamily="34" charset="0"/>
          </a:endParaRPr>
        </a:p>
      </dgm:t>
    </dgm:pt>
    <dgm:pt modelId="{D152953A-F77C-4E31-A226-9B18DFBA39F3}" type="parTrans" cxnId="{0FAD46AE-D61D-4B44-B350-AA4333276D89}">
      <dgm:prSet/>
      <dgm:spPr/>
      <dgm:t>
        <a:bodyPr/>
        <a:lstStyle/>
        <a:p>
          <a:endParaRPr lang="en-US">
            <a:latin typeface="Arial" panose="020B0604020202020204" pitchFamily="34" charset="0"/>
            <a:cs typeface="Arial" panose="020B0604020202020204" pitchFamily="34" charset="0"/>
          </a:endParaRPr>
        </a:p>
      </dgm:t>
    </dgm:pt>
    <dgm:pt modelId="{7B51CC7A-CF74-4419-87DF-2211ED5AAACB}" type="sibTrans" cxnId="{0FAD46AE-D61D-4B44-B350-AA4333276D89}">
      <dgm:prSet/>
      <dgm:spPr/>
      <dgm:t>
        <a:bodyPr/>
        <a:lstStyle/>
        <a:p>
          <a:endParaRPr lang="en-US">
            <a:latin typeface="Arial" panose="020B0604020202020204" pitchFamily="34" charset="0"/>
            <a:cs typeface="Arial" panose="020B0604020202020204" pitchFamily="34" charset="0"/>
          </a:endParaRPr>
        </a:p>
      </dgm:t>
    </dgm:pt>
    <dgm:pt modelId="{D7433905-D659-4CC8-8623-94C829267188}" type="pres">
      <dgm:prSet presAssocID="{5A48FE9C-A1C8-4A55-B58B-DAD07F093C0B}" presName="diagram" presStyleCnt="0">
        <dgm:presLayoutVars>
          <dgm:dir/>
          <dgm:resizeHandles val="exact"/>
        </dgm:presLayoutVars>
      </dgm:prSet>
      <dgm:spPr/>
    </dgm:pt>
    <dgm:pt modelId="{ABE69DFF-0D48-420A-8A93-B9B0DEA37214}" type="pres">
      <dgm:prSet presAssocID="{A790A17A-F608-414D-9A8A-F8B466D49158}" presName="node" presStyleLbl="node1" presStyleIdx="0" presStyleCnt="6">
        <dgm:presLayoutVars>
          <dgm:bulletEnabled val="1"/>
        </dgm:presLayoutVars>
      </dgm:prSet>
      <dgm:spPr/>
    </dgm:pt>
    <dgm:pt modelId="{217500E4-3FF3-401A-89AE-A9DE34685F17}" type="pres">
      <dgm:prSet presAssocID="{C820E362-E2B1-42E2-9EF3-B8D0CE4F9622}" presName="sibTrans" presStyleCnt="0"/>
      <dgm:spPr/>
    </dgm:pt>
    <dgm:pt modelId="{D8CA93AD-A24B-4DA2-9890-5F4E877A18A4}" type="pres">
      <dgm:prSet presAssocID="{9D665930-9069-4186-B0D1-2286C02B8EF6}" presName="node" presStyleLbl="node1" presStyleIdx="1" presStyleCnt="6">
        <dgm:presLayoutVars>
          <dgm:bulletEnabled val="1"/>
        </dgm:presLayoutVars>
      </dgm:prSet>
      <dgm:spPr/>
    </dgm:pt>
    <dgm:pt modelId="{EDC73AD1-49B5-43C4-88F8-97A914FA5C6F}" type="pres">
      <dgm:prSet presAssocID="{1107197E-B9A1-48B1-A3BB-25F5A34C39FB}" presName="sibTrans" presStyleCnt="0"/>
      <dgm:spPr/>
    </dgm:pt>
    <dgm:pt modelId="{1B4BA441-D37D-4693-BD7B-D3C60FF81281}" type="pres">
      <dgm:prSet presAssocID="{0ECCA075-4AD2-4C6A-9191-7E88FAEADC28}" presName="node" presStyleLbl="node1" presStyleIdx="2" presStyleCnt="6">
        <dgm:presLayoutVars>
          <dgm:bulletEnabled val="1"/>
        </dgm:presLayoutVars>
      </dgm:prSet>
      <dgm:spPr/>
    </dgm:pt>
    <dgm:pt modelId="{EECD34E8-C99B-4386-BF37-2C502DE61897}" type="pres">
      <dgm:prSet presAssocID="{E5D74F4E-115F-4C74-9767-2E86C0205286}" presName="sibTrans" presStyleCnt="0"/>
      <dgm:spPr/>
    </dgm:pt>
    <dgm:pt modelId="{3CE762D8-C23F-4051-9B1F-0F7EAAE59C91}" type="pres">
      <dgm:prSet presAssocID="{8A30121C-9AE1-438B-BB23-F53D2F1EEF48}" presName="node" presStyleLbl="node1" presStyleIdx="3" presStyleCnt="6">
        <dgm:presLayoutVars>
          <dgm:bulletEnabled val="1"/>
        </dgm:presLayoutVars>
      </dgm:prSet>
      <dgm:spPr/>
    </dgm:pt>
    <dgm:pt modelId="{2E750192-3625-4B22-86D8-D2ED26F97D00}" type="pres">
      <dgm:prSet presAssocID="{5E2B83A0-CF73-417B-BA9C-E0668B814030}" presName="sibTrans" presStyleCnt="0"/>
      <dgm:spPr/>
    </dgm:pt>
    <dgm:pt modelId="{081FDBE8-8311-4F80-9BCC-F9A149CDFBC1}" type="pres">
      <dgm:prSet presAssocID="{20B1DA0A-1D78-4088-9814-599377FA4A3D}" presName="node" presStyleLbl="node1" presStyleIdx="4" presStyleCnt="6">
        <dgm:presLayoutVars>
          <dgm:bulletEnabled val="1"/>
        </dgm:presLayoutVars>
      </dgm:prSet>
      <dgm:spPr/>
    </dgm:pt>
    <dgm:pt modelId="{FD5A9823-3E75-4CBB-A7DF-4CB8E305BC77}" type="pres">
      <dgm:prSet presAssocID="{6AD8802A-B602-4905-A039-98DB9C43FFBA}" presName="sibTrans" presStyleCnt="0"/>
      <dgm:spPr/>
    </dgm:pt>
    <dgm:pt modelId="{5CB1CDFF-4AB6-44F9-BA72-225587D4DD7C}" type="pres">
      <dgm:prSet presAssocID="{DDFB87C7-AE64-4757-948E-BD268A5845B4}" presName="node" presStyleLbl="node1" presStyleIdx="5" presStyleCnt="6">
        <dgm:presLayoutVars>
          <dgm:bulletEnabled val="1"/>
        </dgm:presLayoutVars>
      </dgm:prSet>
      <dgm:spPr/>
    </dgm:pt>
  </dgm:ptLst>
  <dgm:cxnLst>
    <dgm:cxn modelId="{712BBC16-A4A6-4A6F-AF65-69BD9BEE7116}" type="presOf" srcId="{20B1DA0A-1D78-4088-9814-599377FA4A3D}" destId="{081FDBE8-8311-4F80-9BCC-F9A149CDFBC1}" srcOrd="0" destOrd="0" presId="urn:microsoft.com/office/officeart/2005/8/layout/default"/>
    <dgm:cxn modelId="{828B0617-6C07-4F32-AE9A-8015946F8C5C}" srcId="{5A48FE9C-A1C8-4A55-B58B-DAD07F093C0B}" destId="{9D665930-9069-4186-B0D1-2286C02B8EF6}" srcOrd="1" destOrd="0" parTransId="{F8A79974-D7FE-4CE8-9B01-5A12516330BB}" sibTransId="{1107197E-B9A1-48B1-A3BB-25F5A34C39FB}"/>
    <dgm:cxn modelId="{4BD7E231-C4A4-49C3-8556-D153BE982C80}" srcId="{5A48FE9C-A1C8-4A55-B58B-DAD07F093C0B}" destId="{A790A17A-F608-414D-9A8A-F8B466D49158}" srcOrd="0" destOrd="0" parTransId="{22BF27D2-2AEE-49FF-B7C0-C0F4C4E6762A}" sibTransId="{C820E362-E2B1-42E2-9EF3-B8D0CE4F9622}"/>
    <dgm:cxn modelId="{B5C2DA6C-E38E-4A50-8AFB-D08298D45F18}" type="presOf" srcId="{8A30121C-9AE1-438B-BB23-F53D2F1EEF48}" destId="{3CE762D8-C23F-4051-9B1F-0F7EAAE59C91}" srcOrd="0" destOrd="0" presId="urn:microsoft.com/office/officeart/2005/8/layout/default"/>
    <dgm:cxn modelId="{0BF49457-0FDB-45FB-B648-F876B720EFE3}" type="presOf" srcId="{0ECCA075-4AD2-4C6A-9191-7E88FAEADC28}" destId="{1B4BA441-D37D-4693-BD7B-D3C60FF81281}" srcOrd="0" destOrd="0" presId="urn:microsoft.com/office/officeart/2005/8/layout/default"/>
    <dgm:cxn modelId="{72550C85-8875-495D-AF7C-2325076254E1}" type="presOf" srcId="{9D665930-9069-4186-B0D1-2286C02B8EF6}" destId="{D8CA93AD-A24B-4DA2-9890-5F4E877A18A4}" srcOrd="0" destOrd="0" presId="urn:microsoft.com/office/officeart/2005/8/layout/default"/>
    <dgm:cxn modelId="{D7C8658D-07AF-4996-97CC-323882AA47A1}" type="presOf" srcId="{DDFB87C7-AE64-4757-948E-BD268A5845B4}" destId="{5CB1CDFF-4AB6-44F9-BA72-225587D4DD7C}" srcOrd="0" destOrd="0" presId="urn:microsoft.com/office/officeart/2005/8/layout/default"/>
    <dgm:cxn modelId="{203C4A8D-863F-42D3-BDBD-60F4B0DB0791}" srcId="{5A48FE9C-A1C8-4A55-B58B-DAD07F093C0B}" destId="{8A30121C-9AE1-438B-BB23-F53D2F1EEF48}" srcOrd="3" destOrd="0" parTransId="{74B48F57-C9AE-499F-BC1A-E21141A65305}" sibTransId="{5E2B83A0-CF73-417B-BA9C-E0668B814030}"/>
    <dgm:cxn modelId="{0FAD46AE-D61D-4B44-B350-AA4333276D89}" srcId="{5A48FE9C-A1C8-4A55-B58B-DAD07F093C0B}" destId="{DDFB87C7-AE64-4757-948E-BD268A5845B4}" srcOrd="5" destOrd="0" parTransId="{D152953A-F77C-4E31-A226-9B18DFBA39F3}" sibTransId="{7B51CC7A-CF74-4419-87DF-2211ED5AAACB}"/>
    <dgm:cxn modelId="{F86461BB-9DEE-473B-9E85-9E781D316F25}" srcId="{5A48FE9C-A1C8-4A55-B58B-DAD07F093C0B}" destId="{0ECCA075-4AD2-4C6A-9191-7E88FAEADC28}" srcOrd="2" destOrd="0" parTransId="{E9222868-A76A-4C37-8BA3-6A2224CE52F8}" sibTransId="{E5D74F4E-115F-4C74-9767-2E86C0205286}"/>
    <dgm:cxn modelId="{E4FECDDE-2D4F-4103-AF01-EA1973506641}" srcId="{5A48FE9C-A1C8-4A55-B58B-DAD07F093C0B}" destId="{20B1DA0A-1D78-4088-9814-599377FA4A3D}" srcOrd="4" destOrd="0" parTransId="{F62F7895-5241-4575-8AEB-07CCCE72F9E5}" sibTransId="{6AD8802A-B602-4905-A039-98DB9C43FFBA}"/>
    <dgm:cxn modelId="{547AF6E5-4267-490F-8E8E-C21CD0E0E4E6}" type="presOf" srcId="{5A48FE9C-A1C8-4A55-B58B-DAD07F093C0B}" destId="{D7433905-D659-4CC8-8623-94C829267188}" srcOrd="0" destOrd="0" presId="urn:microsoft.com/office/officeart/2005/8/layout/default"/>
    <dgm:cxn modelId="{9C5AB7F7-BD41-4F2C-A4A7-0E82DEB2DE87}" type="presOf" srcId="{A790A17A-F608-414D-9A8A-F8B466D49158}" destId="{ABE69DFF-0D48-420A-8A93-B9B0DEA37214}" srcOrd="0" destOrd="0" presId="urn:microsoft.com/office/officeart/2005/8/layout/default"/>
    <dgm:cxn modelId="{CD07AC20-B5E1-4832-A386-CCF8E3C14B69}" type="presParOf" srcId="{D7433905-D659-4CC8-8623-94C829267188}" destId="{ABE69DFF-0D48-420A-8A93-B9B0DEA37214}" srcOrd="0" destOrd="0" presId="urn:microsoft.com/office/officeart/2005/8/layout/default"/>
    <dgm:cxn modelId="{608FC6D0-F284-43F3-9C87-884818558B4C}" type="presParOf" srcId="{D7433905-D659-4CC8-8623-94C829267188}" destId="{217500E4-3FF3-401A-89AE-A9DE34685F17}" srcOrd="1" destOrd="0" presId="urn:microsoft.com/office/officeart/2005/8/layout/default"/>
    <dgm:cxn modelId="{145A3B00-D78E-4ADD-8BEF-478FE1B537E6}" type="presParOf" srcId="{D7433905-D659-4CC8-8623-94C829267188}" destId="{D8CA93AD-A24B-4DA2-9890-5F4E877A18A4}" srcOrd="2" destOrd="0" presId="urn:microsoft.com/office/officeart/2005/8/layout/default"/>
    <dgm:cxn modelId="{36DE73A0-B8CC-4F33-9A05-B37CC8D42C66}" type="presParOf" srcId="{D7433905-D659-4CC8-8623-94C829267188}" destId="{EDC73AD1-49B5-43C4-88F8-97A914FA5C6F}" srcOrd="3" destOrd="0" presId="urn:microsoft.com/office/officeart/2005/8/layout/default"/>
    <dgm:cxn modelId="{1FABC7C6-A2E0-430D-B680-682540C71740}" type="presParOf" srcId="{D7433905-D659-4CC8-8623-94C829267188}" destId="{1B4BA441-D37D-4693-BD7B-D3C60FF81281}" srcOrd="4" destOrd="0" presId="urn:microsoft.com/office/officeart/2005/8/layout/default"/>
    <dgm:cxn modelId="{086098C9-127B-47BE-AA56-5F187D65D1F5}" type="presParOf" srcId="{D7433905-D659-4CC8-8623-94C829267188}" destId="{EECD34E8-C99B-4386-BF37-2C502DE61897}" srcOrd="5" destOrd="0" presId="urn:microsoft.com/office/officeart/2005/8/layout/default"/>
    <dgm:cxn modelId="{3A47D14E-0D1F-46A1-B613-C0756AFCD5D4}" type="presParOf" srcId="{D7433905-D659-4CC8-8623-94C829267188}" destId="{3CE762D8-C23F-4051-9B1F-0F7EAAE59C91}" srcOrd="6" destOrd="0" presId="urn:microsoft.com/office/officeart/2005/8/layout/default"/>
    <dgm:cxn modelId="{BE4A71E4-A996-472D-8B94-580976D21C60}" type="presParOf" srcId="{D7433905-D659-4CC8-8623-94C829267188}" destId="{2E750192-3625-4B22-86D8-D2ED26F97D00}" srcOrd="7" destOrd="0" presId="urn:microsoft.com/office/officeart/2005/8/layout/default"/>
    <dgm:cxn modelId="{44BD75A3-98B3-4FD6-9957-E70D6F8F90C8}" type="presParOf" srcId="{D7433905-D659-4CC8-8623-94C829267188}" destId="{081FDBE8-8311-4F80-9BCC-F9A149CDFBC1}" srcOrd="8" destOrd="0" presId="urn:microsoft.com/office/officeart/2005/8/layout/default"/>
    <dgm:cxn modelId="{2BE3FD1D-7861-4C52-A4C0-8EBDF8D53CE7}" type="presParOf" srcId="{D7433905-D659-4CC8-8623-94C829267188}" destId="{FD5A9823-3E75-4CBB-A7DF-4CB8E305BC77}" srcOrd="9" destOrd="0" presId="urn:microsoft.com/office/officeart/2005/8/layout/default"/>
    <dgm:cxn modelId="{4AD6E5C2-F671-41E4-BD51-AEF9B6BDD78B}" type="presParOf" srcId="{D7433905-D659-4CC8-8623-94C829267188}" destId="{5CB1CDFF-4AB6-44F9-BA72-225587D4DD7C}"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C55FE48-857C-46AA-81D1-CE2924BAC861}"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en-ZA"/>
        </a:p>
      </dgm:t>
    </dgm:pt>
    <dgm:pt modelId="{51A95AFD-9531-4E44-A96B-7C385767B8AF}">
      <dgm:prSet/>
      <dgm:spPr/>
      <dgm:t>
        <a:bodyPr/>
        <a:lstStyle/>
        <a:p>
          <a:r>
            <a:rPr lang="en-ZA" b="1" dirty="0">
              <a:latin typeface="Arial" panose="020B0604020202020204" pitchFamily="34" charset="0"/>
              <a:cs typeface="Arial" panose="020B0604020202020204" pitchFamily="34" charset="0"/>
            </a:rPr>
            <a:t>RESIDENCE</a:t>
          </a:r>
        </a:p>
      </dgm:t>
    </dgm:pt>
    <dgm:pt modelId="{9C1AF65C-F509-4B0A-A406-F497C73F79CD}" type="parTrans" cxnId="{1EE85BE9-4509-4BC0-B7EC-80A6E5C97764}">
      <dgm:prSet/>
      <dgm:spPr/>
      <dgm:t>
        <a:bodyPr/>
        <a:lstStyle/>
        <a:p>
          <a:endParaRPr lang="en-ZA"/>
        </a:p>
      </dgm:t>
    </dgm:pt>
    <dgm:pt modelId="{F9EEC4A7-92C4-4483-8DFF-940FA55DFA4B}" type="sibTrans" cxnId="{1EE85BE9-4509-4BC0-B7EC-80A6E5C97764}">
      <dgm:prSet/>
      <dgm:spPr/>
      <dgm:t>
        <a:bodyPr/>
        <a:lstStyle/>
        <a:p>
          <a:endParaRPr lang="en-ZA"/>
        </a:p>
      </dgm:t>
    </dgm:pt>
    <dgm:pt modelId="{DBE1BAA5-0898-4684-8450-8D33F951F144}">
      <dgm:prSet custT="1"/>
      <dgm:spPr/>
      <dgm:t>
        <a:bodyPr/>
        <a:lstStyle/>
        <a:p>
          <a:r>
            <a:rPr lang="en-ZA" sz="3200" dirty="0">
              <a:latin typeface="Arial" panose="020B0604020202020204" pitchFamily="34" charset="0"/>
              <a:cs typeface="Arial" panose="020B0604020202020204" pitchFamily="34" charset="0"/>
            </a:rPr>
            <a:t>SAPC</a:t>
          </a:r>
        </a:p>
      </dgm:t>
    </dgm:pt>
    <dgm:pt modelId="{F082BD6C-1B4E-4878-85CD-F285D13A4355}" type="parTrans" cxnId="{2F4DB1EC-9352-4C31-B5A1-C9628EBA717B}">
      <dgm:prSet/>
      <dgm:spPr/>
      <dgm:t>
        <a:bodyPr/>
        <a:lstStyle/>
        <a:p>
          <a:endParaRPr lang="en-ZA"/>
        </a:p>
      </dgm:t>
    </dgm:pt>
    <dgm:pt modelId="{6F1BFB38-F076-44FF-A81B-2DA5AB3880D8}" type="sibTrans" cxnId="{2F4DB1EC-9352-4C31-B5A1-C9628EBA717B}">
      <dgm:prSet/>
      <dgm:spPr/>
      <dgm:t>
        <a:bodyPr/>
        <a:lstStyle/>
        <a:p>
          <a:endParaRPr lang="en-ZA"/>
        </a:p>
      </dgm:t>
    </dgm:pt>
    <dgm:pt modelId="{43F67F24-98CE-4E0A-99F1-7C2EFDC1CE49}">
      <dgm:prSet/>
      <dgm:spPr/>
      <dgm:t>
        <a:bodyPr/>
        <a:lstStyle/>
        <a:p>
          <a:r>
            <a:rPr lang="en-ZA" b="1">
              <a:latin typeface="Arial" panose="020B0604020202020204" pitchFamily="34" charset="0"/>
              <a:cs typeface="Arial" panose="020B0604020202020204" pitchFamily="34" charset="0"/>
            </a:rPr>
            <a:t>WORKPLACE</a:t>
          </a:r>
          <a:endParaRPr lang="en-ZA" b="1" dirty="0">
            <a:latin typeface="Arial" panose="020B0604020202020204" pitchFamily="34" charset="0"/>
            <a:cs typeface="Arial" panose="020B0604020202020204" pitchFamily="34" charset="0"/>
          </a:endParaRPr>
        </a:p>
      </dgm:t>
    </dgm:pt>
    <dgm:pt modelId="{312580F7-A21E-4E5B-AF06-6210B2FD80EC}" type="parTrans" cxnId="{C1F9B9D6-34F5-40F4-AD39-FEBFA371F3EB}">
      <dgm:prSet/>
      <dgm:spPr/>
      <dgm:t>
        <a:bodyPr/>
        <a:lstStyle/>
        <a:p>
          <a:endParaRPr lang="en-ZA"/>
        </a:p>
      </dgm:t>
    </dgm:pt>
    <dgm:pt modelId="{6A913EDE-F28B-4E25-B6C8-1C1FA0DAB699}" type="sibTrans" cxnId="{C1F9B9D6-34F5-40F4-AD39-FEBFA371F3EB}">
      <dgm:prSet/>
      <dgm:spPr/>
      <dgm:t>
        <a:bodyPr/>
        <a:lstStyle/>
        <a:p>
          <a:endParaRPr lang="en-ZA"/>
        </a:p>
      </dgm:t>
    </dgm:pt>
    <dgm:pt modelId="{CEAFAC13-A777-4389-BB4D-77C22FEAB1F3}" type="pres">
      <dgm:prSet presAssocID="{6C55FE48-857C-46AA-81D1-CE2924BAC861}" presName="Name0" presStyleCnt="0">
        <dgm:presLayoutVars>
          <dgm:dir/>
          <dgm:resizeHandles val="exact"/>
        </dgm:presLayoutVars>
      </dgm:prSet>
      <dgm:spPr/>
    </dgm:pt>
    <dgm:pt modelId="{B99D916F-1ED3-4933-8871-FDECCFF2AD90}" type="pres">
      <dgm:prSet presAssocID="{6C55FE48-857C-46AA-81D1-CE2924BAC861}" presName="fgShape" presStyleLbl="fgShp" presStyleIdx="0" presStyleCnt="1" custScaleX="108696" custScaleY="228442" custLinFactNeighborX="21827" custLinFactNeighborY="32207"/>
      <dgm:spPr>
        <a:solidFill>
          <a:srgbClr val="002060"/>
        </a:solidFill>
      </dgm:spPr>
    </dgm:pt>
    <dgm:pt modelId="{07580B4B-E0C2-4072-8C7E-CC5AFBCFB244}" type="pres">
      <dgm:prSet presAssocID="{6C55FE48-857C-46AA-81D1-CE2924BAC861}" presName="linComp" presStyleCnt="0"/>
      <dgm:spPr/>
    </dgm:pt>
    <dgm:pt modelId="{ECE83BEB-DA87-4940-94A3-B3EA16D6FDA0}" type="pres">
      <dgm:prSet presAssocID="{51A95AFD-9531-4E44-A96B-7C385767B8AF}" presName="compNode" presStyleCnt="0"/>
      <dgm:spPr/>
    </dgm:pt>
    <dgm:pt modelId="{0FFBF080-D92E-40FB-8C6B-C651524502E1}" type="pres">
      <dgm:prSet presAssocID="{51A95AFD-9531-4E44-A96B-7C385767B8AF}" presName="bkgdShape" presStyleLbl="node1" presStyleIdx="0" presStyleCnt="3"/>
      <dgm:spPr/>
    </dgm:pt>
    <dgm:pt modelId="{9EBB5592-AF9A-471B-AB89-41D325E421EF}" type="pres">
      <dgm:prSet presAssocID="{51A95AFD-9531-4E44-A96B-7C385767B8AF}" presName="nodeTx" presStyleLbl="node1" presStyleIdx="0" presStyleCnt="3">
        <dgm:presLayoutVars>
          <dgm:bulletEnabled val="1"/>
        </dgm:presLayoutVars>
      </dgm:prSet>
      <dgm:spPr/>
    </dgm:pt>
    <dgm:pt modelId="{E1D9FE86-5D8B-462E-B19D-A61A565818EA}" type="pres">
      <dgm:prSet presAssocID="{51A95AFD-9531-4E44-A96B-7C385767B8AF}" presName="invisiNode" presStyleLbl="node1" presStyleIdx="0" presStyleCnt="3"/>
      <dgm:spPr/>
    </dgm:pt>
    <dgm:pt modelId="{BDB41221-8EE0-489C-A62C-340C350D4625}" type="pres">
      <dgm:prSet presAssocID="{51A95AFD-9531-4E44-A96B-7C385767B8AF}" presName="imagNode" presStyleLbl="fgImgPlace1" presStyleIdx="0" presStyleCnt="3" custLinFactNeighborX="-1323" custLinFactNeighborY="1979"/>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rcRect/>
          <a:stretch>
            <a:fillRect/>
          </a:stretch>
        </a:blipFill>
      </dgm:spPr>
      <dgm:extLst>
        <a:ext uri="{E40237B7-FDA0-4F09-8148-C483321AD2D9}">
          <dgm14:cNvPr xmlns:dgm14="http://schemas.microsoft.com/office/drawing/2010/diagram" id="0" name="" descr="Work from home Wi-Fi with solid fill"/>
        </a:ext>
      </dgm:extLst>
    </dgm:pt>
    <dgm:pt modelId="{6544BCCC-73AE-4C2F-9F3A-4AD5DF7604A8}" type="pres">
      <dgm:prSet presAssocID="{F9EEC4A7-92C4-4483-8DFF-940FA55DFA4B}" presName="sibTrans" presStyleLbl="sibTrans2D1" presStyleIdx="0" presStyleCnt="0"/>
      <dgm:spPr/>
    </dgm:pt>
    <dgm:pt modelId="{14AA31DB-5F34-4C57-9A35-1354A338CAA1}" type="pres">
      <dgm:prSet presAssocID="{43F67F24-98CE-4E0A-99F1-7C2EFDC1CE49}" presName="compNode" presStyleCnt="0"/>
      <dgm:spPr/>
    </dgm:pt>
    <dgm:pt modelId="{44231E75-CE16-470A-9475-D1F8E3058DF5}" type="pres">
      <dgm:prSet presAssocID="{43F67F24-98CE-4E0A-99F1-7C2EFDC1CE49}" presName="bkgdShape" presStyleLbl="node1" presStyleIdx="1" presStyleCnt="3"/>
      <dgm:spPr/>
    </dgm:pt>
    <dgm:pt modelId="{62039BD7-51F9-4755-A91D-E2F0A53A92B3}" type="pres">
      <dgm:prSet presAssocID="{43F67F24-98CE-4E0A-99F1-7C2EFDC1CE49}" presName="nodeTx" presStyleLbl="node1" presStyleIdx="1" presStyleCnt="3">
        <dgm:presLayoutVars>
          <dgm:bulletEnabled val="1"/>
        </dgm:presLayoutVars>
      </dgm:prSet>
      <dgm:spPr/>
    </dgm:pt>
    <dgm:pt modelId="{EFEAB74A-ACF1-4F9A-AD7A-6BAE98478E5A}" type="pres">
      <dgm:prSet presAssocID="{43F67F24-98CE-4E0A-99F1-7C2EFDC1CE49}" presName="invisiNode" presStyleLbl="node1" presStyleIdx="1" presStyleCnt="3"/>
      <dgm:spPr/>
    </dgm:pt>
    <dgm:pt modelId="{E3FC1B0A-AB9D-4B89-8BBC-EDAE276B0802}" type="pres">
      <dgm:prSet presAssocID="{43F67F24-98CE-4E0A-99F1-7C2EFDC1CE49}" presName="imagNode" presStyleLbl="fgImgPlac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Hospital outline"/>
        </a:ext>
      </dgm:extLst>
    </dgm:pt>
    <dgm:pt modelId="{88C72F24-4A7A-4511-845B-716093993258}" type="pres">
      <dgm:prSet presAssocID="{6A913EDE-F28B-4E25-B6C8-1C1FA0DAB699}" presName="sibTrans" presStyleLbl="sibTrans2D1" presStyleIdx="0" presStyleCnt="0"/>
      <dgm:spPr/>
    </dgm:pt>
    <dgm:pt modelId="{7CEA8E66-32F2-4BBB-AEB1-17FDD9C8823A}" type="pres">
      <dgm:prSet presAssocID="{DBE1BAA5-0898-4684-8450-8D33F951F144}" presName="compNode" presStyleCnt="0"/>
      <dgm:spPr/>
    </dgm:pt>
    <dgm:pt modelId="{FF2DE823-0134-4B3C-82C3-6F3FD10530CA}" type="pres">
      <dgm:prSet presAssocID="{DBE1BAA5-0898-4684-8450-8D33F951F144}" presName="bkgdShape" presStyleLbl="node1" presStyleIdx="2" presStyleCnt="3" custLinFactNeighborX="-1056" custLinFactNeighborY="-1227"/>
      <dgm:spPr/>
    </dgm:pt>
    <dgm:pt modelId="{70EB5AD3-4797-4FCE-BA1B-52FB62347E39}" type="pres">
      <dgm:prSet presAssocID="{DBE1BAA5-0898-4684-8450-8D33F951F144}" presName="nodeTx" presStyleLbl="node1" presStyleIdx="2" presStyleCnt="3">
        <dgm:presLayoutVars>
          <dgm:bulletEnabled val="1"/>
        </dgm:presLayoutVars>
      </dgm:prSet>
      <dgm:spPr/>
    </dgm:pt>
    <dgm:pt modelId="{05CFC6E9-8677-4FDE-9889-C38DF52856F3}" type="pres">
      <dgm:prSet presAssocID="{DBE1BAA5-0898-4684-8450-8D33F951F144}" presName="invisiNode" presStyleLbl="node1" presStyleIdx="2" presStyleCnt="3"/>
      <dgm:spPr/>
    </dgm:pt>
    <dgm:pt modelId="{A9B36BAE-33ED-4CDD-A765-1B120C5753CB}" type="pres">
      <dgm:prSet presAssocID="{DBE1BAA5-0898-4684-8450-8D33F951F144}" presName="imagNode" presStyleLbl="fgImgPlace1" presStyleIdx="2" presStyleCnt="3" custLinFactNeighborX="-4279" custLinFactNeighborY="694"/>
      <dgm:spPr>
        <a:blipFill rotWithShape="1">
          <a:blip xmlns:r="http://schemas.openxmlformats.org/officeDocument/2006/relationships" r:embed="rId3"/>
          <a:srcRect/>
          <a:stretch>
            <a:fillRect/>
          </a:stretch>
        </a:blipFill>
      </dgm:spPr>
    </dgm:pt>
  </dgm:ptLst>
  <dgm:cxnLst>
    <dgm:cxn modelId="{41DBEB21-6C9F-45AA-A26E-C45625E28DA1}" type="presOf" srcId="{6A913EDE-F28B-4E25-B6C8-1C1FA0DAB699}" destId="{88C72F24-4A7A-4511-845B-716093993258}" srcOrd="0" destOrd="0" presId="urn:microsoft.com/office/officeart/2005/8/layout/hList7"/>
    <dgm:cxn modelId="{640C162F-05F7-496A-A546-BB8E2423A6A8}" type="presOf" srcId="{43F67F24-98CE-4E0A-99F1-7C2EFDC1CE49}" destId="{62039BD7-51F9-4755-A91D-E2F0A53A92B3}" srcOrd="1" destOrd="0" presId="urn:microsoft.com/office/officeart/2005/8/layout/hList7"/>
    <dgm:cxn modelId="{48288867-7841-4BA7-ABA4-43060BAE8C31}" type="presOf" srcId="{6C55FE48-857C-46AA-81D1-CE2924BAC861}" destId="{CEAFAC13-A777-4389-BB4D-77C22FEAB1F3}" srcOrd="0" destOrd="0" presId="urn:microsoft.com/office/officeart/2005/8/layout/hList7"/>
    <dgm:cxn modelId="{BCCBCBA4-1AFA-44A9-81C2-DAD41C6AB390}" type="presOf" srcId="{DBE1BAA5-0898-4684-8450-8D33F951F144}" destId="{70EB5AD3-4797-4FCE-BA1B-52FB62347E39}" srcOrd="1" destOrd="0" presId="urn:microsoft.com/office/officeart/2005/8/layout/hList7"/>
    <dgm:cxn modelId="{578A24AB-8F3F-42CE-9218-5A586296E8B3}" type="presOf" srcId="{F9EEC4A7-92C4-4483-8DFF-940FA55DFA4B}" destId="{6544BCCC-73AE-4C2F-9F3A-4AD5DF7604A8}" srcOrd="0" destOrd="0" presId="urn:microsoft.com/office/officeart/2005/8/layout/hList7"/>
    <dgm:cxn modelId="{854031B2-1A13-4138-89CB-7F19AC564822}" type="presOf" srcId="{DBE1BAA5-0898-4684-8450-8D33F951F144}" destId="{FF2DE823-0134-4B3C-82C3-6F3FD10530CA}" srcOrd="0" destOrd="0" presId="urn:microsoft.com/office/officeart/2005/8/layout/hList7"/>
    <dgm:cxn modelId="{C1F9B9D6-34F5-40F4-AD39-FEBFA371F3EB}" srcId="{6C55FE48-857C-46AA-81D1-CE2924BAC861}" destId="{43F67F24-98CE-4E0A-99F1-7C2EFDC1CE49}" srcOrd="1" destOrd="0" parTransId="{312580F7-A21E-4E5B-AF06-6210B2FD80EC}" sibTransId="{6A913EDE-F28B-4E25-B6C8-1C1FA0DAB699}"/>
    <dgm:cxn modelId="{B9D842DF-B5F1-4B73-94D3-DEE4701110B3}" type="presOf" srcId="{51A95AFD-9531-4E44-A96B-7C385767B8AF}" destId="{9EBB5592-AF9A-471B-AB89-41D325E421EF}" srcOrd="1" destOrd="0" presId="urn:microsoft.com/office/officeart/2005/8/layout/hList7"/>
    <dgm:cxn modelId="{1EE85BE9-4509-4BC0-B7EC-80A6E5C97764}" srcId="{6C55FE48-857C-46AA-81D1-CE2924BAC861}" destId="{51A95AFD-9531-4E44-A96B-7C385767B8AF}" srcOrd="0" destOrd="0" parTransId="{9C1AF65C-F509-4B0A-A406-F497C73F79CD}" sibTransId="{F9EEC4A7-92C4-4483-8DFF-940FA55DFA4B}"/>
    <dgm:cxn modelId="{2F4DB1EC-9352-4C31-B5A1-C9628EBA717B}" srcId="{6C55FE48-857C-46AA-81D1-CE2924BAC861}" destId="{DBE1BAA5-0898-4684-8450-8D33F951F144}" srcOrd="2" destOrd="0" parTransId="{F082BD6C-1B4E-4878-85CD-F285D13A4355}" sibTransId="{6F1BFB38-F076-44FF-A81B-2DA5AB3880D8}"/>
    <dgm:cxn modelId="{DD082AF3-898C-49FB-B689-3E33765C3F66}" type="presOf" srcId="{51A95AFD-9531-4E44-A96B-7C385767B8AF}" destId="{0FFBF080-D92E-40FB-8C6B-C651524502E1}" srcOrd="0" destOrd="0" presId="urn:microsoft.com/office/officeart/2005/8/layout/hList7"/>
    <dgm:cxn modelId="{A7E6BFF7-F09E-4255-AF39-BA8B3CA93F7E}" type="presOf" srcId="{43F67F24-98CE-4E0A-99F1-7C2EFDC1CE49}" destId="{44231E75-CE16-470A-9475-D1F8E3058DF5}" srcOrd="0" destOrd="0" presId="urn:microsoft.com/office/officeart/2005/8/layout/hList7"/>
    <dgm:cxn modelId="{479C392C-717C-43DC-9B30-E7F479E29AA4}" type="presParOf" srcId="{CEAFAC13-A777-4389-BB4D-77C22FEAB1F3}" destId="{B99D916F-1ED3-4933-8871-FDECCFF2AD90}" srcOrd="0" destOrd="0" presId="urn:microsoft.com/office/officeart/2005/8/layout/hList7"/>
    <dgm:cxn modelId="{AEA64098-8311-497B-833F-D72952A4C639}" type="presParOf" srcId="{CEAFAC13-A777-4389-BB4D-77C22FEAB1F3}" destId="{07580B4B-E0C2-4072-8C7E-CC5AFBCFB244}" srcOrd="1" destOrd="0" presId="urn:microsoft.com/office/officeart/2005/8/layout/hList7"/>
    <dgm:cxn modelId="{39C5C49A-C884-4A2A-B3E4-CB1DD3C78146}" type="presParOf" srcId="{07580B4B-E0C2-4072-8C7E-CC5AFBCFB244}" destId="{ECE83BEB-DA87-4940-94A3-B3EA16D6FDA0}" srcOrd="0" destOrd="0" presId="urn:microsoft.com/office/officeart/2005/8/layout/hList7"/>
    <dgm:cxn modelId="{C6B1970F-E4BD-4413-947C-A828CF6B847E}" type="presParOf" srcId="{ECE83BEB-DA87-4940-94A3-B3EA16D6FDA0}" destId="{0FFBF080-D92E-40FB-8C6B-C651524502E1}" srcOrd="0" destOrd="0" presId="urn:microsoft.com/office/officeart/2005/8/layout/hList7"/>
    <dgm:cxn modelId="{59437E63-A8EE-421A-B7DF-85ADA4127E64}" type="presParOf" srcId="{ECE83BEB-DA87-4940-94A3-B3EA16D6FDA0}" destId="{9EBB5592-AF9A-471B-AB89-41D325E421EF}" srcOrd="1" destOrd="0" presId="urn:microsoft.com/office/officeart/2005/8/layout/hList7"/>
    <dgm:cxn modelId="{A52F6599-0241-487A-AA84-9ACB886E54D7}" type="presParOf" srcId="{ECE83BEB-DA87-4940-94A3-B3EA16D6FDA0}" destId="{E1D9FE86-5D8B-462E-B19D-A61A565818EA}" srcOrd="2" destOrd="0" presId="urn:microsoft.com/office/officeart/2005/8/layout/hList7"/>
    <dgm:cxn modelId="{29A0A3AE-E858-41C8-8247-8A735551267E}" type="presParOf" srcId="{ECE83BEB-DA87-4940-94A3-B3EA16D6FDA0}" destId="{BDB41221-8EE0-489C-A62C-340C350D4625}" srcOrd="3" destOrd="0" presId="urn:microsoft.com/office/officeart/2005/8/layout/hList7"/>
    <dgm:cxn modelId="{671C913A-60FE-442B-9159-E4DF272F479C}" type="presParOf" srcId="{07580B4B-E0C2-4072-8C7E-CC5AFBCFB244}" destId="{6544BCCC-73AE-4C2F-9F3A-4AD5DF7604A8}" srcOrd="1" destOrd="0" presId="urn:microsoft.com/office/officeart/2005/8/layout/hList7"/>
    <dgm:cxn modelId="{0D556000-4792-451C-AAC9-202C618E9870}" type="presParOf" srcId="{07580B4B-E0C2-4072-8C7E-CC5AFBCFB244}" destId="{14AA31DB-5F34-4C57-9A35-1354A338CAA1}" srcOrd="2" destOrd="0" presId="urn:microsoft.com/office/officeart/2005/8/layout/hList7"/>
    <dgm:cxn modelId="{50BBE979-B2AF-4660-B73F-E9D974D39F88}" type="presParOf" srcId="{14AA31DB-5F34-4C57-9A35-1354A338CAA1}" destId="{44231E75-CE16-470A-9475-D1F8E3058DF5}" srcOrd="0" destOrd="0" presId="urn:microsoft.com/office/officeart/2005/8/layout/hList7"/>
    <dgm:cxn modelId="{398FD8C0-54D8-4154-A4D1-5CDB72D3DA08}" type="presParOf" srcId="{14AA31DB-5F34-4C57-9A35-1354A338CAA1}" destId="{62039BD7-51F9-4755-A91D-E2F0A53A92B3}" srcOrd="1" destOrd="0" presId="urn:microsoft.com/office/officeart/2005/8/layout/hList7"/>
    <dgm:cxn modelId="{C3A18F2D-EE78-437A-BCBB-F447CA7BB9C7}" type="presParOf" srcId="{14AA31DB-5F34-4C57-9A35-1354A338CAA1}" destId="{EFEAB74A-ACF1-4F9A-AD7A-6BAE98478E5A}" srcOrd="2" destOrd="0" presId="urn:microsoft.com/office/officeart/2005/8/layout/hList7"/>
    <dgm:cxn modelId="{C6DD638E-71AB-443A-ABB2-1B87E270A365}" type="presParOf" srcId="{14AA31DB-5F34-4C57-9A35-1354A338CAA1}" destId="{E3FC1B0A-AB9D-4B89-8BBC-EDAE276B0802}" srcOrd="3" destOrd="0" presId="urn:microsoft.com/office/officeart/2005/8/layout/hList7"/>
    <dgm:cxn modelId="{1107FC51-7FCA-4556-A0A4-AFAD649CA6A0}" type="presParOf" srcId="{07580B4B-E0C2-4072-8C7E-CC5AFBCFB244}" destId="{88C72F24-4A7A-4511-845B-716093993258}" srcOrd="3" destOrd="0" presId="urn:microsoft.com/office/officeart/2005/8/layout/hList7"/>
    <dgm:cxn modelId="{3CE35D95-AC3D-4BB9-B0DC-18254A6C3F73}" type="presParOf" srcId="{07580B4B-E0C2-4072-8C7E-CC5AFBCFB244}" destId="{7CEA8E66-32F2-4BBB-AEB1-17FDD9C8823A}" srcOrd="4" destOrd="0" presId="urn:microsoft.com/office/officeart/2005/8/layout/hList7"/>
    <dgm:cxn modelId="{3A55C289-FBA0-4FC2-BADA-CD5C8BBBA365}" type="presParOf" srcId="{7CEA8E66-32F2-4BBB-AEB1-17FDD9C8823A}" destId="{FF2DE823-0134-4B3C-82C3-6F3FD10530CA}" srcOrd="0" destOrd="0" presId="urn:microsoft.com/office/officeart/2005/8/layout/hList7"/>
    <dgm:cxn modelId="{A3F26277-3EBF-4806-84CA-CCB2007FD249}" type="presParOf" srcId="{7CEA8E66-32F2-4BBB-AEB1-17FDD9C8823A}" destId="{70EB5AD3-4797-4FCE-BA1B-52FB62347E39}" srcOrd="1" destOrd="0" presId="urn:microsoft.com/office/officeart/2005/8/layout/hList7"/>
    <dgm:cxn modelId="{CDF8C211-BF27-426E-9BE6-11D4E6088EAB}" type="presParOf" srcId="{7CEA8E66-32F2-4BBB-AEB1-17FDD9C8823A}" destId="{05CFC6E9-8677-4FDE-9889-C38DF52856F3}" srcOrd="2" destOrd="0" presId="urn:microsoft.com/office/officeart/2005/8/layout/hList7"/>
    <dgm:cxn modelId="{B8EDFAB1-4208-4A32-9292-BA3C85E95DC8}" type="presParOf" srcId="{7CEA8E66-32F2-4BBB-AEB1-17FDD9C8823A}" destId="{A9B36BAE-33ED-4CDD-A765-1B120C5753CB}"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D50F2F-5FE1-4CAD-AAE6-A059FA2A67EF}">
      <dsp:nvSpPr>
        <dsp:cNvPr id="0" name=""/>
        <dsp:cNvSpPr/>
      </dsp:nvSpPr>
      <dsp:spPr>
        <a:xfrm>
          <a:off x="0" y="343453"/>
          <a:ext cx="8229600" cy="882000"/>
        </a:xfrm>
        <a:prstGeom prst="rect">
          <a:avLst/>
        </a:prstGeom>
        <a:solidFill>
          <a:schemeClr val="lt1">
            <a:alpha val="90000"/>
            <a:hueOff val="0"/>
            <a:satOff val="0"/>
            <a:lumOff val="0"/>
            <a:alphaOff val="0"/>
          </a:schemeClr>
        </a:solidFill>
        <a:ln w="12700" cap="flat" cmpd="sng" algn="ctr">
          <a:solidFill>
            <a:schemeClr val="accent5">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8708" tIns="333248" rIns="638708" bIns="113792" numCol="1" spcCol="1270" anchor="t" anchorCtr="0">
          <a:noAutofit/>
        </a:bodyPr>
        <a:lstStyle/>
        <a:p>
          <a:pPr marL="0" lvl="1" indent="0" algn="l" defTabSz="711200">
            <a:lnSpc>
              <a:spcPct val="90000"/>
            </a:lnSpc>
            <a:spcBef>
              <a:spcPct val="0"/>
            </a:spcBef>
            <a:spcAft>
              <a:spcPct val="15000"/>
            </a:spcAft>
            <a:buFontTx/>
            <a:buNone/>
          </a:pPr>
          <a:r>
            <a:rPr lang="en-GB" sz="1600" kern="1200" dirty="0">
              <a:latin typeface="Arial" panose="020B0604020202020204" pitchFamily="34" charset="0"/>
              <a:cs typeface="Arial" panose="020B0604020202020204" pitchFamily="34" charset="0"/>
            </a:rPr>
            <a:t>Integrate and apply foundational scientific principles and knowledge to pharmaceutical sciences.</a:t>
          </a:r>
          <a:endParaRPr lang="en-ZA" sz="1600" kern="1200" dirty="0">
            <a:latin typeface="Arial" panose="020B0604020202020204" pitchFamily="34" charset="0"/>
            <a:cs typeface="Arial" panose="020B0604020202020204" pitchFamily="34" charset="0"/>
          </a:endParaRPr>
        </a:p>
      </dsp:txBody>
      <dsp:txXfrm>
        <a:off x="0" y="343453"/>
        <a:ext cx="8229600" cy="882000"/>
      </dsp:txXfrm>
    </dsp:sp>
    <dsp:sp modelId="{7E153818-B8DC-4F0F-B259-FD8F43426F74}">
      <dsp:nvSpPr>
        <dsp:cNvPr id="0" name=""/>
        <dsp:cNvSpPr/>
      </dsp:nvSpPr>
      <dsp:spPr>
        <a:xfrm>
          <a:off x="411480" y="96775"/>
          <a:ext cx="5760720" cy="472320"/>
        </a:xfrm>
        <a:prstGeom prst="roundRect">
          <a:avLst/>
        </a:prstGeom>
        <a:solidFill>
          <a:schemeClr val="accent5">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800100">
            <a:lnSpc>
              <a:spcPct val="90000"/>
            </a:lnSpc>
            <a:spcBef>
              <a:spcPct val="0"/>
            </a:spcBef>
            <a:spcAft>
              <a:spcPct val="35000"/>
            </a:spcAft>
            <a:buNone/>
          </a:pPr>
          <a:r>
            <a:rPr lang="en-ZA" sz="1800" b="1" kern="1200" dirty="0">
              <a:latin typeface="Arial" panose="020B0604020202020204" pitchFamily="34" charset="0"/>
              <a:cs typeface="Arial" panose="020B0604020202020204" pitchFamily="34" charset="0"/>
            </a:rPr>
            <a:t>ELO 1</a:t>
          </a:r>
        </a:p>
      </dsp:txBody>
      <dsp:txXfrm>
        <a:off x="434537" y="119832"/>
        <a:ext cx="5714606" cy="426206"/>
      </dsp:txXfrm>
    </dsp:sp>
    <dsp:sp modelId="{87296911-18A2-4517-B0A4-6ECF5EFC3FDD}">
      <dsp:nvSpPr>
        <dsp:cNvPr id="0" name=""/>
        <dsp:cNvSpPr/>
      </dsp:nvSpPr>
      <dsp:spPr>
        <a:xfrm>
          <a:off x="0" y="1537495"/>
          <a:ext cx="8229600" cy="1083600"/>
        </a:xfrm>
        <a:prstGeom prst="rect">
          <a:avLst/>
        </a:prstGeom>
        <a:solidFill>
          <a:schemeClr val="lt1">
            <a:alpha val="90000"/>
            <a:hueOff val="0"/>
            <a:satOff val="0"/>
            <a:lumOff val="0"/>
            <a:alphaOff val="0"/>
          </a:schemeClr>
        </a:solidFill>
        <a:ln w="12700" cap="flat" cmpd="sng" algn="ctr">
          <a:solidFill>
            <a:schemeClr val="accent5">
              <a:shade val="50000"/>
              <a:hueOff val="167129"/>
              <a:satOff val="4478"/>
              <a:lumOff val="1972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8708" tIns="333248" rIns="638708" bIns="113792" numCol="1" spcCol="1270" anchor="t" anchorCtr="0">
          <a:noAutofit/>
        </a:bodyPr>
        <a:lstStyle/>
        <a:p>
          <a:pPr marL="0" lvl="1" indent="0" algn="l" defTabSz="711200">
            <a:lnSpc>
              <a:spcPct val="90000"/>
            </a:lnSpc>
            <a:spcBef>
              <a:spcPct val="0"/>
            </a:spcBef>
            <a:spcAft>
              <a:spcPct val="15000"/>
            </a:spcAft>
            <a:buFontTx/>
            <a:buNone/>
          </a:pPr>
          <a:r>
            <a:rPr lang="en-GB" sz="1600" kern="1200" dirty="0">
              <a:latin typeface="Arial" panose="020B0604020202020204" pitchFamily="34" charset="0"/>
              <a:cs typeface="Arial" panose="020B0604020202020204" pitchFamily="34" charset="0"/>
            </a:rPr>
            <a:t>Apply integrated knowledge of product development and formulation in the compounding, manufacturing, distribution and dispensing of pharmaceutical products.</a:t>
          </a:r>
          <a:endParaRPr lang="en-ZA" sz="1600" kern="1200" dirty="0">
            <a:latin typeface="Arial" panose="020B0604020202020204" pitchFamily="34" charset="0"/>
            <a:cs typeface="Arial" panose="020B0604020202020204" pitchFamily="34" charset="0"/>
          </a:endParaRPr>
        </a:p>
      </dsp:txBody>
      <dsp:txXfrm>
        <a:off x="0" y="1537495"/>
        <a:ext cx="8229600" cy="1083600"/>
      </dsp:txXfrm>
    </dsp:sp>
    <dsp:sp modelId="{3907B086-0F91-4B95-A88A-4889EF4856D4}">
      <dsp:nvSpPr>
        <dsp:cNvPr id="0" name=""/>
        <dsp:cNvSpPr/>
      </dsp:nvSpPr>
      <dsp:spPr>
        <a:xfrm>
          <a:off x="411480" y="1301335"/>
          <a:ext cx="5760720" cy="472320"/>
        </a:xfrm>
        <a:prstGeom prst="roundRect">
          <a:avLst/>
        </a:prstGeom>
        <a:solidFill>
          <a:schemeClr val="accent5">
            <a:shade val="50000"/>
            <a:hueOff val="167129"/>
            <a:satOff val="4478"/>
            <a:lumOff val="19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800100">
            <a:lnSpc>
              <a:spcPct val="90000"/>
            </a:lnSpc>
            <a:spcBef>
              <a:spcPct val="0"/>
            </a:spcBef>
            <a:spcAft>
              <a:spcPct val="35000"/>
            </a:spcAft>
            <a:buNone/>
          </a:pPr>
          <a:r>
            <a:rPr lang="en-ZA" sz="1800" b="1" kern="1200" dirty="0">
              <a:latin typeface="Arial" panose="020B0604020202020204" pitchFamily="34" charset="0"/>
              <a:cs typeface="Arial" panose="020B0604020202020204" pitchFamily="34" charset="0"/>
            </a:rPr>
            <a:t>ELO  2</a:t>
          </a:r>
        </a:p>
      </dsp:txBody>
      <dsp:txXfrm>
        <a:off x="434537" y="1324392"/>
        <a:ext cx="5714606" cy="426206"/>
      </dsp:txXfrm>
    </dsp:sp>
    <dsp:sp modelId="{3132CA5E-B95B-459E-B3AB-1CF93CEDAC16}">
      <dsp:nvSpPr>
        <dsp:cNvPr id="0" name=""/>
        <dsp:cNvSpPr/>
      </dsp:nvSpPr>
      <dsp:spPr>
        <a:xfrm>
          <a:off x="0" y="2943655"/>
          <a:ext cx="8229600" cy="1083600"/>
        </a:xfrm>
        <a:prstGeom prst="rect">
          <a:avLst/>
        </a:prstGeom>
        <a:solidFill>
          <a:schemeClr val="lt1">
            <a:alpha val="90000"/>
            <a:hueOff val="0"/>
            <a:satOff val="0"/>
            <a:lumOff val="0"/>
            <a:alphaOff val="0"/>
          </a:schemeClr>
        </a:solidFill>
        <a:ln w="12700" cap="flat" cmpd="sng" algn="ctr">
          <a:solidFill>
            <a:schemeClr val="accent5">
              <a:shade val="50000"/>
              <a:hueOff val="334258"/>
              <a:satOff val="8955"/>
              <a:lumOff val="3945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8708" tIns="333248" rIns="638708" bIns="113792" numCol="1" spcCol="1270" anchor="t" anchorCtr="0">
          <a:noAutofit/>
        </a:bodyPr>
        <a:lstStyle/>
        <a:p>
          <a:pPr marL="0" lvl="1" indent="0" algn="l" defTabSz="711200">
            <a:lnSpc>
              <a:spcPct val="90000"/>
            </a:lnSpc>
            <a:spcBef>
              <a:spcPct val="0"/>
            </a:spcBef>
            <a:spcAft>
              <a:spcPct val="15000"/>
            </a:spcAft>
            <a:buFontTx/>
            <a:buNone/>
          </a:pPr>
          <a:r>
            <a:rPr lang="en-GB" sz="1600" kern="1200" dirty="0">
              <a:latin typeface="Arial" panose="020B0604020202020204" pitchFamily="34" charset="0"/>
              <a:cs typeface="Arial" panose="020B0604020202020204" pitchFamily="34" charset="0"/>
            </a:rPr>
            <a:t>Compound, manipulate and prepare medication in compliance with Good Pharmacy Practice (GPP) rules, Good Manufacturing Practice (GMP) and/or Good Clinical Practice (GCP) guidelines.</a:t>
          </a:r>
          <a:endParaRPr lang="en-ZA" sz="1600" kern="1200" dirty="0">
            <a:latin typeface="Arial" panose="020B0604020202020204" pitchFamily="34" charset="0"/>
            <a:cs typeface="Arial" panose="020B0604020202020204" pitchFamily="34" charset="0"/>
          </a:endParaRPr>
        </a:p>
      </dsp:txBody>
      <dsp:txXfrm>
        <a:off x="0" y="2943655"/>
        <a:ext cx="8229600" cy="1083600"/>
      </dsp:txXfrm>
    </dsp:sp>
    <dsp:sp modelId="{6377BECB-99F7-4050-B57A-EB6BDF8AD61A}">
      <dsp:nvSpPr>
        <dsp:cNvPr id="0" name=""/>
        <dsp:cNvSpPr/>
      </dsp:nvSpPr>
      <dsp:spPr>
        <a:xfrm>
          <a:off x="411480" y="2707495"/>
          <a:ext cx="5760720" cy="472320"/>
        </a:xfrm>
        <a:prstGeom prst="roundRect">
          <a:avLst/>
        </a:prstGeom>
        <a:solidFill>
          <a:schemeClr val="accent5">
            <a:shade val="50000"/>
            <a:hueOff val="334258"/>
            <a:satOff val="8955"/>
            <a:lumOff val="394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800100">
            <a:lnSpc>
              <a:spcPct val="90000"/>
            </a:lnSpc>
            <a:spcBef>
              <a:spcPct val="0"/>
            </a:spcBef>
            <a:spcAft>
              <a:spcPct val="35000"/>
            </a:spcAft>
            <a:buNone/>
          </a:pPr>
          <a:r>
            <a:rPr lang="en-ZA" sz="1800" b="1" kern="1200" dirty="0">
              <a:latin typeface="Arial" panose="020B0604020202020204" pitchFamily="34" charset="0"/>
              <a:cs typeface="Arial" panose="020B0604020202020204" pitchFamily="34" charset="0"/>
            </a:rPr>
            <a:t>ELO 3</a:t>
          </a:r>
        </a:p>
      </dsp:txBody>
      <dsp:txXfrm>
        <a:off x="434537" y="2730552"/>
        <a:ext cx="5714606" cy="426206"/>
      </dsp:txXfrm>
    </dsp:sp>
    <dsp:sp modelId="{B084B327-743B-421E-9E53-AA8E65D6A73B}">
      <dsp:nvSpPr>
        <dsp:cNvPr id="0" name=""/>
        <dsp:cNvSpPr/>
      </dsp:nvSpPr>
      <dsp:spPr>
        <a:xfrm>
          <a:off x="0" y="4349815"/>
          <a:ext cx="8229600" cy="882000"/>
        </a:xfrm>
        <a:prstGeom prst="rect">
          <a:avLst/>
        </a:prstGeom>
        <a:solidFill>
          <a:schemeClr val="lt1">
            <a:alpha val="90000"/>
            <a:hueOff val="0"/>
            <a:satOff val="0"/>
            <a:lumOff val="0"/>
            <a:alphaOff val="0"/>
          </a:schemeClr>
        </a:solidFill>
        <a:ln w="12700" cap="flat" cmpd="sng" algn="ctr">
          <a:solidFill>
            <a:schemeClr val="accent5">
              <a:shade val="50000"/>
              <a:hueOff val="167129"/>
              <a:satOff val="4478"/>
              <a:lumOff val="1972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8708" tIns="333248" rIns="638708" bIns="113792" numCol="1" spcCol="1270" anchor="t" anchorCtr="0">
          <a:noAutofit/>
        </a:bodyPr>
        <a:lstStyle/>
        <a:p>
          <a:pPr marL="0" lvl="1" indent="0" algn="l" defTabSz="711200">
            <a:lnSpc>
              <a:spcPct val="90000"/>
            </a:lnSpc>
            <a:spcBef>
              <a:spcPct val="0"/>
            </a:spcBef>
            <a:spcAft>
              <a:spcPct val="15000"/>
            </a:spcAft>
            <a:buFontTx/>
            <a:buNone/>
          </a:pPr>
          <a:r>
            <a:rPr lang="en-GB" sz="1600" kern="1200" dirty="0">
              <a:latin typeface="Arial" panose="020B0604020202020204" pitchFamily="34" charset="0"/>
              <a:cs typeface="Arial" panose="020B0604020202020204" pitchFamily="34" charset="0"/>
            </a:rPr>
            <a:t>Manage the manufacturing, packaging and registration of pharmaceutical products in compliance with GMP and GCP.</a:t>
          </a:r>
          <a:endParaRPr lang="en-ZA" sz="1600" kern="1200" dirty="0">
            <a:latin typeface="Arial" panose="020B0604020202020204" pitchFamily="34" charset="0"/>
            <a:cs typeface="Arial" panose="020B0604020202020204" pitchFamily="34" charset="0"/>
          </a:endParaRPr>
        </a:p>
      </dsp:txBody>
      <dsp:txXfrm>
        <a:off x="0" y="4349815"/>
        <a:ext cx="8229600" cy="882000"/>
      </dsp:txXfrm>
    </dsp:sp>
    <dsp:sp modelId="{BD4F9C3C-85DC-40F3-8BB2-DCAC128EA5CA}">
      <dsp:nvSpPr>
        <dsp:cNvPr id="0" name=""/>
        <dsp:cNvSpPr/>
      </dsp:nvSpPr>
      <dsp:spPr>
        <a:xfrm>
          <a:off x="411480" y="4113655"/>
          <a:ext cx="5760720" cy="472320"/>
        </a:xfrm>
        <a:prstGeom prst="roundRect">
          <a:avLst/>
        </a:prstGeom>
        <a:solidFill>
          <a:schemeClr val="accent5">
            <a:shade val="50000"/>
            <a:hueOff val="167129"/>
            <a:satOff val="4478"/>
            <a:lumOff val="19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800100">
            <a:lnSpc>
              <a:spcPct val="90000"/>
            </a:lnSpc>
            <a:spcBef>
              <a:spcPct val="0"/>
            </a:spcBef>
            <a:spcAft>
              <a:spcPct val="35000"/>
            </a:spcAft>
            <a:buNone/>
          </a:pPr>
          <a:r>
            <a:rPr lang="en-ZA" sz="1800" b="1" kern="1200" dirty="0">
              <a:latin typeface="Arial" panose="020B0604020202020204" pitchFamily="34" charset="0"/>
              <a:cs typeface="Arial" panose="020B0604020202020204" pitchFamily="34" charset="0"/>
            </a:rPr>
            <a:t>ELO 4</a:t>
          </a:r>
        </a:p>
      </dsp:txBody>
      <dsp:txXfrm>
        <a:off x="434537" y="4136712"/>
        <a:ext cx="5714606" cy="4262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D50F2F-5FE1-4CAD-AAE6-A059FA2A67EF}">
      <dsp:nvSpPr>
        <dsp:cNvPr id="0" name=""/>
        <dsp:cNvSpPr/>
      </dsp:nvSpPr>
      <dsp:spPr>
        <a:xfrm>
          <a:off x="0" y="305501"/>
          <a:ext cx="8229600" cy="937125"/>
        </a:xfrm>
        <a:prstGeom prst="rect">
          <a:avLst/>
        </a:prstGeom>
        <a:solidFill>
          <a:schemeClr val="lt1">
            <a:alpha val="90000"/>
            <a:hueOff val="0"/>
            <a:satOff val="0"/>
            <a:lumOff val="0"/>
            <a:alphaOff val="0"/>
          </a:schemeClr>
        </a:solidFill>
        <a:ln w="12700" cap="flat" cmpd="sng" algn="ctr">
          <a:solidFill>
            <a:schemeClr val="accent5">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8708" tIns="354076" rIns="638708" bIns="120904" numCol="1" spcCol="1270" anchor="t" anchorCtr="0">
          <a:noAutofit/>
        </a:bodyPr>
        <a:lstStyle/>
        <a:p>
          <a:pPr marL="0" lvl="1" indent="0" algn="l" defTabSz="755650">
            <a:lnSpc>
              <a:spcPct val="90000"/>
            </a:lnSpc>
            <a:spcBef>
              <a:spcPct val="0"/>
            </a:spcBef>
            <a:spcAft>
              <a:spcPct val="15000"/>
            </a:spcAft>
            <a:buFontTx/>
            <a:buNone/>
          </a:pPr>
          <a:r>
            <a:rPr lang="en-GB" sz="1700" kern="1200" dirty="0">
              <a:latin typeface="Arial" panose="020B0604020202020204" pitchFamily="34" charset="0"/>
              <a:cs typeface="Arial" panose="020B0604020202020204" pitchFamily="34" charset="0"/>
            </a:rPr>
            <a:t>Manage the logistics of the selection, procurement, storage, distribution and disposal of pharmaceutical products.</a:t>
          </a:r>
          <a:endParaRPr lang="en-ZA" sz="1700" kern="1200" dirty="0">
            <a:latin typeface="Arial" panose="020B0604020202020204" pitchFamily="34" charset="0"/>
            <a:cs typeface="Arial" panose="020B0604020202020204" pitchFamily="34" charset="0"/>
          </a:endParaRPr>
        </a:p>
      </dsp:txBody>
      <dsp:txXfrm>
        <a:off x="0" y="305501"/>
        <a:ext cx="8229600" cy="937125"/>
      </dsp:txXfrm>
    </dsp:sp>
    <dsp:sp modelId="{7E153818-B8DC-4F0F-B259-FD8F43426F74}">
      <dsp:nvSpPr>
        <dsp:cNvPr id="0" name=""/>
        <dsp:cNvSpPr/>
      </dsp:nvSpPr>
      <dsp:spPr>
        <a:xfrm>
          <a:off x="411480" y="43405"/>
          <a:ext cx="5760720" cy="501840"/>
        </a:xfrm>
        <a:prstGeom prst="roundRect">
          <a:avLst/>
        </a:prstGeom>
        <a:solidFill>
          <a:schemeClr val="accent5">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800100">
            <a:lnSpc>
              <a:spcPct val="90000"/>
            </a:lnSpc>
            <a:spcBef>
              <a:spcPct val="0"/>
            </a:spcBef>
            <a:spcAft>
              <a:spcPct val="35000"/>
            </a:spcAft>
            <a:buNone/>
          </a:pPr>
          <a:r>
            <a:rPr lang="en-ZA" sz="1800" b="1" kern="1200" dirty="0">
              <a:latin typeface="Arial" panose="020B0604020202020204" pitchFamily="34" charset="0"/>
              <a:cs typeface="Arial" panose="020B0604020202020204" pitchFamily="34" charset="0"/>
            </a:rPr>
            <a:t>ELO 5</a:t>
          </a:r>
        </a:p>
      </dsp:txBody>
      <dsp:txXfrm>
        <a:off x="435978" y="67903"/>
        <a:ext cx="5711724" cy="452844"/>
      </dsp:txXfrm>
    </dsp:sp>
    <dsp:sp modelId="{87296911-18A2-4517-B0A4-6ECF5EFC3FDD}">
      <dsp:nvSpPr>
        <dsp:cNvPr id="0" name=""/>
        <dsp:cNvSpPr/>
      </dsp:nvSpPr>
      <dsp:spPr>
        <a:xfrm>
          <a:off x="0" y="1574170"/>
          <a:ext cx="8229600" cy="937125"/>
        </a:xfrm>
        <a:prstGeom prst="rect">
          <a:avLst/>
        </a:prstGeom>
        <a:solidFill>
          <a:schemeClr val="lt1">
            <a:alpha val="90000"/>
            <a:hueOff val="0"/>
            <a:satOff val="0"/>
            <a:lumOff val="0"/>
            <a:alphaOff val="0"/>
          </a:schemeClr>
        </a:solidFill>
        <a:ln w="12700" cap="flat" cmpd="sng" algn="ctr">
          <a:solidFill>
            <a:schemeClr val="accent5">
              <a:shade val="50000"/>
              <a:hueOff val="167129"/>
              <a:satOff val="4478"/>
              <a:lumOff val="1972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8708" tIns="354076" rIns="638708" bIns="120904" numCol="1" spcCol="1270" anchor="t" anchorCtr="0">
          <a:noAutofit/>
        </a:bodyPr>
        <a:lstStyle/>
        <a:p>
          <a:pPr marL="0" lvl="1" indent="0" algn="l" defTabSz="755650">
            <a:lnSpc>
              <a:spcPct val="90000"/>
            </a:lnSpc>
            <a:spcBef>
              <a:spcPct val="0"/>
            </a:spcBef>
            <a:spcAft>
              <a:spcPct val="15000"/>
            </a:spcAft>
            <a:buFontTx/>
            <a:buNone/>
          </a:pPr>
          <a:r>
            <a:rPr lang="en-GB" sz="1700" kern="1200" dirty="0">
              <a:latin typeface="Arial" panose="020B0604020202020204" pitchFamily="34" charset="0"/>
              <a:cs typeface="Arial" panose="020B0604020202020204" pitchFamily="34" charset="0"/>
            </a:rPr>
            <a:t>Dispense medication and ensure optimal pharmaceutical care for the patient in compliance with GPP and, where applicable, GCP.</a:t>
          </a:r>
          <a:endParaRPr lang="en-ZA" sz="1700" kern="1200" dirty="0">
            <a:latin typeface="Arial" panose="020B0604020202020204" pitchFamily="34" charset="0"/>
            <a:cs typeface="Arial" panose="020B0604020202020204" pitchFamily="34" charset="0"/>
          </a:endParaRPr>
        </a:p>
      </dsp:txBody>
      <dsp:txXfrm>
        <a:off x="0" y="1574170"/>
        <a:ext cx="8229600" cy="937125"/>
      </dsp:txXfrm>
    </dsp:sp>
    <dsp:sp modelId="{3907B086-0F91-4B95-A88A-4889EF4856D4}">
      <dsp:nvSpPr>
        <dsp:cNvPr id="0" name=""/>
        <dsp:cNvSpPr/>
      </dsp:nvSpPr>
      <dsp:spPr>
        <a:xfrm>
          <a:off x="411480" y="1323250"/>
          <a:ext cx="5760720" cy="501840"/>
        </a:xfrm>
        <a:prstGeom prst="roundRect">
          <a:avLst/>
        </a:prstGeom>
        <a:solidFill>
          <a:schemeClr val="accent5">
            <a:shade val="50000"/>
            <a:hueOff val="167129"/>
            <a:satOff val="4478"/>
            <a:lumOff val="19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800100">
            <a:lnSpc>
              <a:spcPct val="90000"/>
            </a:lnSpc>
            <a:spcBef>
              <a:spcPct val="0"/>
            </a:spcBef>
            <a:spcAft>
              <a:spcPct val="35000"/>
            </a:spcAft>
            <a:buNone/>
          </a:pPr>
          <a:r>
            <a:rPr lang="en-ZA" sz="1800" b="1" kern="1200" dirty="0">
              <a:latin typeface="Arial" panose="020B0604020202020204" pitchFamily="34" charset="0"/>
              <a:cs typeface="Arial" panose="020B0604020202020204" pitchFamily="34" charset="0"/>
            </a:rPr>
            <a:t>ELO  6</a:t>
          </a:r>
        </a:p>
      </dsp:txBody>
      <dsp:txXfrm>
        <a:off x="435978" y="1347748"/>
        <a:ext cx="5711724" cy="452844"/>
      </dsp:txXfrm>
    </dsp:sp>
    <dsp:sp modelId="{3132CA5E-B95B-459E-B3AB-1CF93CEDAC16}">
      <dsp:nvSpPr>
        <dsp:cNvPr id="0" name=""/>
        <dsp:cNvSpPr/>
      </dsp:nvSpPr>
      <dsp:spPr>
        <a:xfrm>
          <a:off x="0" y="2854015"/>
          <a:ext cx="8229600" cy="937125"/>
        </a:xfrm>
        <a:prstGeom prst="rect">
          <a:avLst/>
        </a:prstGeom>
        <a:solidFill>
          <a:schemeClr val="lt1">
            <a:alpha val="90000"/>
            <a:hueOff val="0"/>
            <a:satOff val="0"/>
            <a:lumOff val="0"/>
            <a:alphaOff val="0"/>
          </a:schemeClr>
        </a:solidFill>
        <a:ln w="12700" cap="flat" cmpd="sng" algn="ctr">
          <a:solidFill>
            <a:schemeClr val="accent5">
              <a:shade val="50000"/>
              <a:hueOff val="334258"/>
              <a:satOff val="8955"/>
              <a:lumOff val="3945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8708" tIns="354076" rIns="638708" bIns="120904" numCol="1" spcCol="1270" anchor="t" anchorCtr="0">
          <a:noAutofit/>
        </a:bodyPr>
        <a:lstStyle/>
        <a:p>
          <a:pPr marL="0" lvl="1" indent="0" algn="l" defTabSz="755650">
            <a:lnSpc>
              <a:spcPct val="90000"/>
            </a:lnSpc>
            <a:spcBef>
              <a:spcPct val="0"/>
            </a:spcBef>
            <a:spcAft>
              <a:spcPct val="15000"/>
            </a:spcAft>
            <a:buFontTx/>
            <a:buNone/>
          </a:pPr>
          <a:r>
            <a:rPr lang="en-GB" sz="1700" kern="1200" dirty="0">
              <a:latin typeface="Arial" panose="020B0604020202020204" pitchFamily="34" charset="0"/>
              <a:cs typeface="Arial" panose="020B0604020202020204" pitchFamily="34" charset="0"/>
            </a:rPr>
            <a:t>Apply a pharmaceutical care management approach to ensure rational medicine use.</a:t>
          </a:r>
          <a:endParaRPr lang="en-ZA" sz="1700" kern="1200" dirty="0">
            <a:latin typeface="Arial" panose="020B0604020202020204" pitchFamily="34" charset="0"/>
            <a:cs typeface="Arial" panose="020B0604020202020204" pitchFamily="34" charset="0"/>
          </a:endParaRPr>
        </a:p>
      </dsp:txBody>
      <dsp:txXfrm>
        <a:off x="0" y="2854015"/>
        <a:ext cx="8229600" cy="937125"/>
      </dsp:txXfrm>
    </dsp:sp>
    <dsp:sp modelId="{6377BECB-99F7-4050-B57A-EB6BDF8AD61A}">
      <dsp:nvSpPr>
        <dsp:cNvPr id="0" name=""/>
        <dsp:cNvSpPr/>
      </dsp:nvSpPr>
      <dsp:spPr>
        <a:xfrm>
          <a:off x="411480" y="2603095"/>
          <a:ext cx="5760720" cy="501840"/>
        </a:xfrm>
        <a:prstGeom prst="roundRect">
          <a:avLst/>
        </a:prstGeom>
        <a:solidFill>
          <a:schemeClr val="accent5">
            <a:shade val="50000"/>
            <a:hueOff val="334258"/>
            <a:satOff val="8955"/>
            <a:lumOff val="394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800100">
            <a:lnSpc>
              <a:spcPct val="90000"/>
            </a:lnSpc>
            <a:spcBef>
              <a:spcPct val="0"/>
            </a:spcBef>
            <a:spcAft>
              <a:spcPct val="35000"/>
            </a:spcAft>
            <a:buNone/>
          </a:pPr>
          <a:r>
            <a:rPr lang="en-ZA" sz="1800" b="1" kern="1200" dirty="0">
              <a:latin typeface="Arial" panose="020B0604020202020204" pitchFamily="34" charset="0"/>
              <a:cs typeface="Arial" panose="020B0604020202020204" pitchFamily="34" charset="0"/>
            </a:rPr>
            <a:t>ELO 7</a:t>
          </a:r>
        </a:p>
      </dsp:txBody>
      <dsp:txXfrm>
        <a:off x="435978" y="2627593"/>
        <a:ext cx="5711724" cy="452844"/>
      </dsp:txXfrm>
    </dsp:sp>
    <dsp:sp modelId="{B084B327-743B-421E-9E53-AA8E65D6A73B}">
      <dsp:nvSpPr>
        <dsp:cNvPr id="0" name=""/>
        <dsp:cNvSpPr/>
      </dsp:nvSpPr>
      <dsp:spPr>
        <a:xfrm>
          <a:off x="0" y="4133860"/>
          <a:ext cx="8229600" cy="1151325"/>
        </a:xfrm>
        <a:prstGeom prst="rect">
          <a:avLst/>
        </a:prstGeom>
        <a:solidFill>
          <a:schemeClr val="lt1">
            <a:alpha val="90000"/>
            <a:hueOff val="0"/>
            <a:satOff val="0"/>
            <a:lumOff val="0"/>
            <a:alphaOff val="0"/>
          </a:schemeClr>
        </a:solidFill>
        <a:ln w="12700" cap="flat" cmpd="sng" algn="ctr">
          <a:solidFill>
            <a:schemeClr val="accent5">
              <a:shade val="50000"/>
              <a:hueOff val="167129"/>
              <a:satOff val="4478"/>
              <a:lumOff val="1972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8708" tIns="354076" rIns="638708" bIns="120904" numCol="1" spcCol="1270" anchor="t" anchorCtr="0">
          <a:noAutofit/>
        </a:bodyPr>
        <a:lstStyle/>
        <a:p>
          <a:pPr marL="0" lvl="1" indent="0" algn="l" defTabSz="755650">
            <a:lnSpc>
              <a:spcPct val="90000"/>
            </a:lnSpc>
            <a:spcBef>
              <a:spcPct val="0"/>
            </a:spcBef>
            <a:spcAft>
              <a:spcPct val="15000"/>
            </a:spcAft>
            <a:buFontTx/>
            <a:buNone/>
          </a:pPr>
          <a:r>
            <a:rPr lang="en-GB" sz="1700" kern="1200" dirty="0">
              <a:latin typeface="Arial" panose="020B0604020202020204" pitchFamily="34" charset="0"/>
              <a:cs typeface="Arial" panose="020B0604020202020204" pitchFamily="34" charset="0"/>
            </a:rPr>
            <a:t>Initiate and/or modify therapy, where appropriate, within the scope of practice of a pharmacist and in accordance with GPP and GCP, where applicable.</a:t>
          </a:r>
          <a:endParaRPr lang="en-ZA" sz="1700" kern="1200" dirty="0">
            <a:latin typeface="Arial" panose="020B0604020202020204" pitchFamily="34" charset="0"/>
            <a:cs typeface="Arial" panose="020B0604020202020204" pitchFamily="34" charset="0"/>
          </a:endParaRPr>
        </a:p>
      </dsp:txBody>
      <dsp:txXfrm>
        <a:off x="0" y="4133860"/>
        <a:ext cx="8229600" cy="1151325"/>
      </dsp:txXfrm>
    </dsp:sp>
    <dsp:sp modelId="{BD4F9C3C-85DC-40F3-8BB2-DCAC128EA5CA}">
      <dsp:nvSpPr>
        <dsp:cNvPr id="0" name=""/>
        <dsp:cNvSpPr/>
      </dsp:nvSpPr>
      <dsp:spPr>
        <a:xfrm>
          <a:off x="411480" y="3882940"/>
          <a:ext cx="5760720" cy="501840"/>
        </a:xfrm>
        <a:prstGeom prst="roundRect">
          <a:avLst/>
        </a:prstGeom>
        <a:solidFill>
          <a:schemeClr val="accent5">
            <a:shade val="50000"/>
            <a:hueOff val="167129"/>
            <a:satOff val="4478"/>
            <a:lumOff val="19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800100">
            <a:lnSpc>
              <a:spcPct val="90000"/>
            </a:lnSpc>
            <a:spcBef>
              <a:spcPct val="0"/>
            </a:spcBef>
            <a:spcAft>
              <a:spcPct val="35000"/>
            </a:spcAft>
            <a:buNone/>
          </a:pPr>
          <a:r>
            <a:rPr lang="en-ZA" sz="1800" b="1" kern="1200" dirty="0">
              <a:latin typeface="Arial" panose="020B0604020202020204" pitchFamily="34" charset="0"/>
              <a:cs typeface="Arial" panose="020B0604020202020204" pitchFamily="34" charset="0"/>
            </a:rPr>
            <a:t>ELO 8</a:t>
          </a:r>
        </a:p>
      </dsp:txBody>
      <dsp:txXfrm>
        <a:off x="435978" y="3907438"/>
        <a:ext cx="5711724" cy="4528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D50F2F-5FE1-4CAD-AAE6-A059FA2A67EF}">
      <dsp:nvSpPr>
        <dsp:cNvPr id="0" name=""/>
        <dsp:cNvSpPr/>
      </dsp:nvSpPr>
      <dsp:spPr>
        <a:xfrm>
          <a:off x="0" y="465885"/>
          <a:ext cx="8229600" cy="1126912"/>
        </a:xfrm>
        <a:prstGeom prst="rect">
          <a:avLst/>
        </a:prstGeom>
        <a:solidFill>
          <a:schemeClr val="lt1">
            <a:alpha val="90000"/>
            <a:hueOff val="0"/>
            <a:satOff val="0"/>
            <a:lumOff val="0"/>
            <a:alphaOff val="0"/>
          </a:schemeClr>
        </a:solidFill>
        <a:ln w="12700" cap="flat" cmpd="sng" algn="ctr">
          <a:solidFill>
            <a:schemeClr val="accent5">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8708" tIns="562356" rIns="638708" bIns="192024" numCol="1" spcCol="1270" anchor="t" anchorCtr="0">
          <a:noAutofit/>
        </a:bodyPr>
        <a:lstStyle/>
        <a:p>
          <a:pPr marL="0" lvl="1" indent="0" algn="l" defTabSz="1200150">
            <a:lnSpc>
              <a:spcPct val="90000"/>
            </a:lnSpc>
            <a:spcBef>
              <a:spcPct val="0"/>
            </a:spcBef>
            <a:spcAft>
              <a:spcPct val="15000"/>
            </a:spcAft>
            <a:buFontTx/>
            <a:buNone/>
          </a:pPr>
          <a:r>
            <a:rPr lang="en-ZA" sz="2700" kern="1200" dirty="0">
              <a:latin typeface="Arial" panose="020B0604020202020204" pitchFamily="34" charset="0"/>
              <a:cs typeface="Arial" panose="020B0604020202020204" pitchFamily="34" charset="0"/>
            </a:rPr>
            <a:t>Promote public health.</a:t>
          </a:r>
        </a:p>
      </dsp:txBody>
      <dsp:txXfrm>
        <a:off x="0" y="465885"/>
        <a:ext cx="8229600" cy="1126912"/>
      </dsp:txXfrm>
    </dsp:sp>
    <dsp:sp modelId="{7E153818-B8DC-4F0F-B259-FD8F43426F74}">
      <dsp:nvSpPr>
        <dsp:cNvPr id="0" name=""/>
        <dsp:cNvSpPr/>
      </dsp:nvSpPr>
      <dsp:spPr>
        <a:xfrm>
          <a:off x="411480" y="49615"/>
          <a:ext cx="5760720" cy="797040"/>
        </a:xfrm>
        <a:prstGeom prst="roundRect">
          <a:avLst/>
        </a:prstGeom>
        <a:solidFill>
          <a:schemeClr val="accent5">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800100">
            <a:lnSpc>
              <a:spcPct val="90000"/>
            </a:lnSpc>
            <a:spcBef>
              <a:spcPct val="0"/>
            </a:spcBef>
            <a:spcAft>
              <a:spcPct val="35000"/>
            </a:spcAft>
            <a:buNone/>
          </a:pPr>
          <a:r>
            <a:rPr lang="en-ZA" sz="1800" b="1" kern="1200" dirty="0">
              <a:latin typeface="Arial" panose="020B0604020202020204" pitchFamily="34" charset="0"/>
              <a:cs typeface="Arial" panose="020B0604020202020204" pitchFamily="34" charset="0"/>
            </a:rPr>
            <a:t>ELO 9</a:t>
          </a:r>
        </a:p>
      </dsp:txBody>
      <dsp:txXfrm>
        <a:off x="450388" y="88523"/>
        <a:ext cx="5682904" cy="719224"/>
      </dsp:txXfrm>
    </dsp:sp>
    <dsp:sp modelId="{87296911-18A2-4517-B0A4-6ECF5EFC3FDD}">
      <dsp:nvSpPr>
        <dsp:cNvPr id="0" name=""/>
        <dsp:cNvSpPr/>
      </dsp:nvSpPr>
      <dsp:spPr>
        <a:xfrm>
          <a:off x="0" y="2119368"/>
          <a:ext cx="8229600" cy="1488375"/>
        </a:xfrm>
        <a:prstGeom prst="rect">
          <a:avLst/>
        </a:prstGeom>
        <a:solidFill>
          <a:schemeClr val="lt1">
            <a:alpha val="90000"/>
            <a:hueOff val="0"/>
            <a:satOff val="0"/>
            <a:lumOff val="0"/>
            <a:alphaOff val="0"/>
          </a:schemeClr>
        </a:solidFill>
        <a:ln w="12700" cap="flat" cmpd="sng" algn="ctr">
          <a:solidFill>
            <a:schemeClr val="accent5">
              <a:shade val="50000"/>
              <a:hueOff val="222839"/>
              <a:satOff val="5970"/>
              <a:lumOff val="2630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8708" tIns="562356" rIns="638708" bIns="192024" numCol="1" spcCol="1270" anchor="t" anchorCtr="0">
          <a:noAutofit/>
        </a:bodyPr>
        <a:lstStyle/>
        <a:p>
          <a:pPr marL="0" lvl="1" indent="0" algn="l" defTabSz="1200150">
            <a:lnSpc>
              <a:spcPct val="90000"/>
            </a:lnSpc>
            <a:spcBef>
              <a:spcPct val="0"/>
            </a:spcBef>
            <a:spcAft>
              <a:spcPct val="15000"/>
            </a:spcAft>
            <a:buFontTx/>
            <a:buNone/>
          </a:pPr>
          <a:r>
            <a:rPr lang="en-GB" sz="2700" kern="1200" dirty="0">
              <a:latin typeface="Arial" panose="020B0604020202020204" pitchFamily="34" charset="0"/>
              <a:cs typeface="Arial" panose="020B0604020202020204" pitchFamily="34" charset="0"/>
            </a:rPr>
            <a:t>Integrate and apply management principles in the practice of pharmacy.</a:t>
          </a:r>
          <a:endParaRPr lang="en-ZA" sz="2700" kern="1200" dirty="0">
            <a:latin typeface="Arial" panose="020B0604020202020204" pitchFamily="34" charset="0"/>
            <a:cs typeface="Arial" panose="020B0604020202020204" pitchFamily="34" charset="0"/>
          </a:endParaRPr>
        </a:p>
      </dsp:txBody>
      <dsp:txXfrm>
        <a:off x="0" y="2119368"/>
        <a:ext cx="8229600" cy="1488375"/>
      </dsp:txXfrm>
    </dsp:sp>
    <dsp:sp modelId="{3907B086-0F91-4B95-A88A-4889EF4856D4}">
      <dsp:nvSpPr>
        <dsp:cNvPr id="0" name=""/>
        <dsp:cNvSpPr/>
      </dsp:nvSpPr>
      <dsp:spPr>
        <a:xfrm>
          <a:off x="411480" y="1720848"/>
          <a:ext cx="5760720" cy="797040"/>
        </a:xfrm>
        <a:prstGeom prst="roundRect">
          <a:avLst/>
        </a:prstGeom>
        <a:solidFill>
          <a:schemeClr val="accent5">
            <a:shade val="50000"/>
            <a:hueOff val="222839"/>
            <a:satOff val="5970"/>
            <a:lumOff val="263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800100">
            <a:lnSpc>
              <a:spcPct val="90000"/>
            </a:lnSpc>
            <a:spcBef>
              <a:spcPct val="0"/>
            </a:spcBef>
            <a:spcAft>
              <a:spcPct val="35000"/>
            </a:spcAft>
            <a:buNone/>
          </a:pPr>
          <a:r>
            <a:rPr lang="en-ZA" sz="1800" b="1" kern="1200" dirty="0">
              <a:latin typeface="Arial" panose="020B0604020202020204" pitchFamily="34" charset="0"/>
              <a:cs typeface="Arial" panose="020B0604020202020204" pitchFamily="34" charset="0"/>
            </a:rPr>
            <a:t>ELO  10</a:t>
          </a:r>
        </a:p>
      </dsp:txBody>
      <dsp:txXfrm>
        <a:off x="450388" y="1759756"/>
        <a:ext cx="5682904" cy="719224"/>
      </dsp:txXfrm>
    </dsp:sp>
    <dsp:sp modelId="{3132CA5E-B95B-459E-B3AB-1CF93CEDAC16}">
      <dsp:nvSpPr>
        <dsp:cNvPr id="0" name=""/>
        <dsp:cNvSpPr/>
      </dsp:nvSpPr>
      <dsp:spPr>
        <a:xfrm>
          <a:off x="0" y="4152063"/>
          <a:ext cx="8229600" cy="1126912"/>
        </a:xfrm>
        <a:prstGeom prst="rect">
          <a:avLst/>
        </a:prstGeom>
        <a:solidFill>
          <a:schemeClr val="lt1">
            <a:alpha val="90000"/>
            <a:hueOff val="0"/>
            <a:satOff val="0"/>
            <a:lumOff val="0"/>
            <a:alphaOff val="0"/>
          </a:schemeClr>
        </a:solidFill>
        <a:ln w="12700" cap="flat" cmpd="sng" algn="ctr">
          <a:solidFill>
            <a:schemeClr val="accent5">
              <a:shade val="50000"/>
              <a:hueOff val="222839"/>
              <a:satOff val="5970"/>
              <a:lumOff val="2630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8708" tIns="562356" rIns="638708" bIns="192024" numCol="1" spcCol="1270" anchor="t" anchorCtr="0">
          <a:noAutofit/>
        </a:bodyPr>
        <a:lstStyle/>
        <a:p>
          <a:pPr marL="0" lvl="1" indent="0" algn="l" defTabSz="1200150">
            <a:lnSpc>
              <a:spcPct val="90000"/>
            </a:lnSpc>
            <a:spcBef>
              <a:spcPct val="0"/>
            </a:spcBef>
            <a:spcAft>
              <a:spcPct val="15000"/>
            </a:spcAft>
            <a:buFontTx/>
            <a:buNone/>
          </a:pPr>
          <a:r>
            <a:rPr lang="en-ZA" sz="2700" kern="1200" dirty="0">
              <a:latin typeface="Arial" panose="020B0604020202020204" pitchFamily="34" charset="0"/>
              <a:cs typeface="Arial" panose="020B0604020202020204" pitchFamily="34" charset="0"/>
            </a:rPr>
            <a:t>Participate in research.</a:t>
          </a:r>
        </a:p>
      </dsp:txBody>
      <dsp:txXfrm>
        <a:off x="0" y="4152063"/>
        <a:ext cx="8229600" cy="1126912"/>
      </dsp:txXfrm>
    </dsp:sp>
    <dsp:sp modelId="{6377BECB-99F7-4050-B57A-EB6BDF8AD61A}">
      <dsp:nvSpPr>
        <dsp:cNvPr id="0" name=""/>
        <dsp:cNvSpPr/>
      </dsp:nvSpPr>
      <dsp:spPr>
        <a:xfrm>
          <a:off x="411480" y="3753542"/>
          <a:ext cx="5760720" cy="797040"/>
        </a:xfrm>
        <a:prstGeom prst="roundRect">
          <a:avLst/>
        </a:prstGeom>
        <a:solidFill>
          <a:schemeClr val="accent5">
            <a:shade val="50000"/>
            <a:hueOff val="222839"/>
            <a:satOff val="5970"/>
            <a:lumOff val="263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800100">
            <a:lnSpc>
              <a:spcPct val="90000"/>
            </a:lnSpc>
            <a:spcBef>
              <a:spcPct val="0"/>
            </a:spcBef>
            <a:spcAft>
              <a:spcPct val="35000"/>
            </a:spcAft>
            <a:buNone/>
          </a:pPr>
          <a:r>
            <a:rPr lang="en-ZA" sz="1800" b="1" kern="1200" dirty="0">
              <a:latin typeface="Arial" panose="020B0604020202020204" pitchFamily="34" charset="0"/>
              <a:cs typeface="Arial" panose="020B0604020202020204" pitchFamily="34" charset="0"/>
            </a:rPr>
            <a:t>ELO 11</a:t>
          </a:r>
        </a:p>
      </dsp:txBody>
      <dsp:txXfrm>
        <a:off x="450388" y="3792450"/>
        <a:ext cx="5682904" cy="7192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1DA923-A226-4D5A-A2AA-F0B104CC0CF8}">
      <dsp:nvSpPr>
        <dsp:cNvPr id="0" name=""/>
        <dsp:cNvSpPr/>
      </dsp:nvSpPr>
      <dsp:spPr>
        <a:xfrm rot="5400000">
          <a:off x="966428" y="1363641"/>
          <a:ext cx="1206643" cy="1373720"/>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5A91689-6E61-4D99-9F81-B366438945E9}">
      <dsp:nvSpPr>
        <dsp:cNvPr id="0" name=""/>
        <dsp:cNvSpPr/>
      </dsp:nvSpPr>
      <dsp:spPr>
        <a:xfrm>
          <a:off x="459969" y="26053"/>
          <a:ext cx="2031276" cy="1421827"/>
        </a:xfrm>
        <a:prstGeom prst="roundRect">
          <a:avLst>
            <a:gd name="adj" fmla="val 1667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b="1" kern="1200" dirty="0"/>
            <a:t>Admin</a:t>
          </a:r>
          <a:endParaRPr lang="en-ZA" sz="3800" b="1" kern="1200" dirty="0"/>
        </a:p>
      </dsp:txBody>
      <dsp:txXfrm>
        <a:off x="529389" y="95473"/>
        <a:ext cx="1892436" cy="1282987"/>
      </dsp:txXfrm>
    </dsp:sp>
    <dsp:sp modelId="{15A56CBF-EA92-4444-AED8-4161B69142A5}">
      <dsp:nvSpPr>
        <dsp:cNvPr id="0" name=""/>
        <dsp:cNvSpPr/>
      </dsp:nvSpPr>
      <dsp:spPr>
        <a:xfrm>
          <a:off x="2704680" y="100325"/>
          <a:ext cx="5690454" cy="11491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rgbClr val="002060"/>
              </a:solidFill>
              <a:latin typeface="Arial" panose="020B0604020202020204" pitchFamily="34" charset="0"/>
              <a:cs typeface="Arial" panose="020B0604020202020204" pitchFamily="34" charset="0"/>
            </a:rPr>
            <a:t>When (date and time) is the exam? </a:t>
          </a:r>
          <a:endParaRPr lang="en-ZA" sz="1600" kern="1200" dirty="0">
            <a:solidFill>
              <a:srgbClr val="002060"/>
            </a:solidFill>
            <a:latin typeface="Arial" panose="020B0604020202020204" pitchFamily="34" charset="0"/>
            <a:cs typeface="Arial" panose="020B0604020202020204" pitchFamily="34" charset="0"/>
          </a:endParaRPr>
        </a:p>
        <a:p>
          <a:pPr marL="171450" lvl="1" indent="-171450" algn="l" defTabSz="711200">
            <a:lnSpc>
              <a:spcPct val="90000"/>
            </a:lnSpc>
            <a:spcBef>
              <a:spcPct val="0"/>
            </a:spcBef>
            <a:spcAft>
              <a:spcPct val="15000"/>
            </a:spcAft>
            <a:buChar char="•"/>
          </a:pPr>
          <a:r>
            <a:rPr lang="en-US" sz="1600" kern="1200" dirty="0">
              <a:solidFill>
                <a:srgbClr val="002060"/>
              </a:solidFill>
              <a:latin typeface="Arial" panose="020B0604020202020204" pitchFamily="34" charset="0"/>
              <a:cs typeface="Arial" panose="020B0604020202020204" pitchFamily="34" charset="0"/>
            </a:rPr>
            <a:t>Where (venue/remote) is the exam?</a:t>
          </a:r>
          <a:endParaRPr lang="en-ZA" sz="1600" kern="1200" dirty="0">
            <a:solidFill>
              <a:srgbClr val="002060"/>
            </a:solidFill>
            <a:latin typeface="Arial" panose="020B0604020202020204" pitchFamily="34" charset="0"/>
            <a:cs typeface="Arial" panose="020B0604020202020204" pitchFamily="34" charset="0"/>
          </a:endParaRPr>
        </a:p>
        <a:p>
          <a:pPr marL="171450" lvl="1" indent="-171450" algn="l" defTabSz="711200">
            <a:lnSpc>
              <a:spcPct val="90000"/>
            </a:lnSpc>
            <a:spcBef>
              <a:spcPct val="0"/>
            </a:spcBef>
            <a:spcAft>
              <a:spcPct val="15000"/>
            </a:spcAft>
            <a:buChar char="•"/>
          </a:pPr>
          <a:r>
            <a:rPr lang="en-US" sz="1600" kern="1200" dirty="0">
              <a:solidFill>
                <a:srgbClr val="002060"/>
              </a:solidFill>
              <a:latin typeface="Arial" panose="020B0604020202020204" pitchFamily="34" charset="0"/>
              <a:cs typeface="Arial" panose="020B0604020202020204" pitchFamily="34" charset="0"/>
            </a:rPr>
            <a:t>What  resources do I need?</a:t>
          </a:r>
          <a:endParaRPr lang="en-ZA" sz="1600" kern="1200" dirty="0">
            <a:solidFill>
              <a:srgbClr val="002060"/>
            </a:solidFill>
            <a:latin typeface="Arial" panose="020B0604020202020204" pitchFamily="34" charset="0"/>
            <a:cs typeface="Arial" panose="020B0604020202020204" pitchFamily="34" charset="0"/>
          </a:endParaRPr>
        </a:p>
      </dsp:txBody>
      <dsp:txXfrm>
        <a:off x="2704680" y="100325"/>
        <a:ext cx="5690454" cy="1149183"/>
      </dsp:txXfrm>
    </dsp:sp>
    <dsp:sp modelId="{08F3F301-4247-4BFD-B5CC-12F54F5B20E4}">
      <dsp:nvSpPr>
        <dsp:cNvPr id="0" name=""/>
        <dsp:cNvSpPr/>
      </dsp:nvSpPr>
      <dsp:spPr>
        <a:xfrm rot="5400000">
          <a:off x="3511261" y="2960823"/>
          <a:ext cx="1206643" cy="1373720"/>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71EEDD-508E-4C8A-8D22-36FF083EF369}">
      <dsp:nvSpPr>
        <dsp:cNvPr id="0" name=""/>
        <dsp:cNvSpPr/>
      </dsp:nvSpPr>
      <dsp:spPr>
        <a:xfrm>
          <a:off x="2800679" y="1623235"/>
          <a:ext cx="2031276" cy="1421827"/>
        </a:xfrm>
        <a:prstGeom prst="roundRect">
          <a:avLst>
            <a:gd name="adj" fmla="val 1667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b="1" kern="1200" dirty="0"/>
            <a:t>Prepare</a:t>
          </a:r>
          <a:endParaRPr lang="en-ZA" sz="3800" b="1" kern="1200" dirty="0"/>
        </a:p>
      </dsp:txBody>
      <dsp:txXfrm>
        <a:off x="2870099" y="1692655"/>
        <a:ext cx="1892436" cy="1282987"/>
      </dsp:txXfrm>
    </dsp:sp>
    <dsp:sp modelId="{E9AAC3B5-13F5-45F0-BDA2-5F4000B46477}">
      <dsp:nvSpPr>
        <dsp:cNvPr id="0" name=""/>
        <dsp:cNvSpPr/>
      </dsp:nvSpPr>
      <dsp:spPr>
        <a:xfrm>
          <a:off x="4984558" y="1730959"/>
          <a:ext cx="4854536" cy="11491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rgbClr val="002060"/>
              </a:solidFill>
              <a:latin typeface="Arial" panose="020B0604020202020204" pitchFamily="34" charset="0"/>
              <a:cs typeface="Arial" panose="020B0604020202020204" pitchFamily="34" charset="0"/>
            </a:rPr>
            <a:t>How can I prepare? </a:t>
          </a:r>
          <a:endParaRPr lang="en-ZA" sz="1600" strike="sngStrike" kern="1200" dirty="0">
            <a:solidFill>
              <a:srgbClr val="002060"/>
            </a:solidFill>
            <a:latin typeface="Arial" panose="020B0604020202020204" pitchFamily="34" charset="0"/>
            <a:cs typeface="Arial" panose="020B0604020202020204" pitchFamily="34" charset="0"/>
          </a:endParaRPr>
        </a:p>
        <a:p>
          <a:pPr marL="171450" lvl="1" indent="-171450" algn="l" defTabSz="711200">
            <a:lnSpc>
              <a:spcPct val="90000"/>
            </a:lnSpc>
            <a:spcBef>
              <a:spcPct val="0"/>
            </a:spcBef>
            <a:spcAft>
              <a:spcPct val="15000"/>
            </a:spcAft>
            <a:buChar char="•"/>
          </a:pPr>
          <a:r>
            <a:rPr lang="en-US" sz="1600" kern="1200" dirty="0">
              <a:solidFill>
                <a:srgbClr val="002060"/>
              </a:solidFill>
              <a:latin typeface="Arial" panose="020B0604020202020204" pitchFamily="34" charset="0"/>
              <a:cs typeface="Arial" panose="020B0604020202020204" pitchFamily="34" charset="0"/>
            </a:rPr>
            <a:t>Which references do I need?</a:t>
          </a:r>
          <a:endParaRPr lang="en-ZA" sz="1600" kern="1200" dirty="0">
            <a:solidFill>
              <a:srgbClr val="002060"/>
            </a:solidFill>
            <a:latin typeface="Arial" panose="020B0604020202020204" pitchFamily="34" charset="0"/>
            <a:cs typeface="Arial" panose="020B0604020202020204" pitchFamily="34" charset="0"/>
          </a:endParaRPr>
        </a:p>
        <a:p>
          <a:pPr marL="171450" lvl="1" indent="-171450" algn="l" defTabSz="711200">
            <a:lnSpc>
              <a:spcPct val="90000"/>
            </a:lnSpc>
            <a:spcBef>
              <a:spcPct val="0"/>
            </a:spcBef>
            <a:spcAft>
              <a:spcPct val="15000"/>
            </a:spcAft>
            <a:buChar char="•"/>
          </a:pPr>
          <a:r>
            <a:rPr lang="en-ZA" sz="1600" kern="1200" dirty="0">
              <a:solidFill>
                <a:srgbClr val="002060"/>
              </a:solidFill>
              <a:latin typeface="Arial" panose="020B0604020202020204" pitchFamily="34" charset="0"/>
              <a:cs typeface="Arial" panose="020B0604020202020204" pitchFamily="34" charset="0"/>
            </a:rPr>
            <a:t>How do I use the references? </a:t>
          </a:r>
        </a:p>
      </dsp:txBody>
      <dsp:txXfrm>
        <a:off x="4984558" y="1730959"/>
        <a:ext cx="4854536" cy="1149183"/>
      </dsp:txXfrm>
    </dsp:sp>
    <dsp:sp modelId="{4D572752-F702-4863-96B4-A87E58BA0802}">
      <dsp:nvSpPr>
        <dsp:cNvPr id="0" name=""/>
        <dsp:cNvSpPr/>
      </dsp:nvSpPr>
      <dsp:spPr>
        <a:xfrm>
          <a:off x="5420783" y="3225548"/>
          <a:ext cx="2031276" cy="1421827"/>
        </a:xfrm>
        <a:prstGeom prst="roundRect">
          <a:avLst>
            <a:gd name="adj" fmla="val 1667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b="1" kern="1200" dirty="0"/>
            <a:t>Exam </a:t>
          </a:r>
          <a:endParaRPr lang="en-ZA" sz="3800" b="1" kern="1200" dirty="0"/>
        </a:p>
      </dsp:txBody>
      <dsp:txXfrm>
        <a:off x="5490203" y="3294968"/>
        <a:ext cx="1892436" cy="1282987"/>
      </dsp:txXfrm>
    </dsp:sp>
    <dsp:sp modelId="{90EA1A8C-2301-4C6B-B33F-107C5994178C}">
      <dsp:nvSpPr>
        <dsp:cNvPr id="0" name=""/>
        <dsp:cNvSpPr/>
      </dsp:nvSpPr>
      <dsp:spPr>
        <a:xfrm>
          <a:off x="7488775" y="3242722"/>
          <a:ext cx="3026824" cy="14306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ZA" sz="1600" kern="1200" dirty="0">
              <a:solidFill>
                <a:srgbClr val="002060"/>
              </a:solidFill>
              <a:latin typeface="Arial" panose="020B0604020202020204" pitchFamily="34" charset="0"/>
              <a:cs typeface="Arial" panose="020B0604020202020204" pitchFamily="34" charset="0"/>
            </a:rPr>
            <a:t>What do I need to bring?</a:t>
          </a:r>
        </a:p>
        <a:p>
          <a:pPr marL="171450" lvl="1" indent="-171450" algn="l" defTabSz="711200">
            <a:lnSpc>
              <a:spcPct val="90000"/>
            </a:lnSpc>
            <a:spcBef>
              <a:spcPct val="0"/>
            </a:spcBef>
            <a:spcAft>
              <a:spcPct val="15000"/>
            </a:spcAft>
            <a:buChar char="•"/>
          </a:pPr>
          <a:r>
            <a:rPr lang="en-US" sz="1600" kern="1200" dirty="0">
              <a:solidFill>
                <a:srgbClr val="002060"/>
              </a:solidFill>
              <a:latin typeface="Arial" panose="020B0604020202020204" pitchFamily="34" charset="0"/>
              <a:cs typeface="Arial" panose="020B0604020202020204" pitchFamily="34" charset="0"/>
            </a:rPr>
            <a:t>How does the online exam work?</a:t>
          </a:r>
          <a:endParaRPr lang="en-ZA" sz="1600" kern="1200" dirty="0">
            <a:solidFill>
              <a:srgbClr val="002060"/>
            </a:solidFill>
            <a:latin typeface="Arial" panose="020B0604020202020204" pitchFamily="34" charset="0"/>
            <a:cs typeface="Arial" panose="020B0604020202020204" pitchFamily="34" charset="0"/>
          </a:endParaRPr>
        </a:p>
        <a:p>
          <a:pPr marL="171450" lvl="1" indent="-171450" algn="l" defTabSz="711200">
            <a:lnSpc>
              <a:spcPct val="90000"/>
            </a:lnSpc>
            <a:spcBef>
              <a:spcPct val="0"/>
            </a:spcBef>
            <a:spcAft>
              <a:spcPct val="15000"/>
            </a:spcAft>
            <a:buChar char="•"/>
          </a:pPr>
          <a:r>
            <a:rPr lang="en-US" sz="1600" kern="1200" dirty="0">
              <a:solidFill>
                <a:srgbClr val="002060"/>
              </a:solidFill>
              <a:latin typeface="Arial" panose="020B0604020202020204" pitchFamily="34" charset="0"/>
              <a:cs typeface="Arial" panose="020B0604020202020204" pitchFamily="34" charset="0"/>
            </a:rPr>
            <a:t>How long is the exam? </a:t>
          </a:r>
          <a:endParaRPr lang="en-ZA" sz="1600" kern="1200" dirty="0">
            <a:solidFill>
              <a:srgbClr val="002060"/>
            </a:solidFill>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15000"/>
            </a:spcAft>
            <a:buChar char="•"/>
          </a:pPr>
          <a:endParaRPr lang="en-ZA" sz="1800" kern="1200" dirty="0">
            <a:solidFill>
              <a:srgbClr val="002060"/>
            </a:solidFill>
            <a:latin typeface="Arial" panose="020B0604020202020204" pitchFamily="34" charset="0"/>
            <a:cs typeface="Arial" panose="020B0604020202020204" pitchFamily="34" charset="0"/>
          </a:endParaRPr>
        </a:p>
      </dsp:txBody>
      <dsp:txXfrm>
        <a:off x="7488775" y="3242722"/>
        <a:ext cx="3026824" cy="143065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E69DFF-0D48-420A-8A93-B9B0DEA37214}">
      <dsp:nvSpPr>
        <dsp:cNvPr id="0" name=""/>
        <dsp:cNvSpPr/>
      </dsp:nvSpPr>
      <dsp:spPr>
        <a:xfrm>
          <a:off x="477999" y="956"/>
          <a:ext cx="2580667" cy="1548400"/>
        </a:xfrm>
        <a:prstGeom prst="rect">
          <a:avLst/>
        </a:prstGeom>
        <a:solidFill>
          <a:schemeClr val="accent5">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ZA" sz="1800" kern="1200" dirty="0">
              <a:latin typeface="Arial" panose="020B0604020202020204" pitchFamily="34" charset="0"/>
              <a:cs typeface="Arial" panose="020B0604020202020204" pitchFamily="34" charset="0"/>
            </a:rPr>
            <a:t>Use the latest reference material.</a:t>
          </a:r>
          <a:endParaRPr lang="en-US" sz="1800" kern="1200" dirty="0">
            <a:latin typeface="Arial" panose="020B0604020202020204" pitchFamily="34" charset="0"/>
            <a:cs typeface="Arial" panose="020B0604020202020204" pitchFamily="34" charset="0"/>
          </a:endParaRPr>
        </a:p>
      </dsp:txBody>
      <dsp:txXfrm>
        <a:off x="477999" y="956"/>
        <a:ext cx="2580667" cy="1548400"/>
      </dsp:txXfrm>
    </dsp:sp>
    <dsp:sp modelId="{D8CA93AD-A24B-4DA2-9890-5F4E877A18A4}">
      <dsp:nvSpPr>
        <dsp:cNvPr id="0" name=""/>
        <dsp:cNvSpPr/>
      </dsp:nvSpPr>
      <dsp:spPr>
        <a:xfrm>
          <a:off x="3316733" y="956"/>
          <a:ext cx="2580667" cy="1548400"/>
        </a:xfrm>
        <a:prstGeom prst="rect">
          <a:avLst/>
        </a:prstGeom>
        <a:solidFill>
          <a:schemeClr val="accent5">
            <a:shade val="50000"/>
            <a:hueOff val="111419"/>
            <a:satOff val="2985"/>
            <a:lumOff val="131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ZA" sz="1800" kern="1200" dirty="0">
              <a:latin typeface="Arial" panose="020B0604020202020204" pitchFamily="34" charset="0"/>
              <a:cs typeface="Arial" panose="020B0604020202020204" pitchFamily="34" charset="0"/>
            </a:rPr>
            <a:t>Check the current events (pandemics/epidemics) locally / globally.</a:t>
          </a:r>
          <a:endParaRPr lang="en-US" sz="1800" kern="1200" dirty="0">
            <a:latin typeface="Arial" panose="020B0604020202020204" pitchFamily="34" charset="0"/>
            <a:cs typeface="Arial" panose="020B0604020202020204" pitchFamily="34" charset="0"/>
          </a:endParaRPr>
        </a:p>
      </dsp:txBody>
      <dsp:txXfrm>
        <a:off x="3316733" y="956"/>
        <a:ext cx="2580667" cy="1548400"/>
      </dsp:txXfrm>
    </dsp:sp>
    <dsp:sp modelId="{1B4BA441-D37D-4693-BD7B-D3C60FF81281}">
      <dsp:nvSpPr>
        <dsp:cNvPr id="0" name=""/>
        <dsp:cNvSpPr/>
      </dsp:nvSpPr>
      <dsp:spPr>
        <a:xfrm>
          <a:off x="477999" y="1807423"/>
          <a:ext cx="2580667" cy="1548400"/>
        </a:xfrm>
        <a:prstGeom prst="rect">
          <a:avLst/>
        </a:prstGeom>
        <a:solidFill>
          <a:schemeClr val="accent5">
            <a:shade val="50000"/>
            <a:hueOff val="222839"/>
            <a:satOff val="5970"/>
            <a:lumOff val="263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ZA" sz="1800" kern="1200" dirty="0">
              <a:latin typeface="Arial" panose="020B0604020202020204" pitchFamily="34" charset="0"/>
              <a:cs typeface="Arial" panose="020B0604020202020204" pitchFamily="34" charset="0"/>
            </a:rPr>
            <a:t>Keep abreast with the latest developments / information.</a:t>
          </a:r>
          <a:endParaRPr lang="en-US" sz="1800" kern="1200" dirty="0">
            <a:latin typeface="Arial" panose="020B0604020202020204" pitchFamily="34" charset="0"/>
            <a:cs typeface="Arial" panose="020B0604020202020204" pitchFamily="34" charset="0"/>
          </a:endParaRPr>
        </a:p>
      </dsp:txBody>
      <dsp:txXfrm>
        <a:off x="477999" y="1807423"/>
        <a:ext cx="2580667" cy="1548400"/>
      </dsp:txXfrm>
    </dsp:sp>
    <dsp:sp modelId="{3CE762D8-C23F-4051-9B1F-0F7EAAE59C91}">
      <dsp:nvSpPr>
        <dsp:cNvPr id="0" name=""/>
        <dsp:cNvSpPr/>
      </dsp:nvSpPr>
      <dsp:spPr>
        <a:xfrm>
          <a:off x="3316733" y="1807423"/>
          <a:ext cx="2580667" cy="1548400"/>
        </a:xfrm>
        <a:prstGeom prst="rect">
          <a:avLst/>
        </a:prstGeom>
        <a:solidFill>
          <a:schemeClr val="accent5">
            <a:shade val="50000"/>
            <a:hueOff val="334258"/>
            <a:satOff val="8955"/>
            <a:lumOff val="394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ZA" sz="1800" kern="1200" dirty="0">
              <a:latin typeface="Arial" panose="020B0604020202020204" pitchFamily="34" charset="0"/>
              <a:cs typeface="Arial" panose="020B0604020202020204" pitchFamily="34" charset="0"/>
            </a:rPr>
            <a:t>Familiarise yourself with each reference material (index/topic).</a:t>
          </a:r>
          <a:endParaRPr lang="en-US" sz="1800" kern="1200" dirty="0">
            <a:latin typeface="Arial" panose="020B0604020202020204" pitchFamily="34" charset="0"/>
            <a:cs typeface="Arial" panose="020B0604020202020204" pitchFamily="34" charset="0"/>
          </a:endParaRPr>
        </a:p>
      </dsp:txBody>
      <dsp:txXfrm>
        <a:off x="3316733" y="1807423"/>
        <a:ext cx="2580667" cy="1548400"/>
      </dsp:txXfrm>
    </dsp:sp>
    <dsp:sp modelId="{081FDBE8-8311-4F80-9BCC-F9A149CDFBC1}">
      <dsp:nvSpPr>
        <dsp:cNvPr id="0" name=""/>
        <dsp:cNvSpPr/>
      </dsp:nvSpPr>
      <dsp:spPr>
        <a:xfrm>
          <a:off x="477999" y="3613890"/>
          <a:ext cx="2580667" cy="1548400"/>
        </a:xfrm>
        <a:prstGeom prst="rect">
          <a:avLst/>
        </a:prstGeom>
        <a:solidFill>
          <a:schemeClr val="accent5">
            <a:shade val="50000"/>
            <a:hueOff val="222839"/>
            <a:satOff val="5970"/>
            <a:lumOff val="263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ZA" sz="1800" kern="1200" dirty="0">
              <a:latin typeface="Arial" panose="020B0604020202020204" pitchFamily="34" charset="0"/>
              <a:cs typeface="Arial" panose="020B0604020202020204" pitchFamily="34" charset="0"/>
            </a:rPr>
            <a:t>Use reference material that you have used before.</a:t>
          </a:r>
          <a:endParaRPr lang="en-US" sz="1800" kern="1200" dirty="0">
            <a:latin typeface="Arial" panose="020B0604020202020204" pitchFamily="34" charset="0"/>
            <a:cs typeface="Arial" panose="020B0604020202020204" pitchFamily="34" charset="0"/>
          </a:endParaRPr>
        </a:p>
      </dsp:txBody>
      <dsp:txXfrm>
        <a:off x="477999" y="3613890"/>
        <a:ext cx="2580667" cy="1548400"/>
      </dsp:txXfrm>
    </dsp:sp>
    <dsp:sp modelId="{5CB1CDFF-4AB6-44F9-BA72-225587D4DD7C}">
      <dsp:nvSpPr>
        <dsp:cNvPr id="0" name=""/>
        <dsp:cNvSpPr/>
      </dsp:nvSpPr>
      <dsp:spPr>
        <a:xfrm>
          <a:off x="3316733" y="3613890"/>
          <a:ext cx="2580667" cy="1548400"/>
        </a:xfrm>
        <a:prstGeom prst="rect">
          <a:avLst/>
        </a:prstGeom>
        <a:solidFill>
          <a:schemeClr val="accent5">
            <a:shade val="50000"/>
            <a:hueOff val="111419"/>
            <a:satOff val="2985"/>
            <a:lumOff val="131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ZA" sz="1800" kern="1200" dirty="0">
              <a:latin typeface="Arial" panose="020B0604020202020204" pitchFamily="34" charset="0"/>
              <a:cs typeface="Arial" panose="020B0604020202020204" pitchFamily="34" charset="0"/>
            </a:rPr>
            <a:t>Understand the SA work environment (SOPs).</a:t>
          </a:r>
          <a:endParaRPr lang="en-US" sz="1800" kern="1200" dirty="0">
            <a:latin typeface="Arial" panose="020B0604020202020204" pitchFamily="34" charset="0"/>
            <a:cs typeface="Arial" panose="020B0604020202020204" pitchFamily="34" charset="0"/>
          </a:endParaRPr>
        </a:p>
      </dsp:txBody>
      <dsp:txXfrm>
        <a:off x="3316733" y="3613890"/>
        <a:ext cx="2580667" cy="15484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FBF080-D92E-40FB-8C6B-C651524502E1}">
      <dsp:nvSpPr>
        <dsp:cNvPr id="0" name=""/>
        <dsp:cNvSpPr/>
      </dsp:nvSpPr>
      <dsp:spPr>
        <a:xfrm>
          <a:off x="1279" y="-98419"/>
          <a:ext cx="1991320" cy="424847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ZA" sz="2000" b="1" kern="1200" dirty="0">
              <a:latin typeface="Arial" panose="020B0604020202020204" pitchFamily="34" charset="0"/>
              <a:cs typeface="Arial" panose="020B0604020202020204" pitchFamily="34" charset="0"/>
            </a:rPr>
            <a:t>RESIDENCE</a:t>
          </a:r>
        </a:p>
      </dsp:txBody>
      <dsp:txXfrm>
        <a:off x="1279" y="1600969"/>
        <a:ext cx="1991320" cy="1699388"/>
      </dsp:txXfrm>
    </dsp:sp>
    <dsp:sp modelId="{BDB41221-8EE0-489C-A62C-340C350D4625}">
      <dsp:nvSpPr>
        <dsp:cNvPr id="0" name=""/>
        <dsp:cNvSpPr/>
      </dsp:nvSpPr>
      <dsp:spPr>
        <a:xfrm>
          <a:off x="270852" y="184487"/>
          <a:ext cx="1414741" cy="1414741"/>
        </a:xfrm>
        <a:prstGeom prst="ellipse">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4231E75-CE16-470A-9475-D1F8E3058DF5}">
      <dsp:nvSpPr>
        <dsp:cNvPr id="0" name=""/>
        <dsp:cNvSpPr/>
      </dsp:nvSpPr>
      <dsp:spPr>
        <a:xfrm>
          <a:off x="2052339" y="-98419"/>
          <a:ext cx="1991320" cy="424847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ZA" sz="2000" b="1" kern="1200">
              <a:latin typeface="Arial" panose="020B0604020202020204" pitchFamily="34" charset="0"/>
              <a:cs typeface="Arial" panose="020B0604020202020204" pitchFamily="34" charset="0"/>
            </a:rPr>
            <a:t>WORKPLACE</a:t>
          </a:r>
          <a:endParaRPr lang="en-ZA" sz="2000" b="1" kern="1200" dirty="0">
            <a:latin typeface="Arial" panose="020B0604020202020204" pitchFamily="34" charset="0"/>
            <a:cs typeface="Arial" panose="020B0604020202020204" pitchFamily="34" charset="0"/>
          </a:endParaRPr>
        </a:p>
      </dsp:txBody>
      <dsp:txXfrm>
        <a:off x="2052339" y="1600969"/>
        <a:ext cx="1991320" cy="1699388"/>
      </dsp:txXfrm>
    </dsp:sp>
    <dsp:sp modelId="{E3FC1B0A-AB9D-4B89-8BBC-EDAE276B0802}">
      <dsp:nvSpPr>
        <dsp:cNvPr id="0" name=""/>
        <dsp:cNvSpPr/>
      </dsp:nvSpPr>
      <dsp:spPr>
        <a:xfrm>
          <a:off x="2340629" y="156489"/>
          <a:ext cx="1414741" cy="1414741"/>
        </a:xfrm>
        <a:prstGeom prst="ellipse">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2DE823-0134-4B3C-82C3-6F3FD10530CA}">
      <dsp:nvSpPr>
        <dsp:cNvPr id="0" name=""/>
        <dsp:cNvSpPr/>
      </dsp:nvSpPr>
      <dsp:spPr>
        <a:xfrm>
          <a:off x="4082371" y="-98419"/>
          <a:ext cx="1991320" cy="424847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ZA" sz="3200" kern="1200" dirty="0">
              <a:latin typeface="Arial" panose="020B0604020202020204" pitchFamily="34" charset="0"/>
              <a:cs typeface="Arial" panose="020B0604020202020204" pitchFamily="34" charset="0"/>
            </a:rPr>
            <a:t>SAPC</a:t>
          </a:r>
        </a:p>
      </dsp:txBody>
      <dsp:txXfrm>
        <a:off x="4082371" y="1600969"/>
        <a:ext cx="1991320" cy="1699388"/>
      </dsp:txXfrm>
    </dsp:sp>
    <dsp:sp modelId="{A9B36BAE-33ED-4CDD-A765-1B120C5753CB}">
      <dsp:nvSpPr>
        <dsp:cNvPr id="0" name=""/>
        <dsp:cNvSpPr/>
      </dsp:nvSpPr>
      <dsp:spPr>
        <a:xfrm>
          <a:off x="4331152" y="166307"/>
          <a:ext cx="1414741" cy="1414741"/>
        </a:xfrm>
        <a:prstGeom prst="ellipse">
          <a:avLst/>
        </a:prstGeom>
        <a:blipFill rotWithShape="1">
          <a:blip xmlns:r="http://schemas.openxmlformats.org/officeDocument/2006/relationships" r:embed="rId3"/>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9D916F-1ED3-4933-8871-FDECCFF2AD90}">
      <dsp:nvSpPr>
        <dsp:cNvPr id="0" name=""/>
        <dsp:cNvSpPr/>
      </dsp:nvSpPr>
      <dsp:spPr>
        <a:xfrm>
          <a:off x="-9" y="2891096"/>
          <a:ext cx="6096019" cy="1455794"/>
        </a:xfrm>
        <a:prstGeom prst="leftRightArrow">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DF9857-5C6A-4ABB-A776-9BEB112016A3}" type="datetimeFigureOut">
              <a:rPr lang="en-ZA" smtClean="0"/>
              <a:t>2026/04/28</a:t>
            </a:fld>
            <a:endParaRPr lang="en-Z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447F1F-5D46-47E9-B3E7-BD1737962777}" type="slidenum">
              <a:rPr lang="en-ZA" smtClean="0"/>
              <a:t>‹#›</a:t>
            </a:fld>
            <a:endParaRPr lang="en-ZA" dirty="0"/>
          </a:p>
        </p:txBody>
      </p:sp>
    </p:spTree>
    <p:extLst>
      <p:ext uri="{BB962C8B-B14F-4D97-AF65-F5344CB8AC3E}">
        <p14:creationId xmlns:p14="http://schemas.microsoft.com/office/powerpoint/2010/main" val="2802746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34447F1F-5D46-47E9-B3E7-BD1737962777}" type="slidenum">
              <a:rPr lang="en-ZA" smtClean="0"/>
              <a:t>6</a:t>
            </a:fld>
            <a:endParaRPr lang="en-ZA" dirty="0"/>
          </a:p>
        </p:txBody>
      </p:sp>
    </p:spTree>
    <p:extLst>
      <p:ext uri="{BB962C8B-B14F-4D97-AF65-F5344CB8AC3E}">
        <p14:creationId xmlns:p14="http://schemas.microsoft.com/office/powerpoint/2010/main" val="33308114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SAPC</a:t>
            </a:r>
          </a:p>
        </p:txBody>
      </p:sp>
      <p:sp>
        <p:nvSpPr>
          <p:cNvPr id="4" name="Slide Number Placeholder 3"/>
          <p:cNvSpPr>
            <a:spLocks noGrp="1"/>
          </p:cNvSpPr>
          <p:nvPr>
            <p:ph type="sldNum" sz="quarter" idx="5"/>
          </p:nvPr>
        </p:nvSpPr>
        <p:spPr/>
        <p:txBody>
          <a:bodyPr/>
          <a:lstStyle/>
          <a:p>
            <a:fld id="{7C4E7652-46AF-4259-BAE2-54978EA077CD}" type="slidenum">
              <a:rPr lang="en-US" smtClean="0"/>
              <a:pPr/>
              <a:t>117</a:t>
            </a:fld>
            <a:endParaRPr lang="en-US" dirty="0"/>
          </a:p>
        </p:txBody>
      </p:sp>
    </p:spTree>
    <p:extLst>
      <p:ext uri="{BB962C8B-B14F-4D97-AF65-F5344CB8AC3E}">
        <p14:creationId xmlns:p14="http://schemas.microsoft.com/office/powerpoint/2010/main" val="29431969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4E7652-46AF-4259-BAE2-54978EA077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5695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SAPC</a:t>
            </a:r>
          </a:p>
          <a:p>
            <a:endParaRPr lang="en-ZA" dirty="0"/>
          </a:p>
        </p:txBody>
      </p:sp>
      <p:sp>
        <p:nvSpPr>
          <p:cNvPr id="4" name="Slide Number Placeholder 3"/>
          <p:cNvSpPr>
            <a:spLocks noGrp="1"/>
          </p:cNvSpPr>
          <p:nvPr>
            <p:ph type="sldNum" sz="quarter" idx="5"/>
          </p:nvPr>
        </p:nvSpPr>
        <p:spPr/>
        <p:txBody>
          <a:bodyPr/>
          <a:lstStyle/>
          <a:p>
            <a:fld id="{7C4E7652-46AF-4259-BAE2-54978EA077CD}" type="slidenum">
              <a:rPr lang="en-US" smtClean="0"/>
              <a:pPr/>
              <a:t>131</a:t>
            </a:fld>
            <a:endParaRPr lang="en-US" dirty="0"/>
          </a:p>
        </p:txBody>
      </p:sp>
    </p:spTree>
    <p:extLst>
      <p:ext uri="{BB962C8B-B14F-4D97-AF65-F5344CB8AC3E}">
        <p14:creationId xmlns:p14="http://schemas.microsoft.com/office/powerpoint/2010/main" val="24866704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SAPC</a:t>
            </a:r>
          </a:p>
        </p:txBody>
      </p:sp>
      <p:sp>
        <p:nvSpPr>
          <p:cNvPr id="4" name="Slide Number Placeholder 3"/>
          <p:cNvSpPr>
            <a:spLocks noGrp="1"/>
          </p:cNvSpPr>
          <p:nvPr>
            <p:ph type="sldNum" sz="quarter" idx="5"/>
          </p:nvPr>
        </p:nvSpPr>
        <p:spPr/>
        <p:txBody>
          <a:bodyPr/>
          <a:lstStyle/>
          <a:p>
            <a:fld id="{7C4E7652-46AF-4259-BAE2-54978EA077CD}" type="slidenum">
              <a:rPr lang="en-US" smtClean="0"/>
              <a:pPr/>
              <a:t>133</a:t>
            </a:fld>
            <a:endParaRPr lang="en-US" dirty="0"/>
          </a:p>
        </p:txBody>
      </p:sp>
    </p:spTree>
    <p:extLst>
      <p:ext uri="{BB962C8B-B14F-4D97-AF65-F5344CB8AC3E}">
        <p14:creationId xmlns:p14="http://schemas.microsoft.com/office/powerpoint/2010/main" val="24419230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SAPC</a:t>
            </a:r>
          </a:p>
        </p:txBody>
      </p:sp>
      <p:sp>
        <p:nvSpPr>
          <p:cNvPr id="4" name="Slide Number Placeholder 3"/>
          <p:cNvSpPr>
            <a:spLocks noGrp="1"/>
          </p:cNvSpPr>
          <p:nvPr>
            <p:ph type="sldNum" sz="quarter" idx="5"/>
          </p:nvPr>
        </p:nvSpPr>
        <p:spPr/>
        <p:txBody>
          <a:bodyPr/>
          <a:lstStyle/>
          <a:p>
            <a:fld id="{7C4E7652-46AF-4259-BAE2-54978EA077CD}" type="slidenum">
              <a:rPr lang="en-US" smtClean="0"/>
              <a:pPr/>
              <a:t>136</a:t>
            </a:fld>
            <a:endParaRPr lang="en-US" dirty="0"/>
          </a:p>
        </p:txBody>
      </p:sp>
    </p:spTree>
    <p:extLst>
      <p:ext uri="{BB962C8B-B14F-4D97-AF65-F5344CB8AC3E}">
        <p14:creationId xmlns:p14="http://schemas.microsoft.com/office/powerpoint/2010/main" val="22657391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SAPC</a:t>
            </a:r>
          </a:p>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4E7652-46AF-4259-BAE2-54978EA077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39478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Violation is the act of breaching the exam disciplines and this slide shows the messages that may pop up when violations are suspected. If </a:t>
            </a:r>
            <a:r>
              <a:rPr lang="en-GB" dirty="0"/>
              <a:t>you engage in any misconduct during the exam, you may be dismissed</a:t>
            </a:r>
          </a:p>
          <a:p>
            <a:r>
              <a:rPr lang="en-GB" b="1" dirty="0"/>
              <a:t>Outside the accessing approved online reference material </a:t>
            </a:r>
            <a:endParaRPr lang="en-ZA" b="1" dirty="0"/>
          </a:p>
        </p:txBody>
      </p:sp>
      <p:sp>
        <p:nvSpPr>
          <p:cNvPr id="4" name="Slide Number Placeholder 3"/>
          <p:cNvSpPr>
            <a:spLocks noGrp="1"/>
          </p:cNvSpPr>
          <p:nvPr>
            <p:ph type="sldNum" sz="quarter" idx="5"/>
          </p:nvPr>
        </p:nvSpPr>
        <p:spPr/>
        <p:txBody>
          <a:bodyPr/>
          <a:lstStyle/>
          <a:p>
            <a:fld id="{34447F1F-5D46-47E9-B3E7-BD1737962777}" type="slidenum">
              <a:rPr lang="en-ZA" smtClean="0"/>
              <a:t>138</a:t>
            </a:fld>
            <a:endParaRPr lang="en-ZA" dirty="0"/>
          </a:p>
        </p:txBody>
      </p:sp>
    </p:spTree>
    <p:extLst>
      <p:ext uri="{BB962C8B-B14F-4D97-AF65-F5344CB8AC3E}">
        <p14:creationId xmlns:p14="http://schemas.microsoft.com/office/powerpoint/2010/main" val="16398293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SAPC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4E7652-46AF-4259-BAE2-54978EA077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57859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SAPC</a:t>
            </a:r>
          </a:p>
        </p:txBody>
      </p:sp>
      <p:sp>
        <p:nvSpPr>
          <p:cNvPr id="4" name="Slide Number Placeholder 3"/>
          <p:cNvSpPr>
            <a:spLocks noGrp="1"/>
          </p:cNvSpPr>
          <p:nvPr>
            <p:ph type="sldNum" sz="quarter" idx="5"/>
          </p:nvPr>
        </p:nvSpPr>
        <p:spPr/>
        <p:txBody>
          <a:bodyPr/>
          <a:lstStyle/>
          <a:p>
            <a:fld id="{7C4E7652-46AF-4259-BAE2-54978EA077CD}" type="slidenum">
              <a:rPr lang="en-US" smtClean="0"/>
              <a:pPr/>
              <a:t>142</a:t>
            </a:fld>
            <a:endParaRPr lang="en-US" dirty="0"/>
          </a:p>
        </p:txBody>
      </p:sp>
    </p:spTree>
    <p:extLst>
      <p:ext uri="{BB962C8B-B14F-4D97-AF65-F5344CB8AC3E}">
        <p14:creationId xmlns:p14="http://schemas.microsoft.com/office/powerpoint/2010/main" val="3770836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SAPC</a:t>
            </a:r>
            <a:endParaRPr lang="en-ZA" dirty="0"/>
          </a:p>
        </p:txBody>
      </p:sp>
      <p:sp>
        <p:nvSpPr>
          <p:cNvPr id="4" name="Slide Number Placeholder 3"/>
          <p:cNvSpPr>
            <a:spLocks noGrp="1"/>
          </p:cNvSpPr>
          <p:nvPr>
            <p:ph type="sldNum" sz="quarter" idx="5"/>
          </p:nvPr>
        </p:nvSpPr>
        <p:spPr/>
        <p:txBody>
          <a:bodyPr/>
          <a:lstStyle/>
          <a:p>
            <a:fld id="{7C4E7652-46AF-4259-BAE2-54978EA077CD}" type="slidenum">
              <a:rPr lang="en-US" smtClean="0"/>
              <a:pPr/>
              <a:t>143</a:t>
            </a:fld>
            <a:endParaRPr lang="en-US" dirty="0"/>
          </a:p>
        </p:txBody>
      </p:sp>
    </p:spTree>
    <p:extLst>
      <p:ext uri="{BB962C8B-B14F-4D97-AF65-F5344CB8AC3E}">
        <p14:creationId xmlns:p14="http://schemas.microsoft.com/office/powerpoint/2010/main" val="316943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a:xfrm>
            <a:off x="2003425" y="561975"/>
            <a:ext cx="4987925" cy="2806700"/>
          </a:xfrm>
          <a:ln/>
        </p:spPr>
      </p:sp>
      <p:sp>
        <p:nvSpPr>
          <p:cNvPr id="8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819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endParaRPr lang="en-US" altLang="en-US" sz="1200" i="0" u="none" dirty="0"/>
          </a:p>
        </p:txBody>
      </p:sp>
      <p:sp>
        <p:nvSpPr>
          <p:cNvPr id="8197"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endParaRPr lang="en-US" altLang="en-US" sz="1200" i="0" u="none" dirty="0"/>
          </a:p>
        </p:txBody>
      </p:sp>
      <p:sp>
        <p:nvSpPr>
          <p:cNvPr id="8198"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fld id="{43EADCA5-DF31-4B1C-946E-69C9ED98ECD1}" type="slidenum">
              <a:rPr lang="en-US" altLang="en-US" sz="1200" i="0" u="none"/>
              <a:pPr/>
              <a:t>19</a:t>
            </a:fld>
            <a:endParaRPr lang="en-US" altLang="en-US" sz="1200" i="0" u="none" dirty="0"/>
          </a:p>
        </p:txBody>
      </p:sp>
    </p:spTree>
    <p:extLst>
      <p:ext uri="{BB962C8B-B14F-4D97-AF65-F5344CB8AC3E}">
        <p14:creationId xmlns:p14="http://schemas.microsoft.com/office/powerpoint/2010/main" val="3896985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E</a:t>
            </a:r>
            <a:r>
              <a:rPr lang="en-ZA" dirty="0"/>
              <a:t>xaminer / Moderator </a:t>
            </a:r>
          </a:p>
          <a:p>
            <a:endParaRPr lang="en-ZA" altLang="en-US" dirty="0"/>
          </a:p>
        </p:txBody>
      </p:sp>
      <p:sp>
        <p:nvSpPr>
          <p:cNvPr id="3686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6869"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6870"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D0A75D8-3123-465B-A5FE-72B7C4FFCF86}"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429812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xfrm>
            <a:off x="84138" y="744538"/>
            <a:ext cx="6615112" cy="3722687"/>
          </a:xfrm>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E</a:t>
            </a:r>
            <a:r>
              <a:rPr lang="en-ZA" dirty="0"/>
              <a:t>xaminer / Moderator </a:t>
            </a:r>
          </a:p>
        </p:txBody>
      </p:sp>
      <p:sp>
        <p:nvSpPr>
          <p:cNvPr id="32772"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endParaRPr lang="en-US" altLang="en-US" sz="1200" i="0" u="none" dirty="0"/>
          </a:p>
        </p:txBody>
      </p:sp>
      <p:sp>
        <p:nvSpPr>
          <p:cNvPr id="32773"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endParaRPr lang="en-US" altLang="en-US" sz="1200" i="0" u="none" dirty="0"/>
          </a:p>
        </p:txBody>
      </p:sp>
      <p:sp>
        <p:nvSpPr>
          <p:cNvPr id="32774"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fld id="{9DFFFE9F-7D43-4075-8D92-4686D62AC79B}" type="slidenum">
              <a:rPr lang="en-US" altLang="en-US" sz="1200" i="0" u="none"/>
              <a:pPr/>
              <a:t>67</a:t>
            </a:fld>
            <a:endParaRPr lang="en-US" altLang="en-US" sz="1200" i="0" u="none" dirty="0"/>
          </a:p>
        </p:txBody>
      </p:sp>
    </p:spTree>
    <p:extLst>
      <p:ext uri="{BB962C8B-B14F-4D97-AF65-F5344CB8AC3E}">
        <p14:creationId xmlns:p14="http://schemas.microsoft.com/office/powerpoint/2010/main" val="3959216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ZA" altLang="en-US" dirty="0"/>
          </a:p>
        </p:txBody>
      </p:sp>
      <p:sp>
        <p:nvSpPr>
          <p:cNvPr id="3686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endParaRPr lang="en-US" altLang="en-US" sz="1200" i="0" u="none" dirty="0"/>
          </a:p>
        </p:txBody>
      </p:sp>
      <p:sp>
        <p:nvSpPr>
          <p:cNvPr id="36869"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endParaRPr lang="en-US" altLang="en-US" sz="1200" i="0" u="none" dirty="0"/>
          </a:p>
        </p:txBody>
      </p:sp>
      <p:sp>
        <p:nvSpPr>
          <p:cNvPr id="36870"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fld id="{DD0A75D8-3123-465B-A5FE-72B7C4FFCF86}" type="slidenum">
              <a:rPr lang="en-US" altLang="en-US" sz="1200" i="0" u="none"/>
              <a:pPr/>
              <a:t>68</a:t>
            </a:fld>
            <a:endParaRPr lang="en-US" altLang="en-US" sz="1200" i="0" u="none" dirty="0"/>
          </a:p>
        </p:txBody>
      </p:sp>
    </p:spTree>
    <p:extLst>
      <p:ext uri="{BB962C8B-B14F-4D97-AF65-F5344CB8AC3E}">
        <p14:creationId xmlns:p14="http://schemas.microsoft.com/office/powerpoint/2010/main" val="3447476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E</a:t>
            </a:r>
            <a:r>
              <a:rPr lang="en-ZA" dirty="0"/>
              <a:t>xaminer / Moderator </a:t>
            </a:r>
          </a:p>
          <a:p>
            <a:endParaRPr lang="en-ZA" altLang="en-US" dirty="0"/>
          </a:p>
        </p:txBody>
      </p:sp>
      <p:sp>
        <p:nvSpPr>
          <p:cNvPr id="71684"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1685"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1686"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7395775-9E1D-4137-8D34-99313F9D551E}"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25729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ZA" altLang="en-US" dirty="0"/>
          </a:p>
        </p:txBody>
      </p:sp>
      <p:sp>
        <p:nvSpPr>
          <p:cNvPr id="3686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endParaRPr lang="en-US" altLang="en-US" sz="1200" i="0" u="none" dirty="0"/>
          </a:p>
        </p:txBody>
      </p:sp>
      <p:sp>
        <p:nvSpPr>
          <p:cNvPr id="36869"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endParaRPr lang="en-US" altLang="en-US" sz="1200" i="0" u="none" dirty="0"/>
          </a:p>
        </p:txBody>
      </p:sp>
      <p:sp>
        <p:nvSpPr>
          <p:cNvPr id="36870"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fld id="{DD0A75D8-3123-465B-A5FE-72B7C4FFCF86}" type="slidenum">
              <a:rPr lang="en-US" altLang="en-US" sz="1200" i="0" u="none"/>
              <a:pPr/>
              <a:t>107</a:t>
            </a:fld>
            <a:endParaRPr lang="en-US" altLang="en-US" sz="1200" i="0" u="none" dirty="0"/>
          </a:p>
        </p:txBody>
      </p:sp>
    </p:spTree>
    <p:extLst>
      <p:ext uri="{BB962C8B-B14F-4D97-AF65-F5344CB8AC3E}">
        <p14:creationId xmlns:p14="http://schemas.microsoft.com/office/powerpoint/2010/main" val="2036827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R1 113.00 Late booking fee</a:t>
            </a:r>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4E7652-46AF-4259-BAE2-54978EA077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66312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4E7652-46AF-4259-BAE2-54978EA077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74551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F26CA-A8FA-452A-81F3-B31C876C1F65}"/>
              </a:ext>
            </a:extLst>
          </p:cNvPr>
          <p:cNvSpPr>
            <a:spLocks noGrp="1"/>
          </p:cNvSpPr>
          <p:nvPr>
            <p:ph type="ctrTitle"/>
          </p:nvPr>
        </p:nvSpPr>
        <p:spPr>
          <a:xfrm>
            <a:off x="1524000" y="4606965"/>
            <a:ext cx="9144000" cy="1107440"/>
          </a:xfrm>
        </p:spPr>
        <p:txBody>
          <a:bodyPr anchor="b"/>
          <a:lstStyle>
            <a:lvl1pPr algn="ctr">
              <a:defRPr sz="4800"/>
            </a:lvl1pPr>
          </a:lstStyle>
          <a:p>
            <a:r>
              <a:rPr lang="en-US" dirty="0"/>
              <a:t>Click to edit Master title style</a:t>
            </a:r>
            <a:endParaRPr lang="en-ZA" dirty="0"/>
          </a:p>
        </p:txBody>
      </p:sp>
      <p:sp>
        <p:nvSpPr>
          <p:cNvPr id="3" name="Subtitle 2">
            <a:extLst>
              <a:ext uri="{FF2B5EF4-FFF2-40B4-BE49-F238E27FC236}">
                <a16:creationId xmlns:a16="http://schemas.microsoft.com/office/drawing/2014/main" id="{4C9A1712-5AA4-46FF-AC21-CFD14BAD5084}"/>
              </a:ext>
            </a:extLst>
          </p:cNvPr>
          <p:cNvSpPr>
            <a:spLocks noGrp="1"/>
          </p:cNvSpPr>
          <p:nvPr>
            <p:ph type="subTitle" idx="1"/>
          </p:nvPr>
        </p:nvSpPr>
        <p:spPr>
          <a:xfrm>
            <a:off x="1524000" y="5708730"/>
            <a:ext cx="9144000" cy="76799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ZA" dirty="0"/>
          </a:p>
        </p:txBody>
      </p:sp>
    </p:spTree>
    <p:extLst>
      <p:ext uri="{BB962C8B-B14F-4D97-AF65-F5344CB8AC3E}">
        <p14:creationId xmlns:p14="http://schemas.microsoft.com/office/powerpoint/2010/main" val="2490622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09CFC-CE77-44D6-9DFF-9366F449EDEA}"/>
              </a:ext>
            </a:extLst>
          </p:cNvPr>
          <p:cNvSpPr>
            <a:spLocks noGrp="1"/>
          </p:cNvSpPr>
          <p:nvPr>
            <p:ph type="title"/>
          </p:nvPr>
        </p:nvSpPr>
        <p:spPr/>
        <p:txBody>
          <a:bodyPr/>
          <a:lstStyle/>
          <a:p>
            <a:r>
              <a:rPr lang="en-US" dirty="0"/>
              <a:t>Click to edit Master title style</a:t>
            </a:r>
            <a:endParaRPr lang="en-ZA" dirty="0"/>
          </a:p>
        </p:txBody>
      </p:sp>
    </p:spTree>
    <p:extLst>
      <p:ext uri="{BB962C8B-B14F-4D97-AF65-F5344CB8AC3E}">
        <p14:creationId xmlns:p14="http://schemas.microsoft.com/office/powerpoint/2010/main" val="1144259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1FFC78-4895-41D5-8266-1169D46084BF}"/>
              </a:ext>
            </a:extLst>
          </p:cNvPr>
          <p:cNvSpPr>
            <a:spLocks noGrp="1"/>
          </p:cNvSpPr>
          <p:nvPr>
            <p:ph type="title" orient="vert"/>
          </p:nvPr>
        </p:nvSpPr>
        <p:spPr>
          <a:xfrm rot="16200000">
            <a:off x="8570342" y="-2215122"/>
            <a:ext cx="1170860" cy="5811838"/>
          </a:xfrm>
        </p:spPr>
        <p:txBody>
          <a:bodyPr vert="eaVert"/>
          <a:lstStyle/>
          <a:p>
            <a:r>
              <a:rPr lang="en-US" dirty="0"/>
              <a:t>Click to edit Master title style</a:t>
            </a:r>
            <a:endParaRPr lang="en-ZA" dirty="0"/>
          </a:p>
        </p:txBody>
      </p:sp>
      <p:sp>
        <p:nvSpPr>
          <p:cNvPr id="3" name="Vertical Text Placeholder 2">
            <a:extLst>
              <a:ext uri="{FF2B5EF4-FFF2-40B4-BE49-F238E27FC236}">
                <a16:creationId xmlns:a16="http://schemas.microsoft.com/office/drawing/2014/main" id="{98DEC98D-D1CD-4963-BEFE-16C36D0246D9}"/>
              </a:ext>
            </a:extLst>
          </p:cNvPr>
          <p:cNvSpPr>
            <a:spLocks noGrp="1"/>
          </p:cNvSpPr>
          <p:nvPr>
            <p:ph type="body" orient="vert" idx="1"/>
          </p:nvPr>
        </p:nvSpPr>
        <p:spPr>
          <a:xfrm rot="16200000">
            <a:off x="845503" y="1739582"/>
            <a:ext cx="4406106" cy="3697129"/>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7" name="Vertical Text Placeholder 2">
            <a:extLst>
              <a:ext uri="{FF2B5EF4-FFF2-40B4-BE49-F238E27FC236}">
                <a16:creationId xmlns:a16="http://schemas.microsoft.com/office/drawing/2014/main" id="{508DEE4C-446D-455E-8B43-DA65FF9AA159}"/>
              </a:ext>
            </a:extLst>
          </p:cNvPr>
          <p:cNvSpPr>
            <a:spLocks noGrp="1"/>
          </p:cNvSpPr>
          <p:nvPr>
            <p:ph type="body" orient="vert" idx="10"/>
          </p:nvPr>
        </p:nvSpPr>
        <p:spPr>
          <a:xfrm rot="16200000">
            <a:off x="6952720" y="1739581"/>
            <a:ext cx="4406106" cy="3697129"/>
          </a:xfrm>
        </p:spPr>
        <p:txBody>
          <a:bodyPr vert="eaVert"/>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9619922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1FFC78-4895-41D5-8266-1169D46084BF}"/>
              </a:ext>
            </a:extLst>
          </p:cNvPr>
          <p:cNvSpPr>
            <a:spLocks noGrp="1"/>
          </p:cNvSpPr>
          <p:nvPr>
            <p:ph type="title" orient="vert"/>
          </p:nvPr>
        </p:nvSpPr>
        <p:spPr>
          <a:xfrm rot="16200000">
            <a:off x="3051890" y="-1441452"/>
            <a:ext cx="1464590" cy="4623630"/>
          </a:xfrm>
        </p:spPr>
        <p:txBody>
          <a:bodyPr vert="eaVert"/>
          <a:lstStyle/>
          <a:p>
            <a:r>
              <a:rPr lang="en-US" dirty="0"/>
              <a:t>Click to edit Master title style</a:t>
            </a:r>
            <a:endParaRPr lang="en-ZA" dirty="0"/>
          </a:p>
        </p:txBody>
      </p:sp>
      <p:sp>
        <p:nvSpPr>
          <p:cNvPr id="3" name="Vertical Text Placeholder 2">
            <a:extLst>
              <a:ext uri="{FF2B5EF4-FFF2-40B4-BE49-F238E27FC236}">
                <a16:creationId xmlns:a16="http://schemas.microsoft.com/office/drawing/2014/main" id="{98DEC98D-D1CD-4963-BEFE-16C36D0246D9}"/>
              </a:ext>
            </a:extLst>
          </p:cNvPr>
          <p:cNvSpPr>
            <a:spLocks noGrp="1"/>
          </p:cNvSpPr>
          <p:nvPr>
            <p:ph type="body" orient="vert" idx="1"/>
          </p:nvPr>
        </p:nvSpPr>
        <p:spPr>
          <a:xfrm rot="16200000">
            <a:off x="1966242" y="1592263"/>
            <a:ext cx="3593306" cy="4581049"/>
          </a:xfrm>
        </p:spPr>
        <p:txBody>
          <a:bodyPr vert="eaVert"/>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7" name="Vertical Text Placeholder 2">
            <a:extLst>
              <a:ext uri="{FF2B5EF4-FFF2-40B4-BE49-F238E27FC236}">
                <a16:creationId xmlns:a16="http://schemas.microsoft.com/office/drawing/2014/main" id="{06CF246A-E167-409A-B1C0-0973C127F74A}"/>
              </a:ext>
            </a:extLst>
          </p:cNvPr>
          <p:cNvSpPr>
            <a:spLocks noGrp="1"/>
          </p:cNvSpPr>
          <p:nvPr>
            <p:ph type="body" orient="vert" idx="10"/>
          </p:nvPr>
        </p:nvSpPr>
        <p:spPr>
          <a:xfrm rot="16200000">
            <a:off x="7153337" y="1592263"/>
            <a:ext cx="3593306" cy="4581049"/>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449892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1FFC78-4895-41D5-8266-1169D46084BF}"/>
              </a:ext>
            </a:extLst>
          </p:cNvPr>
          <p:cNvSpPr>
            <a:spLocks noGrp="1"/>
          </p:cNvSpPr>
          <p:nvPr>
            <p:ph type="title" orient="vert"/>
          </p:nvPr>
        </p:nvSpPr>
        <p:spPr>
          <a:xfrm rot="16200000">
            <a:off x="6124006" y="-4332275"/>
            <a:ext cx="777876" cy="10344737"/>
          </a:xfrm>
        </p:spPr>
        <p:txBody>
          <a:bodyPr vert="eaVert"/>
          <a:lstStyle/>
          <a:p>
            <a:r>
              <a:rPr lang="en-US" dirty="0"/>
              <a:t>Click to edit Master title style</a:t>
            </a:r>
            <a:endParaRPr lang="en-ZA" dirty="0"/>
          </a:p>
        </p:txBody>
      </p:sp>
      <p:sp>
        <p:nvSpPr>
          <p:cNvPr id="5" name="Text Placeholder 4">
            <a:extLst>
              <a:ext uri="{FF2B5EF4-FFF2-40B4-BE49-F238E27FC236}">
                <a16:creationId xmlns:a16="http://schemas.microsoft.com/office/drawing/2014/main" id="{626919B8-4639-4168-B0DA-B63AE0B64000}"/>
              </a:ext>
            </a:extLst>
          </p:cNvPr>
          <p:cNvSpPr>
            <a:spLocks noGrp="1"/>
          </p:cNvSpPr>
          <p:nvPr>
            <p:ph type="body" sz="quarter" idx="10"/>
          </p:nvPr>
        </p:nvSpPr>
        <p:spPr>
          <a:xfrm>
            <a:off x="1339850" y="1474788"/>
            <a:ext cx="10345738" cy="4591050"/>
          </a:xfrm>
        </p:spPr>
        <p:txBody>
          <a:bodyPr/>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40234716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1FFC78-4895-41D5-8266-1169D46084BF}"/>
              </a:ext>
            </a:extLst>
          </p:cNvPr>
          <p:cNvSpPr>
            <a:spLocks noGrp="1"/>
          </p:cNvSpPr>
          <p:nvPr>
            <p:ph type="title" orient="vert"/>
          </p:nvPr>
        </p:nvSpPr>
        <p:spPr>
          <a:xfrm rot="16200000">
            <a:off x="6124006" y="-4332275"/>
            <a:ext cx="777876" cy="10344737"/>
          </a:xfrm>
        </p:spPr>
        <p:txBody>
          <a:bodyPr vert="eaVert"/>
          <a:lstStyle/>
          <a:p>
            <a:r>
              <a:rPr lang="en-US" dirty="0"/>
              <a:t>Click to edit Master title style</a:t>
            </a:r>
            <a:endParaRPr lang="en-ZA" dirty="0"/>
          </a:p>
        </p:txBody>
      </p:sp>
      <p:sp>
        <p:nvSpPr>
          <p:cNvPr id="5" name="Text Placeholder 4">
            <a:extLst>
              <a:ext uri="{FF2B5EF4-FFF2-40B4-BE49-F238E27FC236}">
                <a16:creationId xmlns:a16="http://schemas.microsoft.com/office/drawing/2014/main" id="{626919B8-4639-4168-B0DA-B63AE0B64000}"/>
              </a:ext>
            </a:extLst>
          </p:cNvPr>
          <p:cNvSpPr>
            <a:spLocks noGrp="1"/>
          </p:cNvSpPr>
          <p:nvPr>
            <p:ph type="body" sz="quarter" idx="10"/>
          </p:nvPr>
        </p:nvSpPr>
        <p:spPr>
          <a:xfrm>
            <a:off x="1339850" y="1474788"/>
            <a:ext cx="10345738" cy="4591050"/>
          </a:xfrm>
        </p:spPr>
        <p:txBody>
          <a:bodyPr/>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29441717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5753829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F26CA-A8FA-452A-81F3-B31C876C1F65}"/>
              </a:ext>
            </a:extLst>
          </p:cNvPr>
          <p:cNvSpPr>
            <a:spLocks noGrp="1"/>
          </p:cNvSpPr>
          <p:nvPr>
            <p:ph type="ctrTitle"/>
          </p:nvPr>
        </p:nvSpPr>
        <p:spPr>
          <a:xfrm>
            <a:off x="1524000" y="4606965"/>
            <a:ext cx="9144000" cy="1107440"/>
          </a:xfrm>
        </p:spPr>
        <p:txBody>
          <a:bodyPr anchor="b"/>
          <a:lstStyle>
            <a:lvl1pPr algn="ctr">
              <a:defRPr sz="4800"/>
            </a:lvl1pPr>
          </a:lstStyle>
          <a:p>
            <a:r>
              <a:rPr lang="en-US" dirty="0"/>
              <a:t>Click to edit Master title style</a:t>
            </a:r>
            <a:endParaRPr lang="en-ZA" dirty="0"/>
          </a:p>
        </p:txBody>
      </p:sp>
      <p:sp>
        <p:nvSpPr>
          <p:cNvPr id="3" name="Subtitle 2">
            <a:extLst>
              <a:ext uri="{FF2B5EF4-FFF2-40B4-BE49-F238E27FC236}">
                <a16:creationId xmlns:a16="http://schemas.microsoft.com/office/drawing/2014/main" id="{4C9A1712-5AA4-46FF-AC21-CFD14BAD5084}"/>
              </a:ext>
            </a:extLst>
          </p:cNvPr>
          <p:cNvSpPr>
            <a:spLocks noGrp="1"/>
          </p:cNvSpPr>
          <p:nvPr>
            <p:ph type="subTitle" idx="1"/>
          </p:nvPr>
        </p:nvSpPr>
        <p:spPr>
          <a:xfrm>
            <a:off x="1524000" y="5708730"/>
            <a:ext cx="9144000" cy="76799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ZA" dirty="0"/>
          </a:p>
        </p:txBody>
      </p:sp>
    </p:spTree>
    <p:extLst>
      <p:ext uri="{BB962C8B-B14F-4D97-AF65-F5344CB8AC3E}">
        <p14:creationId xmlns:p14="http://schemas.microsoft.com/office/powerpoint/2010/main" val="38943685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D71FD-1040-4969-98AF-F0018A569106}"/>
              </a:ext>
            </a:extLst>
          </p:cNvPr>
          <p:cNvSpPr>
            <a:spLocks noGrp="1"/>
          </p:cNvSpPr>
          <p:nvPr>
            <p:ph type="title"/>
          </p:nvPr>
        </p:nvSpPr>
        <p:spPr>
          <a:xfrm>
            <a:off x="1422400" y="365125"/>
            <a:ext cx="5440516" cy="1325563"/>
          </a:xfrm>
        </p:spPr>
        <p:txBody>
          <a:bodyPr/>
          <a:lstStyle/>
          <a:p>
            <a:r>
              <a:rPr lang="en-US" dirty="0"/>
              <a:t>Click to edit Master title style</a:t>
            </a:r>
            <a:endParaRPr lang="en-ZA" dirty="0"/>
          </a:p>
        </p:txBody>
      </p:sp>
      <p:sp>
        <p:nvSpPr>
          <p:cNvPr id="3" name="Content Placeholder 2">
            <a:extLst>
              <a:ext uri="{FF2B5EF4-FFF2-40B4-BE49-F238E27FC236}">
                <a16:creationId xmlns:a16="http://schemas.microsoft.com/office/drawing/2014/main" id="{71174A8F-43E5-4C25-99F0-9B37179DA308}"/>
              </a:ext>
            </a:extLst>
          </p:cNvPr>
          <p:cNvSpPr>
            <a:spLocks noGrp="1"/>
          </p:cNvSpPr>
          <p:nvPr>
            <p:ph idx="1"/>
          </p:nvPr>
        </p:nvSpPr>
        <p:spPr>
          <a:xfrm>
            <a:off x="1422400" y="2021839"/>
            <a:ext cx="5440516" cy="4632961"/>
          </a:xfrm>
        </p:spPr>
        <p:txBody>
          <a:bodyPr/>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41638707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DE4A1-261F-44A9-A28A-423483B36518}"/>
              </a:ext>
            </a:extLst>
          </p:cNvPr>
          <p:cNvSpPr>
            <a:spLocks noGrp="1"/>
          </p:cNvSpPr>
          <p:nvPr>
            <p:ph type="title"/>
          </p:nvPr>
        </p:nvSpPr>
        <p:spPr>
          <a:xfrm>
            <a:off x="1400810" y="452284"/>
            <a:ext cx="10515600" cy="865239"/>
          </a:xfrm>
        </p:spPr>
        <p:txBody>
          <a:bodyPr anchor="b">
            <a:normAutofit/>
          </a:bodyPr>
          <a:lstStyle>
            <a:lvl1pPr>
              <a:defRPr sz="4400">
                <a:solidFill>
                  <a:schemeClr val="bg2">
                    <a:lumMod val="90000"/>
                  </a:schemeClr>
                </a:solidFill>
              </a:defRPr>
            </a:lvl1pPr>
          </a:lstStyle>
          <a:p>
            <a:r>
              <a:rPr lang="en-US" dirty="0"/>
              <a:t>Click to edit Master title style</a:t>
            </a:r>
            <a:endParaRPr lang="en-ZA" dirty="0"/>
          </a:p>
        </p:txBody>
      </p:sp>
      <p:sp>
        <p:nvSpPr>
          <p:cNvPr id="3" name="Text Placeholder 2">
            <a:extLst>
              <a:ext uri="{FF2B5EF4-FFF2-40B4-BE49-F238E27FC236}">
                <a16:creationId xmlns:a16="http://schemas.microsoft.com/office/drawing/2014/main" id="{5CA60C1D-60C3-493E-A491-5BABC0044AE2}"/>
              </a:ext>
            </a:extLst>
          </p:cNvPr>
          <p:cNvSpPr>
            <a:spLocks noGrp="1"/>
          </p:cNvSpPr>
          <p:nvPr>
            <p:ph type="body" idx="1"/>
          </p:nvPr>
        </p:nvSpPr>
        <p:spPr>
          <a:xfrm>
            <a:off x="1400810" y="1602423"/>
            <a:ext cx="10515600" cy="470693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542617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75677-06E9-49D4-9BD6-3A93C9BCBA1D}"/>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3B249085-67A1-4FD0-8527-150A0D80D7A0}"/>
              </a:ext>
            </a:extLst>
          </p:cNvPr>
          <p:cNvSpPr>
            <a:spLocks noGrp="1"/>
          </p:cNvSpPr>
          <p:nvPr>
            <p:ph sz="half" idx="1"/>
          </p:nvPr>
        </p:nvSpPr>
        <p:spPr>
          <a:xfrm>
            <a:off x="838200" y="1825625"/>
            <a:ext cx="5181600" cy="4351338"/>
          </a:xfrm>
        </p:spPr>
        <p:txBody>
          <a:bodyPr/>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Content Placeholder 3">
            <a:extLst>
              <a:ext uri="{FF2B5EF4-FFF2-40B4-BE49-F238E27FC236}">
                <a16:creationId xmlns:a16="http://schemas.microsoft.com/office/drawing/2014/main" id="{F4EDF4C4-5188-4F9F-ACBB-1233E1B735A3}"/>
              </a:ext>
            </a:extLst>
          </p:cNvPr>
          <p:cNvSpPr>
            <a:spLocks noGrp="1"/>
          </p:cNvSpPr>
          <p:nvPr>
            <p:ph sz="half" idx="2"/>
          </p:nvPr>
        </p:nvSpPr>
        <p:spPr>
          <a:xfrm>
            <a:off x="6172200" y="1825625"/>
            <a:ext cx="5181600" cy="4351338"/>
          </a:xfrm>
        </p:spPr>
        <p:txBody>
          <a:bodyPr/>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434143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D71FD-1040-4969-98AF-F0018A569106}"/>
              </a:ext>
            </a:extLst>
          </p:cNvPr>
          <p:cNvSpPr>
            <a:spLocks noGrp="1"/>
          </p:cNvSpPr>
          <p:nvPr>
            <p:ph type="title"/>
          </p:nvPr>
        </p:nvSpPr>
        <p:spPr>
          <a:xfrm>
            <a:off x="1422400" y="365125"/>
            <a:ext cx="5440516" cy="1325563"/>
          </a:xfrm>
        </p:spPr>
        <p:txBody>
          <a:bodyPr/>
          <a:lstStyle/>
          <a:p>
            <a:r>
              <a:rPr lang="en-US" dirty="0"/>
              <a:t>Click to edit Master title style</a:t>
            </a:r>
            <a:endParaRPr lang="en-ZA" dirty="0"/>
          </a:p>
        </p:txBody>
      </p:sp>
      <p:sp>
        <p:nvSpPr>
          <p:cNvPr id="3" name="Content Placeholder 2">
            <a:extLst>
              <a:ext uri="{FF2B5EF4-FFF2-40B4-BE49-F238E27FC236}">
                <a16:creationId xmlns:a16="http://schemas.microsoft.com/office/drawing/2014/main" id="{71174A8F-43E5-4C25-99F0-9B37179DA308}"/>
              </a:ext>
            </a:extLst>
          </p:cNvPr>
          <p:cNvSpPr>
            <a:spLocks noGrp="1"/>
          </p:cNvSpPr>
          <p:nvPr>
            <p:ph idx="1"/>
          </p:nvPr>
        </p:nvSpPr>
        <p:spPr>
          <a:xfrm>
            <a:off x="1422400" y="2021839"/>
            <a:ext cx="5440516" cy="4632961"/>
          </a:xfrm>
        </p:spPr>
        <p:txBody>
          <a:bodyPr/>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35166414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8A43B-835B-479D-949C-879B2DE2981D}"/>
              </a:ext>
            </a:extLst>
          </p:cNvPr>
          <p:cNvSpPr>
            <a:spLocks noGrp="1"/>
          </p:cNvSpPr>
          <p:nvPr>
            <p:ph type="title"/>
          </p:nvPr>
        </p:nvSpPr>
        <p:spPr>
          <a:xfrm>
            <a:off x="1347788" y="472953"/>
            <a:ext cx="7806372" cy="823912"/>
          </a:xfrm>
        </p:spPr>
        <p:txBody>
          <a:bodyPr/>
          <a:lstStyle/>
          <a:p>
            <a:r>
              <a:rPr lang="en-US" dirty="0"/>
              <a:t>Click to edit Master title style</a:t>
            </a:r>
            <a:endParaRPr lang="en-ZA" dirty="0"/>
          </a:p>
        </p:txBody>
      </p:sp>
      <p:sp>
        <p:nvSpPr>
          <p:cNvPr id="3" name="Text Placeholder 2">
            <a:extLst>
              <a:ext uri="{FF2B5EF4-FFF2-40B4-BE49-F238E27FC236}">
                <a16:creationId xmlns:a16="http://schemas.microsoft.com/office/drawing/2014/main" id="{7DBF9827-C00F-4DE8-8AE0-7F65AC696525}"/>
              </a:ext>
            </a:extLst>
          </p:cNvPr>
          <p:cNvSpPr>
            <a:spLocks noGrp="1"/>
          </p:cNvSpPr>
          <p:nvPr>
            <p:ph type="body" idx="1"/>
          </p:nvPr>
        </p:nvSpPr>
        <p:spPr>
          <a:xfrm>
            <a:off x="839788" y="1681163"/>
            <a:ext cx="7806372" cy="501598"/>
          </a:xfrm>
        </p:spPr>
        <p:txBody>
          <a:bodyPr anchor="b">
            <a:norm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45AA2D9C-9E1F-4774-A8C6-C0573F5198EB}"/>
              </a:ext>
            </a:extLst>
          </p:cNvPr>
          <p:cNvSpPr>
            <a:spLocks noGrp="1"/>
          </p:cNvSpPr>
          <p:nvPr>
            <p:ph sz="half" idx="2"/>
          </p:nvPr>
        </p:nvSpPr>
        <p:spPr>
          <a:xfrm>
            <a:off x="839788" y="2182761"/>
            <a:ext cx="7806372" cy="3684588"/>
          </a:xfrm>
        </p:spPr>
        <p:txBody>
          <a:bodyPr/>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11201040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04E94-796C-4BC1-9FBE-5CC4B71F8B7F}"/>
              </a:ext>
            </a:extLst>
          </p:cNvPr>
          <p:cNvSpPr>
            <a:spLocks noGrp="1"/>
          </p:cNvSpPr>
          <p:nvPr>
            <p:ph type="title"/>
          </p:nvPr>
        </p:nvSpPr>
        <p:spPr/>
        <p:txBody>
          <a:bodyPr/>
          <a:lstStyle/>
          <a:p>
            <a:r>
              <a:rPr lang="en-US"/>
              <a:t>Click to edit Master title style</a:t>
            </a:r>
            <a:endParaRPr lang="en-ZA"/>
          </a:p>
        </p:txBody>
      </p:sp>
      <p:sp>
        <p:nvSpPr>
          <p:cNvPr id="6" name="Content Placeholder 3">
            <a:extLst>
              <a:ext uri="{FF2B5EF4-FFF2-40B4-BE49-F238E27FC236}">
                <a16:creationId xmlns:a16="http://schemas.microsoft.com/office/drawing/2014/main" id="{A9F4B3D2-61FE-452C-965D-C5383FA8CCE3}"/>
              </a:ext>
            </a:extLst>
          </p:cNvPr>
          <p:cNvSpPr>
            <a:spLocks noGrp="1"/>
          </p:cNvSpPr>
          <p:nvPr>
            <p:ph sz="half" idx="2"/>
          </p:nvPr>
        </p:nvSpPr>
        <p:spPr>
          <a:xfrm>
            <a:off x="270828" y="1986914"/>
            <a:ext cx="4443412" cy="406844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2795393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F1B3F9C5-1F2F-4942-AC16-C72EB5C99C53}"/>
              </a:ext>
            </a:extLst>
          </p:cNvPr>
          <p:cNvSpPr>
            <a:spLocks noGrp="1"/>
          </p:cNvSpPr>
          <p:nvPr>
            <p:ph sz="half" idx="2"/>
          </p:nvPr>
        </p:nvSpPr>
        <p:spPr>
          <a:xfrm>
            <a:off x="1422400" y="1278193"/>
            <a:ext cx="7797472" cy="4748910"/>
          </a:xfrm>
        </p:spPr>
        <p:txBody>
          <a:bodyPr/>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3" name="Title 1">
            <a:extLst>
              <a:ext uri="{FF2B5EF4-FFF2-40B4-BE49-F238E27FC236}">
                <a16:creationId xmlns:a16="http://schemas.microsoft.com/office/drawing/2014/main" id="{FBA2B3D1-32B9-4C9A-833B-2960796E7CAD}"/>
              </a:ext>
            </a:extLst>
          </p:cNvPr>
          <p:cNvSpPr>
            <a:spLocks noGrp="1"/>
          </p:cNvSpPr>
          <p:nvPr>
            <p:ph type="title"/>
          </p:nvPr>
        </p:nvSpPr>
        <p:spPr>
          <a:xfrm>
            <a:off x="1422400" y="502776"/>
            <a:ext cx="9931400" cy="775417"/>
          </a:xfrm>
        </p:spPr>
        <p:txBody>
          <a:bodyPr/>
          <a:lstStyle/>
          <a:p>
            <a:r>
              <a:rPr lang="en-US" dirty="0"/>
              <a:t>Click to edit Master title style</a:t>
            </a:r>
            <a:endParaRPr lang="en-ZA" dirty="0"/>
          </a:p>
        </p:txBody>
      </p:sp>
    </p:spTree>
    <p:extLst>
      <p:ext uri="{BB962C8B-B14F-4D97-AF65-F5344CB8AC3E}">
        <p14:creationId xmlns:p14="http://schemas.microsoft.com/office/powerpoint/2010/main" val="27293875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96939-0DD3-498A-A9D7-B25625D3AC49}"/>
              </a:ext>
            </a:extLst>
          </p:cNvPr>
          <p:cNvSpPr>
            <a:spLocks noGrp="1"/>
          </p:cNvSpPr>
          <p:nvPr>
            <p:ph type="title"/>
          </p:nvPr>
        </p:nvSpPr>
        <p:spPr>
          <a:xfrm>
            <a:off x="1320800" y="457200"/>
            <a:ext cx="10220960" cy="772160"/>
          </a:xfrm>
        </p:spPr>
        <p:txBody>
          <a:bodyPr anchor="b">
            <a:normAutofit/>
          </a:bodyPr>
          <a:lstStyle>
            <a:lvl1pPr>
              <a:defRPr sz="4400"/>
            </a:lvl1pPr>
          </a:lstStyle>
          <a:p>
            <a:r>
              <a:rPr lang="en-US" dirty="0"/>
              <a:t>Click to edit Master title style</a:t>
            </a:r>
            <a:endParaRPr lang="en-ZA" dirty="0"/>
          </a:p>
        </p:txBody>
      </p:sp>
      <p:sp>
        <p:nvSpPr>
          <p:cNvPr id="3" name="Content Placeholder 2">
            <a:extLst>
              <a:ext uri="{FF2B5EF4-FFF2-40B4-BE49-F238E27FC236}">
                <a16:creationId xmlns:a16="http://schemas.microsoft.com/office/drawing/2014/main" id="{DB1BB573-BD9E-4F46-8DC7-F1CB8FA15FFB}"/>
              </a:ext>
            </a:extLst>
          </p:cNvPr>
          <p:cNvSpPr>
            <a:spLocks noGrp="1"/>
          </p:cNvSpPr>
          <p:nvPr>
            <p:ph idx="1"/>
          </p:nvPr>
        </p:nvSpPr>
        <p:spPr>
          <a:xfrm>
            <a:off x="7772400" y="1828800"/>
            <a:ext cx="3769360" cy="43891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Text Placeholder 3">
            <a:extLst>
              <a:ext uri="{FF2B5EF4-FFF2-40B4-BE49-F238E27FC236}">
                <a16:creationId xmlns:a16="http://schemas.microsoft.com/office/drawing/2014/main" id="{6E95E317-056E-469E-8567-9B986B7F49BF}"/>
              </a:ext>
            </a:extLst>
          </p:cNvPr>
          <p:cNvSpPr>
            <a:spLocks noGrp="1"/>
          </p:cNvSpPr>
          <p:nvPr>
            <p:ph type="body" sz="half" idx="2"/>
          </p:nvPr>
        </p:nvSpPr>
        <p:spPr>
          <a:xfrm>
            <a:off x="1320800" y="1772761"/>
            <a:ext cx="6217920" cy="4501198"/>
          </a:xfrm>
        </p:spPr>
        <p:txBody>
          <a:bodyPr>
            <a:normAutofit/>
          </a:bodyPr>
          <a:lstStyle>
            <a:lvl1pPr marL="0" indent="0">
              <a:buNone/>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35377475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8BFAC-F347-46F8-BF34-4330FC8BAA9B}"/>
              </a:ext>
            </a:extLst>
          </p:cNvPr>
          <p:cNvSpPr>
            <a:spLocks noGrp="1"/>
          </p:cNvSpPr>
          <p:nvPr>
            <p:ph type="title"/>
          </p:nvPr>
        </p:nvSpPr>
        <p:spPr>
          <a:xfrm>
            <a:off x="1500188" y="457200"/>
            <a:ext cx="6109652" cy="1143000"/>
          </a:xfrm>
        </p:spPr>
        <p:txBody>
          <a:bodyPr anchor="b">
            <a:noAutofit/>
          </a:bodyPr>
          <a:lstStyle>
            <a:lvl1pPr>
              <a:defRPr sz="4400"/>
            </a:lvl1pPr>
          </a:lstStyle>
          <a:p>
            <a:r>
              <a:rPr lang="en-US" dirty="0"/>
              <a:t>Click to edit Master title style</a:t>
            </a:r>
            <a:endParaRPr lang="en-ZA" dirty="0"/>
          </a:p>
        </p:txBody>
      </p:sp>
      <p:sp>
        <p:nvSpPr>
          <p:cNvPr id="3" name="Picture Placeholder 2">
            <a:extLst>
              <a:ext uri="{FF2B5EF4-FFF2-40B4-BE49-F238E27FC236}">
                <a16:creationId xmlns:a16="http://schemas.microsoft.com/office/drawing/2014/main" id="{143F2A01-333E-40BF-9E54-322307C03D0F}"/>
              </a:ext>
            </a:extLst>
          </p:cNvPr>
          <p:cNvSpPr>
            <a:spLocks noGrp="1"/>
          </p:cNvSpPr>
          <p:nvPr>
            <p:ph type="pic" idx="1"/>
          </p:nvPr>
        </p:nvSpPr>
        <p:spPr>
          <a:xfrm>
            <a:off x="8439626" y="1768475"/>
            <a:ext cx="3085148" cy="33210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dirty="0"/>
          </a:p>
        </p:txBody>
      </p:sp>
      <p:sp>
        <p:nvSpPr>
          <p:cNvPr id="4" name="Text Placeholder 3">
            <a:extLst>
              <a:ext uri="{FF2B5EF4-FFF2-40B4-BE49-F238E27FC236}">
                <a16:creationId xmlns:a16="http://schemas.microsoft.com/office/drawing/2014/main" id="{8287998C-8C0B-4E28-AFFD-D58234B8DD09}"/>
              </a:ext>
            </a:extLst>
          </p:cNvPr>
          <p:cNvSpPr>
            <a:spLocks noGrp="1"/>
          </p:cNvSpPr>
          <p:nvPr>
            <p:ph type="body" sz="half" idx="2"/>
          </p:nvPr>
        </p:nvSpPr>
        <p:spPr>
          <a:xfrm>
            <a:off x="1500188" y="1600200"/>
            <a:ext cx="6109652" cy="4648200"/>
          </a:xfrm>
        </p:spPr>
        <p:txBody>
          <a:bodyPr>
            <a:normAutofit/>
          </a:bodyPr>
          <a:lstStyle>
            <a:lvl1pPr marL="0" indent="0">
              <a:buNone/>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17422356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09CFC-CE77-44D6-9DFF-9366F449EDEA}"/>
              </a:ext>
            </a:extLst>
          </p:cNvPr>
          <p:cNvSpPr>
            <a:spLocks noGrp="1"/>
          </p:cNvSpPr>
          <p:nvPr>
            <p:ph type="title"/>
          </p:nvPr>
        </p:nvSpPr>
        <p:spPr/>
        <p:txBody>
          <a:bodyPr/>
          <a:lstStyle/>
          <a:p>
            <a:r>
              <a:rPr lang="en-US" dirty="0"/>
              <a:t>Click to edit Master title style</a:t>
            </a:r>
            <a:endParaRPr lang="en-ZA" dirty="0"/>
          </a:p>
        </p:txBody>
      </p:sp>
    </p:spTree>
    <p:extLst>
      <p:ext uri="{BB962C8B-B14F-4D97-AF65-F5344CB8AC3E}">
        <p14:creationId xmlns:p14="http://schemas.microsoft.com/office/powerpoint/2010/main" val="17301552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1FFC78-4895-41D5-8266-1169D46084BF}"/>
              </a:ext>
            </a:extLst>
          </p:cNvPr>
          <p:cNvSpPr>
            <a:spLocks noGrp="1"/>
          </p:cNvSpPr>
          <p:nvPr>
            <p:ph type="title" orient="vert"/>
          </p:nvPr>
        </p:nvSpPr>
        <p:spPr>
          <a:xfrm rot="16200000">
            <a:off x="8570342" y="-2215122"/>
            <a:ext cx="1170860" cy="5811838"/>
          </a:xfrm>
        </p:spPr>
        <p:txBody>
          <a:bodyPr vert="eaVert"/>
          <a:lstStyle/>
          <a:p>
            <a:r>
              <a:rPr lang="en-US" dirty="0"/>
              <a:t>Click to edit Master title style</a:t>
            </a:r>
            <a:endParaRPr lang="en-ZA" dirty="0"/>
          </a:p>
        </p:txBody>
      </p:sp>
      <p:sp>
        <p:nvSpPr>
          <p:cNvPr id="3" name="Vertical Text Placeholder 2">
            <a:extLst>
              <a:ext uri="{FF2B5EF4-FFF2-40B4-BE49-F238E27FC236}">
                <a16:creationId xmlns:a16="http://schemas.microsoft.com/office/drawing/2014/main" id="{98DEC98D-D1CD-4963-BEFE-16C36D0246D9}"/>
              </a:ext>
            </a:extLst>
          </p:cNvPr>
          <p:cNvSpPr>
            <a:spLocks noGrp="1"/>
          </p:cNvSpPr>
          <p:nvPr>
            <p:ph type="body" orient="vert" idx="1"/>
          </p:nvPr>
        </p:nvSpPr>
        <p:spPr>
          <a:xfrm rot="16200000">
            <a:off x="845503" y="1739582"/>
            <a:ext cx="4406106" cy="3697129"/>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7" name="Vertical Text Placeholder 2">
            <a:extLst>
              <a:ext uri="{FF2B5EF4-FFF2-40B4-BE49-F238E27FC236}">
                <a16:creationId xmlns:a16="http://schemas.microsoft.com/office/drawing/2014/main" id="{508DEE4C-446D-455E-8B43-DA65FF9AA159}"/>
              </a:ext>
            </a:extLst>
          </p:cNvPr>
          <p:cNvSpPr>
            <a:spLocks noGrp="1"/>
          </p:cNvSpPr>
          <p:nvPr>
            <p:ph type="body" orient="vert" idx="10"/>
          </p:nvPr>
        </p:nvSpPr>
        <p:spPr>
          <a:xfrm rot="16200000">
            <a:off x="6952720" y="1739581"/>
            <a:ext cx="4406106" cy="3697129"/>
          </a:xfrm>
        </p:spPr>
        <p:txBody>
          <a:bodyPr vert="eaVert"/>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8134629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1FFC78-4895-41D5-8266-1169D46084BF}"/>
              </a:ext>
            </a:extLst>
          </p:cNvPr>
          <p:cNvSpPr>
            <a:spLocks noGrp="1"/>
          </p:cNvSpPr>
          <p:nvPr>
            <p:ph type="title" orient="vert"/>
          </p:nvPr>
        </p:nvSpPr>
        <p:spPr>
          <a:xfrm rot="16200000">
            <a:off x="3051890" y="-1441452"/>
            <a:ext cx="1464590" cy="4623630"/>
          </a:xfrm>
        </p:spPr>
        <p:txBody>
          <a:bodyPr vert="eaVert"/>
          <a:lstStyle/>
          <a:p>
            <a:r>
              <a:rPr lang="en-US" dirty="0"/>
              <a:t>Click to edit Master title style</a:t>
            </a:r>
            <a:endParaRPr lang="en-ZA" dirty="0"/>
          </a:p>
        </p:txBody>
      </p:sp>
      <p:sp>
        <p:nvSpPr>
          <p:cNvPr id="3" name="Vertical Text Placeholder 2">
            <a:extLst>
              <a:ext uri="{FF2B5EF4-FFF2-40B4-BE49-F238E27FC236}">
                <a16:creationId xmlns:a16="http://schemas.microsoft.com/office/drawing/2014/main" id="{98DEC98D-D1CD-4963-BEFE-16C36D0246D9}"/>
              </a:ext>
            </a:extLst>
          </p:cNvPr>
          <p:cNvSpPr>
            <a:spLocks noGrp="1"/>
          </p:cNvSpPr>
          <p:nvPr>
            <p:ph type="body" orient="vert" idx="1"/>
          </p:nvPr>
        </p:nvSpPr>
        <p:spPr>
          <a:xfrm rot="16200000">
            <a:off x="1966242" y="1592263"/>
            <a:ext cx="3593306" cy="4581049"/>
          </a:xfrm>
        </p:spPr>
        <p:txBody>
          <a:bodyPr vert="eaVert"/>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7" name="Vertical Text Placeholder 2">
            <a:extLst>
              <a:ext uri="{FF2B5EF4-FFF2-40B4-BE49-F238E27FC236}">
                <a16:creationId xmlns:a16="http://schemas.microsoft.com/office/drawing/2014/main" id="{06CF246A-E167-409A-B1C0-0973C127F74A}"/>
              </a:ext>
            </a:extLst>
          </p:cNvPr>
          <p:cNvSpPr>
            <a:spLocks noGrp="1"/>
          </p:cNvSpPr>
          <p:nvPr>
            <p:ph type="body" orient="vert" idx="10"/>
          </p:nvPr>
        </p:nvSpPr>
        <p:spPr>
          <a:xfrm rot="16200000">
            <a:off x="7153337" y="1592263"/>
            <a:ext cx="3593306" cy="4581049"/>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30622182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1FFC78-4895-41D5-8266-1169D46084BF}"/>
              </a:ext>
            </a:extLst>
          </p:cNvPr>
          <p:cNvSpPr>
            <a:spLocks noGrp="1"/>
          </p:cNvSpPr>
          <p:nvPr>
            <p:ph type="title" orient="vert"/>
          </p:nvPr>
        </p:nvSpPr>
        <p:spPr>
          <a:xfrm rot="16200000">
            <a:off x="6124006" y="-4332275"/>
            <a:ext cx="777876" cy="10344737"/>
          </a:xfrm>
        </p:spPr>
        <p:txBody>
          <a:bodyPr vert="eaVert"/>
          <a:lstStyle/>
          <a:p>
            <a:r>
              <a:rPr lang="en-US" dirty="0"/>
              <a:t>Click to edit Master title style</a:t>
            </a:r>
            <a:endParaRPr lang="en-ZA" dirty="0"/>
          </a:p>
        </p:txBody>
      </p:sp>
      <p:sp>
        <p:nvSpPr>
          <p:cNvPr id="5" name="Text Placeholder 4">
            <a:extLst>
              <a:ext uri="{FF2B5EF4-FFF2-40B4-BE49-F238E27FC236}">
                <a16:creationId xmlns:a16="http://schemas.microsoft.com/office/drawing/2014/main" id="{626919B8-4639-4168-B0DA-B63AE0B64000}"/>
              </a:ext>
            </a:extLst>
          </p:cNvPr>
          <p:cNvSpPr>
            <a:spLocks noGrp="1"/>
          </p:cNvSpPr>
          <p:nvPr>
            <p:ph type="body" sz="quarter" idx="10"/>
          </p:nvPr>
        </p:nvSpPr>
        <p:spPr>
          <a:xfrm>
            <a:off x="1339850" y="1474788"/>
            <a:ext cx="10345738" cy="4591050"/>
          </a:xfrm>
        </p:spPr>
        <p:txBody>
          <a:bodyPr/>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37000670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1FFC78-4895-41D5-8266-1169D46084BF}"/>
              </a:ext>
            </a:extLst>
          </p:cNvPr>
          <p:cNvSpPr>
            <a:spLocks noGrp="1"/>
          </p:cNvSpPr>
          <p:nvPr>
            <p:ph type="title" orient="vert"/>
          </p:nvPr>
        </p:nvSpPr>
        <p:spPr>
          <a:xfrm rot="16200000">
            <a:off x="6124006" y="-4332275"/>
            <a:ext cx="777876" cy="10344737"/>
          </a:xfrm>
        </p:spPr>
        <p:txBody>
          <a:bodyPr vert="eaVert"/>
          <a:lstStyle/>
          <a:p>
            <a:r>
              <a:rPr lang="en-US" dirty="0"/>
              <a:t>Click to edit Master title style</a:t>
            </a:r>
            <a:endParaRPr lang="en-ZA" dirty="0"/>
          </a:p>
        </p:txBody>
      </p:sp>
      <p:sp>
        <p:nvSpPr>
          <p:cNvPr id="5" name="Text Placeholder 4">
            <a:extLst>
              <a:ext uri="{FF2B5EF4-FFF2-40B4-BE49-F238E27FC236}">
                <a16:creationId xmlns:a16="http://schemas.microsoft.com/office/drawing/2014/main" id="{626919B8-4639-4168-B0DA-B63AE0B64000}"/>
              </a:ext>
            </a:extLst>
          </p:cNvPr>
          <p:cNvSpPr>
            <a:spLocks noGrp="1"/>
          </p:cNvSpPr>
          <p:nvPr>
            <p:ph type="body" sz="quarter" idx="10"/>
          </p:nvPr>
        </p:nvSpPr>
        <p:spPr>
          <a:xfrm>
            <a:off x="1339850" y="1474788"/>
            <a:ext cx="10345738" cy="4591050"/>
          </a:xfrm>
        </p:spPr>
        <p:txBody>
          <a:bodyPr/>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3191536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DE4A1-261F-44A9-A28A-423483B36518}"/>
              </a:ext>
            </a:extLst>
          </p:cNvPr>
          <p:cNvSpPr>
            <a:spLocks noGrp="1"/>
          </p:cNvSpPr>
          <p:nvPr>
            <p:ph type="title"/>
          </p:nvPr>
        </p:nvSpPr>
        <p:spPr>
          <a:xfrm>
            <a:off x="1400810" y="452284"/>
            <a:ext cx="10515600" cy="865239"/>
          </a:xfrm>
        </p:spPr>
        <p:txBody>
          <a:bodyPr anchor="b">
            <a:normAutofit/>
          </a:bodyPr>
          <a:lstStyle>
            <a:lvl1pPr>
              <a:defRPr sz="4400">
                <a:solidFill>
                  <a:schemeClr val="bg2">
                    <a:lumMod val="90000"/>
                  </a:schemeClr>
                </a:solidFill>
              </a:defRPr>
            </a:lvl1pPr>
          </a:lstStyle>
          <a:p>
            <a:r>
              <a:rPr lang="en-US" dirty="0"/>
              <a:t>Click to edit Master title style</a:t>
            </a:r>
            <a:endParaRPr lang="en-ZA" dirty="0"/>
          </a:p>
        </p:txBody>
      </p:sp>
      <p:sp>
        <p:nvSpPr>
          <p:cNvPr id="3" name="Text Placeholder 2">
            <a:extLst>
              <a:ext uri="{FF2B5EF4-FFF2-40B4-BE49-F238E27FC236}">
                <a16:creationId xmlns:a16="http://schemas.microsoft.com/office/drawing/2014/main" id="{5CA60C1D-60C3-493E-A491-5BABC0044AE2}"/>
              </a:ext>
            </a:extLst>
          </p:cNvPr>
          <p:cNvSpPr>
            <a:spLocks noGrp="1"/>
          </p:cNvSpPr>
          <p:nvPr>
            <p:ph type="body" idx="1"/>
          </p:nvPr>
        </p:nvSpPr>
        <p:spPr>
          <a:xfrm>
            <a:off x="1400810" y="1602423"/>
            <a:ext cx="10515600" cy="470693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553310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B2C3F23-6A10-4D38-9EF7-6BD854F24768}"/>
              </a:ext>
            </a:extLst>
          </p:cNvPr>
          <p:cNvSpPr>
            <a:spLocks noGrp="1"/>
          </p:cNvSpPr>
          <p:nvPr>
            <p:ph type="dt" sz="half" idx="10"/>
          </p:nvPr>
        </p:nvSpPr>
        <p:spPr/>
        <p:txBody>
          <a:bodyPr/>
          <a:lstStyle/>
          <a:p>
            <a:fld id="{7F16C24E-1D58-476B-A4E7-6E5081CEC13D}" type="datetimeFigureOut">
              <a:rPr lang="en-ZA" smtClean="0"/>
              <a:t>2026/04/28</a:t>
            </a:fld>
            <a:endParaRPr lang="en-ZA" dirty="0"/>
          </a:p>
        </p:txBody>
      </p:sp>
      <p:sp>
        <p:nvSpPr>
          <p:cNvPr id="5" name="Footer Placeholder 4">
            <a:extLst>
              <a:ext uri="{FF2B5EF4-FFF2-40B4-BE49-F238E27FC236}">
                <a16:creationId xmlns:a16="http://schemas.microsoft.com/office/drawing/2014/main" id="{9C395257-A665-4A11-A5D2-82B5B89CAF9A}"/>
              </a:ext>
            </a:extLst>
          </p:cNvPr>
          <p:cNvSpPr>
            <a:spLocks noGrp="1"/>
          </p:cNvSpPr>
          <p:nvPr>
            <p:ph type="ftr" sz="quarter" idx="11"/>
          </p:nvPr>
        </p:nvSpPr>
        <p:spPr/>
        <p:txBody>
          <a:bodyPr/>
          <a:lstStyle/>
          <a:p>
            <a:endParaRPr lang="en-ZA" dirty="0"/>
          </a:p>
        </p:txBody>
      </p:sp>
      <p:sp>
        <p:nvSpPr>
          <p:cNvPr id="6" name="Slide Number Placeholder 5">
            <a:extLst>
              <a:ext uri="{FF2B5EF4-FFF2-40B4-BE49-F238E27FC236}">
                <a16:creationId xmlns:a16="http://schemas.microsoft.com/office/drawing/2014/main" id="{EC09F08A-321E-48BD-BBEA-8A515E2BEDEE}"/>
              </a:ext>
            </a:extLst>
          </p:cNvPr>
          <p:cNvSpPr>
            <a:spLocks noGrp="1"/>
          </p:cNvSpPr>
          <p:nvPr>
            <p:ph type="sldNum" sz="quarter" idx="12"/>
          </p:nvPr>
        </p:nvSpPr>
        <p:spPr/>
        <p:txBody>
          <a:bodyPr/>
          <a:lstStyle/>
          <a:p>
            <a:fld id="{C383EE50-B769-4B2C-91F5-85AB5EF08423}" type="slidenum">
              <a:rPr lang="en-ZA" smtClean="0"/>
              <a:t>‹#›</a:t>
            </a:fld>
            <a:endParaRPr lang="en-ZA" dirty="0"/>
          </a:p>
        </p:txBody>
      </p:sp>
    </p:spTree>
    <p:extLst>
      <p:ext uri="{BB962C8B-B14F-4D97-AF65-F5344CB8AC3E}">
        <p14:creationId xmlns:p14="http://schemas.microsoft.com/office/powerpoint/2010/main" val="24944689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44E71-8F06-F11E-4564-342BAF538B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FDB3D8BB-BA21-D719-F46D-D7F5CB81C0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8CF89085-2ACA-E6AB-A009-B3C7F04AA160}"/>
              </a:ext>
            </a:extLst>
          </p:cNvPr>
          <p:cNvSpPr>
            <a:spLocks noGrp="1"/>
          </p:cNvSpPr>
          <p:nvPr>
            <p:ph type="dt" sz="half" idx="10"/>
          </p:nvPr>
        </p:nvSpPr>
        <p:spPr/>
        <p:txBody>
          <a:bodyPr/>
          <a:lstStyle/>
          <a:p>
            <a:fld id="{A2C2AD7E-9C0A-4E4D-B383-DD820F9409D5}" type="datetimeFigureOut">
              <a:rPr lang="en-ZA" smtClean="0"/>
              <a:t>2026/04/28</a:t>
            </a:fld>
            <a:endParaRPr lang="en-ZA"/>
          </a:p>
        </p:txBody>
      </p:sp>
      <p:sp>
        <p:nvSpPr>
          <p:cNvPr id="5" name="Footer Placeholder 4">
            <a:extLst>
              <a:ext uri="{FF2B5EF4-FFF2-40B4-BE49-F238E27FC236}">
                <a16:creationId xmlns:a16="http://schemas.microsoft.com/office/drawing/2014/main" id="{4231BBD0-1C17-CA8D-51B7-C8C1BB5DCA6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FD2F0672-DB4D-695A-EA10-9B57EC42B1B5}"/>
              </a:ext>
            </a:extLst>
          </p:cNvPr>
          <p:cNvSpPr>
            <a:spLocks noGrp="1"/>
          </p:cNvSpPr>
          <p:nvPr>
            <p:ph type="sldNum" sz="quarter" idx="12"/>
          </p:nvPr>
        </p:nvSpPr>
        <p:spPr/>
        <p:txBody>
          <a:bodyPr/>
          <a:lstStyle/>
          <a:p>
            <a:fld id="{1482CC60-C59A-4F3B-AA50-E978D1C325A3}" type="slidenum">
              <a:rPr lang="en-ZA" smtClean="0"/>
              <a:t>‹#›</a:t>
            </a:fld>
            <a:endParaRPr lang="en-ZA"/>
          </a:p>
        </p:txBody>
      </p:sp>
    </p:spTree>
    <p:extLst>
      <p:ext uri="{BB962C8B-B14F-4D97-AF65-F5344CB8AC3E}">
        <p14:creationId xmlns:p14="http://schemas.microsoft.com/office/powerpoint/2010/main" val="39815567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78062-57EA-72EF-6D7C-59B58EFF62CF}"/>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059DD0BE-911A-6C0F-28AF-6B8CE84A9A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153CEC14-7EAA-0131-AD61-32EC6F4C9314}"/>
              </a:ext>
            </a:extLst>
          </p:cNvPr>
          <p:cNvSpPr>
            <a:spLocks noGrp="1"/>
          </p:cNvSpPr>
          <p:nvPr>
            <p:ph type="dt" sz="half" idx="10"/>
          </p:nvPr>
        </p:nvSpPr>
        <p:spPr/>
        <p:txBody>
          <a:bodyPr/>
          <a:lstStyle/>
          <a:p>
            <a:fld id="{A2C2AD7E-9C0A-4E4D-B383-DD820F9409D5}" type="datetimeFigureOut">
              <a:rPr lang="en-ZA" smtClean="0"/>
              <a:t>2026/04/28</a:t>
            </a:fld>
            <a:endParaRPr lang="en-ZA"/>
          </a:p>
        </p:txBody>
      </p:sp>
      <p:sp>
        <p:nvSpPr>
          <p:cNvPr id="5" name="Footer Placeholder 4">
            <a:extLst>
              <a:ext uri="{FF2B5EF4-FFF2-40B4-BE49-F238E27FC236}">
                <a16:creationId xmlns:a16="http://schemas.microsoft.com/office/drawing/2014/main" id="{ACD71B2D-1835-0299-6667-9EA89A3E471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96F2C9B-9EAA-8EF0-9DEB-D245B8A52F77}"/>
              </a:ext>
            </a:extLst>
          </p:cNvPr>
          <p:cNvSpPr>
            <a:spLocks noGrp="1"/>
          </p:cNvSpPr>
          <p:nvPr>
            <p:ph type="sldNum" sz="quarter" idx="12"/>
          </p:nvPr>
        </p:nvSpPr>
        <p:spPr/>
        <p:txBody>
          <a:bodyPr/>
          <a:lstStyle/>
          <a:p>
            <a:fld id="{1482CC60-C59A-4F3B-AA50-E978D1C325A3}" type="slidenum">
              <a:rPr lang="en-ZA" smtClean="0"/>
              <a:t>‹#›</a:t>
            </a:fld>
            <a:endParaRPr lang="en-ZA"/>
          </a:p>
        </p:txBody>
      </p:sp>
    </p:spTree>
    <p:extLst>
      <p:ext uri="{BB962C8B-B14F-4D97-AF65-F5344CB8AC3E}">
        <p14:creationId xmlns:p14="http://schemas.microsoft.com/office/powerpoint/2010/main" val="21156927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D0F40-DDE2-2B1B-F3FB-FE7142E418B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C2C27C74-054A-9C0C-E475-F0AE0FDAAC2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13B71E-8E1C-1821-E477-3B6035B761EF}"/>
              </a:ext>
            </a:extLst>
          </p:cNvPr>
          <p:cNvSpPr>
            <a:spLocks noGrp="1"/>
          </p:cNvSpPr>
          <p:nvPr>
            <p:ph type="dt" sz="half" idx="10"/>
          </p:nvPr>
        </p:nvSpPr>
        <p:spPr/>
        <p:txBody>
          <a:bodyPr/>
          <a:lstStyle/>
          <a:p>
            <a:fld id="{A2C2AD7E-9C0A-4E4D-B383-DD820F9409D5}" type="datetimeFigureOut">
              <a:rPr lang="en-ZA" smtClean="0"/>
              <a:t>2026/04/28</a:t>
            </a:fld>
            <a:endParaRPr lang="en-ZA"/>
          </a:p>
        </p:txBody>
      </p:sp>
      <p:sp>
        <p:nvSpPr>
          <p:cNvPr id="5" name="Footer Placeholder 4">
            <a:extLst>
              <a:ext uri="{FF2B5EF4-FFF2-40B4-BE49-F238E27FC236}">
                <a16:creationId xmlns:a16="http://schemas.microsoft.com/office/drawing/2014/main" id="{4DCA7C98-F06C-10A9-8CAF-A7F3E261CDAE}"/>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49BB5A3-2B95-7D39-9F37-90D75F47804C}"/>
              </a:ext>
            </a:extLst>
          </p:cNvPr>
          <p:cNvSpPr>
            <a:spLocks noGrp="1"/>
          </p:cNvSpPr>
          <p:nvPr>
            <p:ph type="sldNum" sz="quarter" idx="12"/>
          </p:nvPr>
        </p:nvSpPr>
        <p:spPr/>
        <p:txBody>
          <a:bodyPr/>
          <a:lstStyle/>
          <a:p>
            <a:fld id="{1482CC60-C59A-4F3B-AA50-E978D1C325A3}" type="slidenum">
              <a:rPr lang="en-ZA" smtClean="0"/>
              <a:t>‹#›</a:t>
            </a:fld>
            <a:endParaRPr lang="en-ZA"/>
          </a:p>
        </p:txBody>
      </p:sp>
    </p:spTree>
    <p:extLst>
      <p:ext uri="{BB962C8B-B14F-4D97-AF65-F5344CB8AC3E}">
        <p14:creationId xmlns:p14="http://schemas.microsoft.com/office/powerpoint/2010/main" val="14174616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AD214-9DAD-0993-7780-6F4C7D8EDB65}"/>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DEA2E313-59E3-1BF1-92C4-5C27288388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03DE83AD-975B-40D0-B794-0FE56BB615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6FB6367A-28FF-9E25-84EA-3BBE8B5C8059}"/>
              </a:ext>
            </a:extLst>
          </p:cNvPr>
          <p:cNvSpPr>
            <a:spLocks noGrp="1"/>
          </p:cNvSpPr>
          <p:nvPr>
            <p:ph type="dt" sz="half" idx="10"/>
          </p:nvPr>
        </p:nvSpPr>
        <p:spPr/>
        <p:txBody>
          <a:bodyPr/>
          <a:lstStyle/>
          <a:p>
            <a:fld id="{A2C2AD7E-9C0A-4E4D-B383-DD820F9409D5}" type="datetimeFigureOut">
              <a:rPr lang="en-ZA" smtClean="0"/>
              <a:t>2026/04/28</a:t>
            </a:fld>
            <a:endParaRPr lang="en-ZA"/>
          </a:p>
        </p:txBody>
      </p:sp>
      <p:sp>
        <p:nvSpPr>
          <p:cNvPr id="6" name="Footer Placeholder 5">
            <a:extLst>
              <a:ext uri="{FF2B5EF4-FFF2-40B4-BE49-F238E27FC236}">
                <a16:creationId xmlns:a16="http://schemas.microsoft.com/office/drawing/2014/main" id="{2BC49922-4D93-1182-C687-A22F63B9311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92D38445-6A73-DF8D-F757-9F83E119BC48}"/>
              </a:ext>
            </a:extLst>
          </p:cNvPr>
          <p:cNvSpPr>
            <a:spLocks noGrp="1"/>
          </p:cNvSpPr>
          <p:nvPr>
            <p:ph type="sldNum" sz="quarter" idx="12"/>
          </p:nvPr>
        </p:nvSpPr>
        <p:spPr/>
        <p:txBody>
          <a:bodyPr/>
          <a:lstStyle/>
          <a:p>
            <a:fld id="{1482CC60-C59A-4F3B-AA50-E978D1C325A3}" type="slidenum">
              <a:rPr lang="en-ZA" smtClean="0"/>
              <a:t>‹#›</a:t>
            </a:fld>
            <a:endParaRPr lang="en-ZA"/>
          </a:p>
        </p:txBody>
      </p:sp>
    </p:spTree>
    <p:extLst>
      <p:ext uri="{BB962C8B-B14F-4D97-AF65-F5344CB8AC3E}">
        <p14:creationId xmlns:p14="http://schemas.microsoft.com/office/powerpoint/2010/main" val="7734264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F4681-40FE-1116-0B77-EC0248720EC9}"/>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522F3F28-1B9A-E3B2-FF99-7CC53B1618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ADB62D-1DB1-A183-2024-9AB6097F17E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4B29AE86-A734-04BF-B7BB-6134180844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B66A02-71AA-B639-D4E5-42822437A0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39D2BA71-E8BD-34AB-6847-8AAE5A26B120}"/>
              </a:ext>
            </a:extLst>
          </p:cNvPr>
          <p:cNvSpPr>
            <a:spLocks noGrp="1"/>
          </p:cNvSpPr>
          <p:nvPr>
            <p:ph type="dt" sz="half" idx="10"/>
          </p:nvPr>
        </p:nvSpPr>
        <p:spPr/>
        <p:txBody>
          <a:bodyPr/>
          <a:lstStyle/>
          <a:p>
            <a:fld id="{A2C2AD7E-9C0A-4E4D-B383-DD820F9409D5}" type="datetimeFigureOut">
              <a:rPr lang="en-ZA" smtClean="0"/>
              <a:t>2026/04/28</a:t>
            </a:fld>
            <a:endParaRPr lang="en-ZA"/>
          </a:p>
        </p:txBody>
      </p:sp>
      <p:sp>
        <p:nvSpPr>
          <p:cNvPr id="8" name="Footer Placeholder 7">
            <a:extLst>
              <a:ext uri="{FF2B5EF4-FFF2-40B4-BE49-F238E27FC236}">
                <a16:creationId xmlns:a16="http://schemas.microsoft.com/office/drawing/2014/main" id="{EF7265A7-0F68-19A2-477C-A5BF795FAF54}"/>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A6434031-37E4-13F1-B798-406AA38DA083}"/>
              </a:ext>
            </a:extLst>
          </p:cNvPr>
          <p:cNvSpPr>
            <a:spLocks noGrp="1"/>
          </p:cNvSpPr>
          <p:nvPr>
            <p:ph type="sldNum" sz="quarter" idx="12"/>
          </p:nvPr>
        </p:nvSpPr>
        <p:spPr/>
        <p:txBody>
          <a:bodyPr/>
          <a:lstStyle/>
          <a:p>
            <a:fld id="{1482CC60-C59A-4F3B-AA50-E978D1C325A3}" type="slidenum">
              <a:rPr lang="en-ZA" smtClean="0"/>
              <a:t>‹#›</a:t>
            </a:fld>
            <a:endParaRPr lang="en-ZA"/>
          </a:p>
        </p:txBody>
      </p:sp>
    </p:spTree>
    <p:extLst>
      <p:ext uri="{BB962C8B-B14F-4D97-AF65-F5344CB8AC3E}">
        <p14:creationId xmlns:p14="http://schemas.microsoft.com/office/powerpoint/2010/main" val="42716137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6476B-6F91-5D23-81C8-45F5DBEF5189}"/>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D68ECBA6-0643-7389-D901-3E0BEC1B580E}"/>
              </a:ext>
            </a:extLst>
          </p:cNvPr>
          <p:cNvSpPr>
            <a:spLocks noGrp="1"/>
          </p:cNvSpPr>
          <p:nvPr>
            <p:ph type="dt" sz="half" idx="10"/>
          </p:nvPr>
        </p:nvSpPr>
        <p:spPr/>
        <p:txBody>
          <a:bodyPr/>
          <a:lstStyle/>
          <a:p>
            <a:fld id="{A2C2AD7E-9C0A-4E4D-B383-DD820F9409D5}" type="datetimeFigureOut">
              <a:rPr lang="en-ZA" smtClean="0"/>
              <a:t>2026/04/28</a:t>
            </a:fld>
            <a:endParaRPr lang="en-ZA"/>
          </a:p>
        </p:txBody>
      </p:sp>
      <p:sp>
        <p:nvSpPr>
          <p:cNvPr id="4" name="Footer Placeholder 3">
            <a:extLst>
              <a:ext uri="{FF2B5EF4-FFF2-40B4-BE49-F238E27FC236}">
                <a16:creationId xmlns:a16="http://schemas.microsoft.com/office/drawing/2014/main" id="{A077EF16-0955-B255-D9E0-95CE1381E92F}"/>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AFB1B7A2-52B9-2509-3D3A-7F3CE4AAAA3D}"/>
              </a:ext>
            </a:extLst>
          </p:cNvPr>
          <p:cNvSpPr>
            <a:spLocks noGrp="1"/>
          </p:cNvSpPr>
          <p:nvPr>
            <p:ph type="sldNum" sz="quarter" idx="12"/>
          </p:nvPr>
        </p:nvSpPr>
        <p:spPr/>
        <p:txBody>
          <a:bodyPr/>
          <a:lstStyle/>
          <a:p>
            <a:fld id="{1482CC60-C59A-4F3B-AA50-E978D1C325A3}" type="slidenum">
              <a:rPr lang="en-ZA" smtClean="0"/>
              <a:t>‹#›</a:t>
            </a:fld>
            <a:endParaRPr lang="en-ZA"/>
          </a:p>
        </p:txBody>
      </p:sp>
    </p:spTree>
    <p:extLst>
      <p:ext uri="{BB962C8B-B14F-4D97-AF65-F5344CB8AC3E}">
        <p14:creationId xmlns:p14="http://schemas.microsoft.com/office/powerpoint/2010/main" val="22366678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41B57B-C6B6-60C7-35A3-402A964F5320}"/>
              </a:ext>
            </a:extLst>
          </p:cNvPr>
          <p:cNvSpPr>
            <a:spLocks noGrp="1"/>
          </p:cNvSpPr>
          <p:nvPr>
            <p:ph type="dt" sz="half" idx="10"/>
          </p:nvPr>
        </p:nvSpPr>
        <p:spPr/>
        <p:txBody>
          <a:bodyPr/>
          <a:lstStyle/>
          <a:p>
            <a:fld id="{A2C2AD7E-9C0A-4E4D-B383-DD820F9409D5}" type="datetimeFigureOut">
              <a:rPr lang="en-ZA" smtClean="0"/>
              <a:t>2026/04/28</a:t>
            </a:fld>
            <a:endParaRPr lang="en-ZA"/>
          </a:p>
        </p:txBody>
      </p:sp>
      <p:sp>
        <p:nvSpPr>
          <p:cNvPr id="3" name="Footer Placeholder 2">
            <a:extLst>
              <a:ext uri="{FF2B5EF4-FFF2-40B4-BE49-F238E27FC236}">
                <a16:creationId xmlns:a16="http://schemas.microsoft.com/office/drawing/2014/main" id="{7F2094CF-F75D-02E4-6B4C-36FAE6920E7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204C1B8D-C918-D690-B613-674BC7968E54}"/>
              </a:ext>
            </a:extLst>
          </p:cNvPr>
          <p:cNvSpPr>
            <a:spLocks noGrp="1"/>
          </p:cNvSpPr>
          <p:nvPr>
            <p:ph type="sldNum" sz="quarter" idx="12"/>
          </p:nvPr>
        </p:nvSpPr>
        <p:spPr/>
        <p:txBody>
          <a:bodyPr/>
          <a:lstStyle/>
          <a:p>
            <a:fld id="{1482CC60-C59A-4F3B-AA50-E978D1C325A3}" type="slidenum">
              <a:rPr lang="en-ZA" smtClean="0"/>
              <a:t>‹#›</a:t>
            </a:fld>
            <a:endParaRPr lang="en-ZA"/>
          </a:p>
        </p:txBody>
      </p:sp>
    </p:spTree>
    <p:extLst>
      <p:ext uri="{BB962C8B-B14F-4D97-AF65-F5344CB8AC3E}">
        <p14:creationId xmlns:p14="http://schemas.microsoft.com/office/powerpoint/2010/main" val="234605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04B32-705A-0246-645D-AE9ABBC8C0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90DE9BB5-82CD-464E-42A8-085C7A2520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14117900-90B5-25FE-283C-0FDFDF787F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AC4342-E0C8-24F0-AE23-D982EBD243FE}"/>
              </a:ext>
            </a:extLst>
          </p:cNvPr>
          <p:cNvSpPr>
            <a:spLocks noGrp="1"/>
          </p:cNvSpPr>
          <p:nvPr>
            <p:ph type="dt" sz="half" idx="10"/>
          </p:nvPr>
        </p:nvSpPr>
        <p:spPr/>
        <p:txBody>
          <a:bodyPr/>
          <a:lstStyle/>
          <a:p>
            <a:fld id="{A2C2AD7E-9C0A-4E4D-B383-DD820F9409D5}" type="datetimeFigureOut">
              <a:rPr lang="en-ZA" smtClean="0"/>
              <a:t>2026/04/28</a:t>
            </a:fld>
            <a:endParaRPr lang="en-ZA"/>
          </a:p>
        </p:txBody>
      </p:sp>
      <p:sp>
        <p:nvSpPr>
          <p:cNvPr id="6" name="Footer Placeholder 5">
            <a:extLst>
              <a:ext uri="{FF2B5EF4-FFF2-40B4-BE49-F238E27FC236}">
                <a16:creationId xmlns:a16="http://schemas.microsoft.com/office/drawing/2014/main" id="{C38DA556-FE4D-25BF-B474-E58A07E2830D}"/>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3CE43292-9CE7-781E-10A8-90F657B4FBF3}"/>
              </a:ext>
            </a:extLst>
          </p:cNvPr>
          <p:cNvSpPr>
            <a:spLocks noGrp="1"/>
          </p:cNvSpPr>
          <p:nvPr>
            <p:ph type="sldNum" sz="quarter" idx="12"/>
          </p:nvPr>
        </p:nvSpPr>
        <p:spPr/>
        <p:txBody>
          <a:bodyPr/>
          <a:lstStyle/>
          <a:p>
            <a:fld id="{1482CC60-C59A-4F3B-AA50-E978D1C325A3}" type="slidenum">
              <a:rPr lang="en-ZA" smtClean="0"/>
              <a:t>‹#›</a:t>
            </a:fld>
            <a:endParaRPr lang="en-ZA"/>
          </a:p>
        </p:txBody>
      </p:sp>
    </p:spTree>
    <p:extLst>
      <p:ext uri="{BB962C8B-B14F-4D97-AF65-F5344CB8AC3E}">
        <p14:creationId xmlns:p14="http://schemas.microsoft.com/office/powerpoint/2010/main" val="588179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2C18F-BDA1-40FB-E459-886DAE6B81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5939A2FB-456B-DDD6-0108-69F0543222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F0FD36CB-4868-8E7B-84AC-C5683B4CF8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1C2970-BE46-91D9-AE71-3B0A6E9140EB}"/>
              </a:ext>
            </a:extLst>
          </p:cNvPr>
          <p:cNvSpPr>
            <a:spLocks noGrp="1"/>
          </p:cNvSpPr>
          <p:nvPr>
            <p:ph type="dt" sz="half" idx="10"/>
          </p:nvPr>
        </p:nvSpPr>
        <p:spPr/>
        <p:txBody>
          <a:bodyPr/>
          <a:lstStyle/>
          <a:p>
            <a:fld id="{A2C2AD7E-9C0A-4E4D-B383-DD820F9409D5}" type="datetimeFigureOut">
              <a:rPr lang="en-ZA" smtClean="0"/>
              <a:t>2026/04/28</a:t>
            </a:fld>
            <a:endParaRPr lang="en-ZA"/>
          </a:p>
        </p:txBody>
      </p:sp>
      <p:sp>
        <p:nvSpPr>
          <p:cNvPr id="6" name="Footer Placeholder 5">
            <a:extLst>
              <a:ext uri="{FF2B5EF4-FFF2-40B4-BE49-F238E27FC236}">
                <a16:creationId xmlns:a16="http://schemas.microsoft.com/office/drawing/2014/main" id="{BF455EAC-D450-1CAC-A55A-76B20FF656C7}"/>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6B22F417-86E3-1101-B860-6BE76BAB6D9C}"/>
              </a:ext>
            </a:extLst>
          </p:cNvPr>
          <p:cNvSpPr>
            <a:spLocks noGrp="1"/>
          </p:cNvSpPr>
          <p:nvPr>
            <p:ph type="sldNum" sz="quarter" idx="12"/>
          </p:nvPr>
        </p:nvSpPr>
        <p:spPr/>
        <p:txBody>
          <a:bodyPr/>
          <a:lstStyle/>
          <a:p>
            <a:fld id="{1482CC60-C59A-4F3B-AA50-E978D1C325A3}" type="slidenum">
              <a:rPr lang="en-ZA" smtClean="0"/>
              <a:t>‹#›</a:t>
            </a:fld>
            <a:endParaRPr lang="en-ZA"/>
          </a:p>
        </p:txBody>
      </p:sp>
    </p:spTree>
    <p:extLst>
      <p:ext uri="{BB962C8B-B14F-4D97-AF65-F5344CB8AC3E}">
        <p14:creationId xmlns:p14="http://schemas.microsoft.com/office/powerpoint/2010/main" val="1860923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75677-06E9-49D4-9BD6-3A93C9BCBA1D}"/>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3B249085-67A1-4FD0-8527-150A0D80D7A0}"/>
              </a:ext>
            </a:extLst>
          </p:cNvPr>
          <p:cNvSpPr>
            <a:spLocks noGrp="1"/>
          </p:cNvSpPr>
          <p:nvPr>
            <p:ph sz="half" idx="1"/>
          </p:nvPr>
        </p:nvSpPr>
        <p:spPr>
          <a:xfrm>
            <a:off x="838200" y="1825625"/>
            <a:ext cx="5181600" cy="4351338"/>
          </a:xfrm>
        </p:spPr>
        <p:txBody>
          <a:bodyPr/>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Content Placeholder 3">
            <a:extLst>
              <a:ext uri="{FF2B5EF4-FFF2-40B4-BE49-F238E27FC236}">
                <a16:creationId xmlns:a16="http://schemas.microsoft.com/office/drawing/2014/main" id="{F4EDF4C4-5188-4F9F-ACBB-1233E1B735A3}"/>
              </a:ext>
            </a:extLst>
          </p:cNvPr>
          <p:cNvSpPr>
            <a:spLocks noGrp="1"/>
          </p:cNvSpPr>
          <p:nvPr>
            <p:ph sz="half" idx="2"/>
          </p:nvPr>
        </p:nvSpPr>
        <p:spPr>
          <a:xfrm>
            <a:off x="6172200" y="1825625"/>
            <a:ext cx="5181600" cy="4351338"/>
          </a:xfrm>
        </p:spPr>
        <p:txBody>
          <a:bodyPr/>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28266222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3C6D0-3438-12D1-5237-9FA1D3F4B758}"/>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24A3F0E7-4ED4-63F5-8D3C-1F1B897082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91EFB6F-0286-C958-F02C-5CB52CDE7AD8}"/>
              </a:ext>
            </a:extLst>
          </p:cNvPr>
          <p:cNvSpPr>
            <a:spLocks noGrp="1"/>
          </p:cNvSpPr>
          <p:nvPr>
            <p:ph type="dt" sz="half" idx="10"/>
          </p:nvPr>
        </p:nvSpPr>
        <p:spPr/>
        <p:txBody>
          <a:bodyPr/>
          <a:lstStyle/>
          <a:p>
            <a:fld id="{A2C2AD7E-9C0A-4E4D-B383-DD820F9409D5}" type="datetimeFigureOut">
              <a:rPr lang="en-ZA" smtClean="0"/>
              <a:t>2026/04/28</a:t>
            </a:fld>
            <a:endParaRPr lang="en-ZA"/>
          </a:p>
        </p:txBody>
      </p:sp>
      <p:sp>
        <p:nvSpPr>
          <p:cNvPr id="5" name="Footer Placeholder 4">
            <a:extLst>
              <a:ext uri="{FF2B5EF4-FFF2-40B4-BE49-F238E27FC236}">
                <a16:creationId xmlns:a16="http://schemas.microsoft.com/office/drawing/2014/main" id="{A33DA6B3-DBC7-ADE8-350E-23881BCEB39F}"/>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61240946-9EE5-0CC4-F047-06B3EAF6B8A5}"/>
              </a:ext>
            </a:extLst>
          </p:cNvPr>
          <p:cNvSpPr>
            <a:spLocks noGrp="1"/>
          </p:cNvSpPr>
          <p:nvPr>
            <p:ph type="sldNum" sz="quarter" idx="12"/>
          </p:nvPr>
        </p:nvSpPr>
        <p:spPr/>
        <p:txBody>
          <a:bodyPr/>
          <a:lstStyle/>
          <a:p>
            <a:fld id="{1482CC60-C59A-4F3B-AA50-E978D1C325A3}" type="slidenum">
              <a:rPr lang="en-ZA" smtClean="0"/>
              <a:t>‹#›</a:t>
            </a:fld>
            <a:endParaRPr lang="en-ZA"/>
          </a:p>
        </p:txBody>
      </p:sp>
    </p:spTree>
    <p:extLst>
      <p:ext uri="{BB962C8B-B14F-4D97-AF65-F5344CB8AC3E}">
        <p14:creationId xmlns:p14="http://schemas.microsoft.com/office/powerpoint/2010/main" val="30307214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6AAF5E-AD5F-DE1D-52F5-3EDECAAB3F5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53745FC4-66AA-1BF2-2417-052F197A7C2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6AC85C80-041C-A1A2-88A0-551D288C941D}"/>
              </a:ext>
            </a:extLst>
          </p:cNvPr>
          <p:cNvSpPr>
            <a:spLocks noGrp="1"/>
          </p:cNvSpPr>
          <p:nvPr>
            <p:ph type="dt" sz="half" idx="10"/>
          </p:nvPr>
        </p:nvSpPr>
        <p:spPr/>
        <p:txBody>
          <a:bodyPr/>
          <a:lstStyle/>
          <a:p>
            <a:fld id="{A2C2AD7E-9C0A-4E4D-B383-DD820F9409D5}" type="datetimeFigureOut">
              <a:rPr lang="en-ZA" smtClean="0"/>
              <a:t>2026/04/28</a:t>
            </a:fld>
            <a:endParaRPr lang="en-ZA"/>
          </a:p>
        </p:txBody>
      </p:sp>
      <p:sp>
        <p:nvSpPr>
          <p:cNvPr id="5" name="Footer Placeholder 4">
            <a:extLst>
              <a:ext uri="{FF2B5EF4-FFF2-40B4-BE49-F238E27FC236}">
                <a16:creationId xmlns:a16="http://schemas.microsoft.com/office/drawing/2014/main" id="{EBEA5648-4A5A-AE33-929E-49936637348F}"/>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3C090BC-30F3-2BA7-5A12-3722BAA85433}"/>
              </a:ext>
            </a:extLst>
          </p:cNvPr>
          <p:cNvSpPr>
            <a:spLocks noGrp="1"/>
          </p:cNvSpPr>
          <p:nvPr>
            <p:ph type="sldNum" sz="quarter" idx="12"/>
          </p:nvPr>
        </p:nvSpPr>
        <p:spPr/>
        <p:txBody>
          <a:bodyPr/>
          <a:lstStyle/>
          <a:p>
            <a:fld id="{1482CC60-C59A-4F3B-AA50-E978D1C325A3}" type="slidenum">
              <a:rPr lang="en-ZA" smtClean="0"/>
              <a:t>‹#›</a:t>
            </a:fld>
            <a:endParaRPr lang="en-ZA"/>
          </a:p>
        </p:txBody>
      </p:sp>
    </p:spTree>
    <p:extLst>
      <p:ext uri="{BB962C8B-B14F-4D97-AF65-F5344CB8AC3E}">
        <p14:creationId xmlns:p14="http://schemas.microsoft.com/office/powerpoint/2010/main" val="36927971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F1B3F9C5-1F2F-4942-AC16-C72EB5C99C53}"/>
              </a:ext>
            </a:extLst>
          </p:cNvPr>
          <p:cNvSpPr>
            <a:spLocks noGrp="1"/>
          </p:cNvSpPr>
          <p:nvPr>
            <p:ph sz="half" idx="2"/>
          </p:nvPr>
        </p:nvSpPr>
        <p:spPr>
          <a:xfrm>
            <a:off x="1422400" y="1278193"/>
            <a:ext cx="7797472" cy="4748910"/>
          </a:xfrm>
        </p:spPr>
        <p:txBody>
          <a:bodyPr/>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3" name="Title 1">
            <a:extLst>
              <a:ext uri="{FF2B5EF4-FFF2-40B4-BE49-F238E27FC236}">
                <a16:creationId xmlns:a16="http://schemas.microsoft.com/office/drawing/2014/main" id="{FBA2B3D1-32B9-4C9A-833B-2960796E7CAD}"/>
              </a:ext>
            </a:extLst>
          </p:cNvPr>
          <p:cNvSpPr>
            <a:spLocks noGrp="1"/>
          </p:cNvSpPr>
          <p:nvPr>
            <p:ph type="title"/>
          </p:nvPr>
        </p:nvSpPr>
        <p:spPr>
          <a:xfrm>
            <a:off x="1422400" y="502776"/>
            <a:ext cx="9931400" cy="775417"/>
          </a:xfrm>
        </p:spPr>
        <p:txBody>
          <a:bodyPr/>
          <a:lstStyle/>
          <a:p>
            <a:r>
              <a:rPr lang="en-US" dirty="0"/>
              <a:t>Click to edit Master title style</a:t>
            </a:r>
            <a:endParaRPr lang="en-ZA" dirty="0"/>
          </a:p>
        </p:txBody>
      </p:sp>
    </p:spTree>
    <p:extLst>
      <p:ext uri="{BB962C8B-B14F-4D97-AF65-F5344CB8AC3E}">
        <p14:creationId xmlns:p14="http://schemas.microsoft.com/office/powerpoint/2010/main" val="2780793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8A43B-835B-479D-949C-879B2DE2981D}"/>
              </a:ext>
            </a:extLst>
          </p:cNvPr>
          <p:cNvSpPr>
            <a:spLocks noGrp="1"/>
          </p:cNvSpPr>
          <p:nvPr>
            <p:ph type="title"/>
          </p:nvPr>
        </p:nvSpPr>
        <p:spPr>
          <a:xfrm>
            <a:off x="1347788" y="472953"/>
            <a:ext cx="7806372" cy="823912"/>
          </a:xfrm>
        </p:spPr>
        <p:txBody>
          <a:bodyPr/>
          <a:lstStyle/>
          <a:p>
            <a:r>
              <a:rPr lang="en-US" dirty="0"/>
              <a:t>Click to edit Master title style</a:t>
            </a:r>
            <a:endParaRPr lang="en-ZA" dirty="0"/>
          </a:p>
        </p:txBody>
      </p:sp>
      <p:sp>
        <p:nvSpPr>
          <p:cNvPr id="3" name="Text Placeholder 2">
            <a:extLst>
              <a:ext uri="{FF2B5EF4-FFF2-40B4-BE49-F238E27FC236}">
                <a16:creationId xmlns:a16="http://schemas.microsoft.com/office/drawing/2014/main" id="{7DBF9827-C00F-4DE8-8AE0-7F65AC696525}"/>
              </a:ext>
            </a:extLst>
          </p:cNvPr>
          <p:cNvSpPr>
            <a:spLocks noGrp="1"/>
          </p:cNvSpPr>
          <p:nvPr>
            <p:ph type="body" idx="1"/>
          </p:nvPr>
        </p:nvSpPr>
        <p:spPr>
          <a:xfrm>
            <a:off x="839788" y="1681163"/>
            <a:ext cx="7806372" cy="501598"/>
          </a:xfrm>
        </p:spPr>
        <p:txBody>
          <a:bodyPr anchor="b">
            <a:norm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45AA2D9C-9E1F-4774-A8C6-C0573F5198EB}"/>
              </a:ext>
            </a:extLst>
          </p:cNvPr>
          <p:cNvSpPr>
            <a:spLocks noGrp="1"/>
          </p:cNvSpPr>
          <p:nvPr>
            <p:ph sz="half" idx="2"/>
          </p:nvPr>
        </p:nvSpPr>
        <p:spPr>
          <a:xfrm>
            <a:off x="839788" y="2182761"/>
            <a:ext cx="7806372" cy="3684588"/>
          </a:xfrm>
        </p:spPr>
        <p:txBody>
          <a:bodyPr/>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1476071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04E94-796C-4BC1-9FBE-5CC4B71F8B7F}"/>
              </a:ext>
            </a:extLst>
          </p:cNvPr>
          <p:cNvSpPr>
            <a:spLocks noGrp="1"/>
          </p:cNvSpPr>
          <p:nvPr>
            <p:ph type="title"/>
          </p:nvPr>
        </p:nvSpPr>
        <p:spPr/>
        <p:txBody>
          <a:bodyPr/>
          <a:lstStyle/>
          <a:p>
            <a:r>
              <a:rPr lang="en-US"/>
              <a:t>Click to edit Master title style</a:t>
            </a:r>
            <a:endParaRPr lang="en-ZA"/>
          </a:p>
        </p:txBody>
      </p:sp>
      <p:sp>
        <p:nvSpPr>
          <p:cNvPr id="6" name="Content Placeholder 3">
            <a:extLst>
              <a:ext uri="{FF2B5EF4-FFF2-40B4-BE49-F238E27FC236}">
                <a16:creationId xmlns:a16="http://schemas.microsoft.com/office/drawing/2014/main" id="{A9F4B3D2-61FE-452C-965D-C5383FA8CCE3}"/>
              </a:ext>
            </a:extLst>
          </p:cNvPr>
          <p:cNvSpPr>
            <a:spLocks noGrp="1"/>
          </p:cNvSpPr>
          <p:nvPr>
            <p:ph sz="half" idx="2"/>
          </p:nvPr>
        </p:nvSpPr>
        <p:spPr>
          <a:xfrm>
            <a:off x="270828" y="1986914"/>
            <a:ext cx="4443412" cy="406844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841827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F1B3F9C5-1F2F-4942-AC16-C72EB5C99C53}"/>
              </a:ext>
            </a:extLst>
          </p:cNvPr>
          <p:cNvSpPr>
            <a:spLocks noGrp="1"/>
          </p:cNvSpPr>
          <p:nvPr>
            <p:ph sz="half" idx="2"/>
          </p:nvPr>
        </p:nvSpPr>
        <p:spPr>
          <a:xfrm>
            <a:off x="1422400" y="1278193"/>
            <a:ext cx="7797472" cy="4748910"/>
          </a:xfrm>
        </p:spPr>
        <p:txBody>
          <a:bodyPr/>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3" name="Title 1">
            <a:extLst>
              <a:ext uri="{FF2B5EF4-FFF2-40B4-BE49-F238E27FC236}">
                <a16:creationId xmlns:a16="http://schemas.microsoft.com/office/drawing/2014/main" id="{FBA2B3D1-32B9-4C9A-833B-2960796E7CAD}"/>
              </a:ext>
            </a:extLst>
          </p:cNvPr>
          <p:cNvSpPr>
            <a:spLocks noGrp="1"/>
          </p:cNvSpPr>
          <p:nvPr>
            <p:ph type="title"/>
          </p:nvPr>
        </p:nvSpPr>
        <p:spPr>
          <a:xfrm>
            <a:off x="1422400" y="502776"/>
            <a:ext cx="9931400" cy="775417"/>
          </a:xfrm>
        </p:spPr>
        <p:txBody>
          <a:bodyPr/>
          <a:lstStyle/>
          <a:p>
            <a:r>
              <a:rPr lang="en-US" dirty="0"/>
              <a:t>Click to edit Master title style</a:t>
            </a:r>
            <a:endParaRPr lang="en-ZA" dirty="0"/>
          </a:p>
        </p:txBody>
      </p:sp>
    </p:spTree>
    <p:extLst>
      <p:ext uri="{BB962C8B-B14F-4D97-AF65-F5344CB8AC3E}">
        <p14:creationId xmlns:p14="http://schemas.microsoft.com/office/powerpoint/2010/main" val="1911124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96939-0DD3-498A-A9D7-B25625D3AC49}"/>
              </a:ext>
            </a:extLst>
          </p:cNvPr>
          <p:cNvSpPr>
            <a:spLocks noGrp="1"/>
          </p:cNvSpPr>
          <p:nvPr>
            <p:ph type="title"/>
          </p:nvPr>
        </p:nvSpPr>
        <p:spPr>
          <a:xfrm>
            <a:off x="1320800" y="457200"/>
            <a:ext cx="10220960" cy="772160"/>
          </a:xfrm>
        </p:spPr>
        <p:txBody>
          <a:bodyPr anchor="b">
            <a:normAutofit/>
          </a:bodyPr>
          <a:lstStyle>
            <a:lvl1pPr>
              <a:defRPr sz="4400"/>
            </a:lvl1pPr>
          </a:lstStyle>
          <a:p>
            <a:r>
              <a:rPr lang="en-US" dirty="0"/>
              <a:t>Click to edit Master title style</a:t>
            </a:r>
            <a:endParaRPr lang="en-ZA" dirty="0"/>
          </a:p>
        </p:txBody>
      </p:sp>
      <p:sp>
        <p:nvSpPr>
          <p:cNvPr id="3" name="Content Placeholder 2">
            <a:extLst>
              <a:ext uri="{FF2B5EF4-FFF2-40B4-BE49-F238E27FC236}">
                <a16:creationId xmlns:a16="http://schemas.microsoft.com/office/drawing/2014/main" id="{DB1BB573-BD9E-4F46-8DC7-F1CB8FA15FFB}"/>
              </a:ext>
            </a:extLst>
          </p:cNvPr>
          <p:cNvSpPr>
            <a:spLocks noGrp="1"/>
          </p:cNvSpPr>
          <p:nvPr>
            <p:ph idx="1"/>
          </p:nvPr>
        </p:nvSpPr>
        <p:spPr>
          <a:xfrm>
            <a:off x="7772400" y="1828800"/>
            <a:ext cx="3769360" cy="43891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Text Placeholder 3">
            <a:extLst>
              <a:ext uri="{FF2B5EF4-FFF2-40B4-BE49-F238E27FC236}">
                <a16:creationId xmlns:a16="http://schemas.microsoft.com/office/drawing/2014/main" id="{6E95E317-056E-469E-8567-9B986B7F49BF}"/>
              </a:ext>
            </a:extLst>
          </p:cNvPr>
          <p:cNvSpPr>
            <a:spLocks noGrp="1"/>
          </p:cNvSpPr>
          <p:nvPr>
            <p:ph type="body" sz="half" idx="2"/>
          </p:nvPr>
        </p:nvSpPr>
        <p:spPr>
          <a:xfrm>
            <a:off x="1320800" y="1772761"/>
            <a:ext cx="6217920" cy="4501198"/>
          </a:xfrm>
        </p:spPr>
        <p:txBody>
          <a:bodyPr>
            <a:normAutofit/>
          </a:bodyPr>
          <a:lstStyle>
            <a:lvl1pPr marL="0" indent="0">
              <a:buNone/>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42886009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8BFAC-F347-46F8-BF34-4330FC8BAA9B}"/>
              </a:ext>
            </a:extLst>
          </p:cNvPr>
          <p:cNvSpPr>
            <a:spLocks noGrp="1"/>
          </p:cNvSpPr>
          <p:nvPr>
            <p:ph type="title"/>
          </p:nvPr>
        </p:nvSpPr>
        <p:spPr>
          <a:xfrm>
            <a:off x="1500188" y="457200"/>
            <a:ext cx="6109652" cy="1143000"/>
          </a:xfrm>
        </p:spPr>
        <p:txBody>
          <a:bodyPr anchor="b">
            <a:noAutofit/>
          </a:bodyPr>
          <a:lstStyle>
            <a:lvl1pPr>
              <a:defRPr sz="4400"/>
            </a:lvl1pPr>
          </a:lstStyle>
          <a:p>
            <a:r>
              <a:rPr lang="en-US" dirty="0"/>
              <a:t>Click to edit Master title style</a:t>
            </a:r>
            <a:endParaRPr lang="en-ZA" dirty="0"/>
          </a:p>
        </p:txBody>
      </p:sp>
      <p:sp>
        <p:nvSpPr>
          <p:cNvPr id="3" name="Picture Placeholder 2">
            <a:extLst>
              <a:ext uri="{FF2B5EF4-FFF2-40B4-BE49-F238E27FC236}">
                <a16:creationId xmlns:a16="http://schemas.microsoft.com/office/drawing/2014/main" id="{143F2A01-333E-40BF-9E54-322307C03D0F}"/>
              </a:ext>
            </a:extLst>
          </p:cNvPr>
          <p:cNvSpPr>
            <a:spLocks noGrp="1"/>
          </p:cNvSpPr>
          <p:nvPr>
            <p:ph type="pic" idx="1"/>
          </p:nvPr>
        </p:nvSpPr>
        <p:spPr>
          <a:xfrm>
            <a:off x="8439626" y="1768475"/>
            <a:ext cx="3085148" cy="33210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dirty="0"/>
          </a:p>
        </p:txBody>
      </p:sp>
      <p:sp>
        <p:nvSpPr>
          <p:cNvPr id="4" name="Text Placeholder 3">
            <a:extLst>
              <a:ext uri="{FF2B5EF4-FFF2-40B4-BE49-F238E27FC236}">
                <a16:creationId xmlns:a16="http://schemas.microsoft.com/office/drawing/2014/main" id="{8287998C-8C0B-4E28-AFFD-D58234B8DD09}"/>
              </a:ext>
            </a:extLst>
          </p:cNvPr>
          <p:cNvSpPr>
            <a:spLocks noGrp="1"/>
          </p:cNvSpPr>
          <p:nvPr>
            <p:ph type="body" sz="half" idx="2"/>
          </p:nvPr>
        </p:nvSpPr>
        <p:spPr>
          <a:xfrm>
            <a:off x="1500188" y="1600200"/>
            <a:ext cx="6109652" cy="4648200"/>
          </a:xfrm>
        </p:spPr>
        <p:txBody>
          <a:bodyPr>
            <a:normAutofit/>
          </a:bodyPr>
          <a:lstStyle>
            <a:lvl1pPr marL="0" indent="0">
              <a:buNone/>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3863211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1.jpg"/><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2D3429-5E24-4E2A-9C35-F5521EFC5B76}"/>
              </a:ext>
            </a:extLst>
          </p:cNvPr>
          <p:cNvSpPr>
            <a:spLocks noGrp="1"/>
          </p:cNvSpPr>
          <p:nvPr>
            <p:ph type="title"/>
          </p:nvPr>
        </p:nvSpPr>
        <p:spPr>
          <a:xfrm>
            <a:off x="1422400" y="502776"/>
            <a:ext cx="9931400" cy="775417"/>
          </a:xfrm>
          <a:prstGeom prst="rect">
            <a:avLst/>
          </a:prstGeom>
        </p:spPr>
        <p:txBody>
          <a:bodyPr vert="horz" lIns="91440" tIns="45720" rIns="91440" bIns="45720" rtlCol="0" anchor="ctr">
            <a:normAutofit/>
          </a:bodyPr>
          <a:lstStyle/>
          <a:p>
            <a:r>
              <a:rPr lang="en-US" dirty="0"/>
              <a:t>Click to edit Master title style</a:t>
            </a:r>
            <a:endParaRPr lang="en-ZA" dirty="0"/>
          </a:p>
        </p:txBody>
      </p:sp>
      <p:sp>
        <p:nvSpPr>
          <p:cNvPr id="3" name="Text Placeholder 2">
            <a:extLst>
              <a:ext uri="{FF2B5EF4-FFF2-40B4-BE49-F238E27FC236}">
                <a16:creationId xmlns:a16="http://schemas.microsoft.com/office/drawing/2014/main" id="{F3D3C3C2-478A-4FDC-BF60-6507E161D621}"/>
              </a:ext>
            </a:extLst>
          </p:cNvPr>
          <p:cNvSpPr>
            <a:spLocks noGrp="1"/>
          </p:cNvSpPr>
          <p:nvPr>
            <p:ph type="body" idx="1"/>
          </p:nvPr>
        </p:nvSpPr>
        <p:spPr>
          <a:xfrm>
            <a:off x="1422400" y="2011679"/>
            <a:ext cx="9931400" cy="379984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21666769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1" r:id="rId13"/>
    <p:sldLayoutId id="2147483663" r:id="rId14"/>
    <p:sldLayoutId id="2147483664" r:id="rId15"/>
  </p:sldLayoutIdLst>
  <p:txStyles>
    <p:titleStyle>
      <a:lvl1pPr algn="l" defTabSz="914400" rtl="0" eaLnBrk="1" latinLnBrk="0" hangingPunct="1">
        <a:lnSpc>
          <a:spcPct val="90000"/>
        </a:lnSpc>
        <a:spcBef>
          <a:spcPct val="0"/>
        </a:spcBef>
        <a:buNone/>
        <a:defRPr sz="4400" kern="1200">
          <a:solidFill>
            <a:schemeClr val="accent1">
              <a:lumMod val="50000"/>
            </a:schemeClr>
          </a:solidFill>
          <a:effectLst>
            <a:outerShdw blurRad="38100" dist="38100" dir="2700000" algn="tl">
              <a:srgbClr val="000000">
                <a:alpha val="43137"/>
              </a:srgbClr>
            </a:outerShdw>
          </a:effectLst>
          <a:latin typeface="Aharoni" panose="02010803020104030203" pitchFamily="2" charset="-79"/>
          <a:ea typeface="+mj-ea"/>
          <a:cs typeface="Aharoni" panose="02010803020104030203" pitchFamily="2"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9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anose="05000000000000000000" pitchFamily="2" charset="2"/>
        <a:buChar char="Ø"/>
        <a:defRPr sz="2400" kern="1200">
          <a:solidFill>
            <a:schemeClr val="bg2">
              <a:lumMod val="9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bg2">
              <a:lumMod val="9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bg2">
              <a:lumMod val="9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anose="05000000000000000000" pitchFamily="2" charset="2"/>
        <a:buChar char="v"/>
        <a:defRPr sz="1800" kern="1200">
          <a:solidFill>
            <a:schemeClr val="bg2">
              <a:lumMod val="9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2D3429-5E24-4E2A-9C35-F5521EFC5B76}"/>
              </a:ext>
            </a:extLst>
          </p:cNvPr>
          <p:cNvSpPr>
            <a:spLocks noGrp="1"/>
          </p:cNvSpPr>
          <p:nvPr>
            <p:ph type="title"/>
          </p:nvPr>
        </p:nvSpPr>
        <p:spPr>
          <a:xfrm>
            <a:off x="1422400" y="502776"/>
            <a:ext cx="9931400" cy="775417"/>
          </a:xfrm>
          <a:prstGeom prst="rect">
            <a:avLst/>
          </a:prstGeom>
        </p:spPr>
        <p:txBody>
          <a:bodyPr vert="horz" lIns="91440" tIns="45720" rIns="91440" bIns="45720" rtlCol="0" anchor="ctr">
            <a:normAutofit/>
          </a:bodyPr>
          <a:lstStyle/>
          <a:p>
            <a:r>
              <a:rPr lang="en-US" dirty="0"/>
              <a:t>Click to edit Master title style</a:t>
            </a:r>
            <a:endParaRPr lang="en-ZA" dirty="0"/>
          </a:p>
        </p:txBody>
      </p:sp>
      <p:sp>
        <p:nvSpPr>
          <p:cNvPr id="3" name="Text Placeholder 2">
            <a:extLst>
              <a:ext uri="{FF2B5EF4-FFF2-40B4-BE49-F238E27FC236}">
                <a16:creationId xmlns:a16="http://schemas.microsoft.com/office/drawing/2014/main" id="{F3D3C3C2-478A-4FDC-BF60-6507E161D621}"/>
              </a:ext>
            </a:extLst>
          </p:cNvPr>
          <p:cNvSpPr>
            <a:spLocks noGrp="1"/>
          </p:cNvSpPr>
          <p:nvPr>
            <p:ph type="body" idx="1"/>
          </p:nvPr>
        </p:nvSpPr>
        <p:spPr>
          <a:xfrm>
            <a:off x="1422400" y="2011679"/>
            <a:ext cx="9931400" cy="379984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88753585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Lst>
  <p:txStyles>
    <p:titleStyle>
      <a:lvl1pPr algn="l" defTabSz="914400" rtl="0" eaLnBrk="1" latinLnBrk="0" hangingPunct="1">
        <a:lnSpc>
          <a:spcPct val="90000"/>
        </a:lnSpc>
        <a:spcBef>
          <a:spcPct val="0"/>
        </a:spcBef>
        <a:buNone/>
        <a:defRPr sz="4400" kern="1200">
          <a:solidFill>
            <a:schemeClr val="accent1">
              <a:lumMod val="50000"/>
            </a:schemeClr>
          </a:solidFill>
          <a:effectLst>
            <a:outerShdw blurRad="38100" dist="38100" dir="2700000" algn="tl">
              <a:srgbClr val="000000">
                <a:alpha val="43137"/>
              </a:srgbClr>
            </a:outerShdw>
          </a:effectLst>
          <a:latin typeface="Aharoni" panose="02010803020104030203" pitchFamily="2" charset="-79"/>
          <a:ea typeface="+mj-ea"/>
          <a:cs typeface="Aharoni" panose="02010803020104030203" pitchFamily="2"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9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anose="05000000000000000000" pitchFamily="2" charset="2"/>
        <a:buChar char="Ø"/>
        <a:defRPr sz="2400" kern="1200">
          <a:solidFill>
            <a:schemeClr val="bg2">
              <a:lumMod val="9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bg2">
              <a:lumMod val="9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bg2">
              <a:lumMod val="9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anose="05000000000000000000" pitchFamily="2" charset="2"/>
        <a:buChar char="v"/>
        <a:defRPr sz="1800" kern="1200">
          <a:solidFill>
            <a:schemeClr val="bg2">
              <a:lumMod val="9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DA274E-B429-8C4B-AB01-4E984B44DA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59FAD1A2-2C93-E440-E25D-DB4FA32431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82BA7CD-75D9-F44A-3F0B-3FEDD01C67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2C2AD7E-9C0A-4E4D-B383-DD820F9409D5}" type="datetimeFigureOut">
              <a:rPr lang="en-ZA" smtClean="0"/>
              <a:t>2026/04/28</a:t>
            </a:fld>
            <a:endParaRPr lang="en-ZA"/>
          </a:p>
        </p:txBody>
      </p:sp>
      <p:sp>
        <p:nvSpPr>
          <p:cNvPr id="5" name="Footer Placeholder 4">
            <a:extLst>
              <a:ext uri="{FF2B5EF4-FFF2-40B4-BE49-F238E27FC236}">
                <a16:creationId xmlns:a16="http://schemas.microsoft.com/office/drawing/2014/main" id="{71B0B41D-712A-CD50-FA58-BB0FE1EC51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ZA"/>
          </a:p>
        </p:txBody>
      </p:sp>
      <p:sp>
        <p:nvSpPr>
          <p:cNvPr id="6" name="Slide Number Placeholder 5">
            <a:extLst>
              <a:ext uri="{FF2B5EF4-FFF2-40B4-BE49-F238E27FC236}">
                <a16:creationId xmlns:a16="http://schemas.microsoft.com/office/drawing/2014/main" id="{C80068DA-214A-4582-A59A-9FB41403F1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482CC60-C59A-4F3B-AA50-E978D1C325A3}" type="slidenum">
              <a:rPr lang="en-ZA" smtClean="0"/>
              <a:t>‹#›</a:t>
            </a:fld>
            <a:endParaRPr lang="en-ZA"/>
          </a:p>
        </p:txBody>
      </p:sp>
    </p:spTree>
    <p:extLst>
      <p:ext uri="{BB962C8B-B14F-4D97-AF65-F5344CB8AC3E}">
        <p14:creationId xmlns:p14="http://schemas.microsoft.com/office/powerpoint/2010/main" val="135111610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sv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sv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10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hyperlink" Target="https://pharmcouncil.co.za/fqpexam" TargetMode="External"/><Relationship Id="rId2" Type="http://schemas.openxmlformats.org/officeDocument/2006/relationships/image" Target="../media/image50.png"/><Relationship Id="rId1" Type="http://schemas.openxmlformats.org/officeDocument/2006/relationships/slideLayout" Target="../slideLayouts/slideLayout28.xml"/><Relationship Id="rId4" Type="http://schemas.openxmlformats.org/officeDocument/2006/relationships/image" Target="../media/image51.png"/></Relationships>
</file>

<file path=ppt/slides/_rels/slide10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52.svg"/><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5.svg"/><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image" Target="../media/image18.svg"/><Relationship Id="rId1" Type="http://schemas.openxmlformats.org/officeDocument/2006/relationships/slideLayout" Target="../slideLayouts/slideLayout15.xml"/></Relationships>
</file>

<file path=ppt/slides/_rels/slide11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17.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svg"/><Relationship Id="rId7" Type="http://schemas.openxmlformats.org/officeDocument/2006/relationships/image" Target="../media/image64.sv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63.svg"/><Relationship Id="rId5" Type="http://schemas.openxmlformats.org/officeDocument/2006/relationships/image" Target="../media/image62.svg"/><Relationship Id="rId4" Type="http://schemas.openxmlformats.org/officeDocument/2006/relationships/image" Target="../media/image61.svg"/></Relationships>
</file>

<file path=ppt/slides/_rels/slide118.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svg"/><Relationship Id="rId7" Type="http://schemas.openxmlformats.org/officeDocument/2006/relationships/image" Target="../media/image70.png"/><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image" Target="../media/image69.svg"/><Relationship Id="rId5" Type="http://schemas.openxmlformats.org/officeDocument/2006/relationships/image" Target="../media/image68.svg"/><Relationship Id="rId10" Type="http://schemas.openxmlformats.org/officeDocument/2006/relationships/image" Target="../media/image73.svg"/><Relationship Id="rId4" Type="http://schemas.openxmlformats.org/officeDocument/2006/relationships/image" Target="../media/image67.svg"/><Relationship Id="rId9" Type="http://schemas.openxmlformats.org/officeDocument/2006/relationships/image" Target="../media/image72.jpeg"/></Relationships>
</file>

<file path=ppt/slides/_rels/slide119.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svg"/><Relationship Id="rId1" Type="http://schemas.openxmlformats.org/officeDocument/2006/relationships/slideLayout" Target="../slideLayouts/slideLayout9.xml"/><Relationship Id="rId4" Type="http://schemas.openxmlformats.org/officeDocument/2006/relationships/image" Target="../media/image76.svg"/></Relationships>
</file>

<file path=ppt/slides/_rels/slide12.xml.rels><?xml version="1.0" encoding="UTF-8" standalone="yes"?>
<Relationships xmlns="http://schemas.openxmlformats.org/package/2006/relationships"><Relationship Id="rId2" Type="http://schemas.openxmlformats.org/officeDocument/2006/relationships/image" Target="../media/image25.svg"/><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2" Type="http://schemas.openxmlformats.org/officeDocument/2006/relationships/image" Target="../media/image18.svg"/><Relationship Id="rId1" Type="http://schemas.openxmlformats.org/officeDocument/2006/relationships/slideLayout" Target="../slideLayouts/slideLayout15.xml"/></Relationships>
</file>

<file path=ppt/slides/_rels/slide12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s://pharmcouncil.co.za/fqpexam" TargetMode="External"/><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7.xml"/></Relationships>
</file>

<file path=ppt/slides/_rels/slide1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17.xml"/><Relationship Id="rId1" Type="http://schemas.openxmlformats.org/officeDocument/2006/relationships/themeOverride" Target="../theme/themeOverride1.xml"/><Relationship Id="rId4" Type="http://schemas.openxmlformats.org/officeDocument/2006/relationships/image" Target="../media/image79.jpeg"/></Relationships>
</file>

<file path=ppt/slides/_rels/slide12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hyperlink" Target="https://proctoredu.com/check" TargetMode="External"/><Relationship Id="rId1" Type="http://schemas.openxmlformats.org/officeDocument/2006/relationships/slideLayout" Target="../slideLayouts/slideLayout17.xml"/></Relationships>
</file>

<file path=ppt/slides/_rels/slide12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9.xml"/></Relationships>
</file>

<file path=ppt/slides/_rels/slide12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7.xml"/></Relationships>
</file>

<file path=ppt/slides/_rels/slide12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9.xml"/></Relationships>
</file>

<file path=ppt/slides/_rels/slide12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25.svg"/><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7.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9.xml"/></Relationships>
</file>

<file path=ppt/slides/_rels/slide13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7.xml"/><Relationship Id="rId4" Type="http://schemas.openxmlformats.org/officeDocument/2006/relationships/image" Target="../media/image91.svg"/></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3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13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5.svg"/><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5.svg"/><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2" Type="http://schemas.openxmlformats.org/officeDocument/2006/relationships/image" Target="../media/image103.svg"/><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5.sv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5.sv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42.xml"/></Relationships>
</file>

<file path=ppt/slides/_rels/slide29.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svg"/><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30.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42.xml"/></Relationships>
</file>

<file path=ppt/slides/_rels/slide31.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42.xml"/></Relationships>
</file>

<file path=ppt/slides/_rels/slide33.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42.xml"/></Relationships>
</file>

<file path=ppt/slides/_rels/slide34.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42.xml"/></Relationships>
</file>

<file path=ppt/slides/_rels/slide35.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42.xml"/></Relationships>
</file>

<file path=ppt/slides/_rels/slide36.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42.xml"/></Relationships>
</file>

<file path=ppt/slides/_rels/slide3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42.xml"/></Relationships>
</file>

<file path=ppt/slides/_rels/slide39.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42.xml"/></Relationships>
</file>

<file path=ppt/slides/_rels/slide4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3.gif"/><Relationship Id="rId1" Type="http://schemas.openxmlformats.org/officeDocument/2006/relationships/slideLayout" Target="../slideLayouts/slideLayout42.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emf"/><Relationship Id="rId1" Type="http://schemas.openxmlformats.org/officeDocument/2006/relationships/slideLayout" Target="../slideLayouts/slideLayout42.xml"/><Relationship Id="rId4" Type="http://schemas.openxmlformats.org/officeDocument/2006/relationships/image" Target="../media/image35.png"/></Relationships>
</file>

<file path=ppt/slides/_rels/slide44.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hyperlink" Target="http://books.google.com/ngrams/graph?year_start=1800&amp;year_end=2019&amp;corpus=26&amp;smoothing=7&amp;case_insensitive=on&amp;content=enantiomers" TargetMode="External"/><Relationship Id="rId1" Type="http://schemas.openxmlformats.org/officeDocument/2006/relationships/slideLayout" Target="../slideLayouts/slideLayout42.xml"/><Relationship Id="rId4" Type="http://schemas.openxmlformats.org/officeDocument/2006/relationships/image" Target="../media/image31.emf"/></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emf"/><Relationship Id="rId1" Type="http://schemas.openxmlformats.org/officeDocument/2006/relationships/slideLayout" Target="../slideLayouts/slideLayout42.xml"/><Relationship Id="rId4" Type="http://schemas.openxmlformats.org/officeDocument/2006/relationships/image" Target="../media/image35.png"/></Relationships>
</file>

<file path=ppt/slides/_rels/slide4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7.png"/><Relationship Id="rId1" Type="http://schemas.openxmlformats.org/officeDocument/2006/relationships/slideLayout" Target="../slideLayouts/slideLayout42.xml"/></Relationships>
</file>

<file path=ppt/slides/_rels/slide4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7.png"/><Relationship Id="rId1" Type="http://schemas.openxmlformats.org/officeDocument/2006/relationships/slideLayout" Target="../slideLayouts/slideLayout42.xml"/></Relationships>
</file>

<file path=ppt/slides/_rels/slide4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1.emf"/><Relationship Id="rId1" Type="http://schemas.openxmlformats.org/officeDocument/2006/relationships/slideLayout" Target="../slideLayouts/slideLayout42.xml"/></Relationships>
</file>

<file path=ppt/slides/_rels/slide4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1.emf"/><Relationship Id="rId1" Type="http://schemas.openxmlformats.org/officeDocument/2006/relationships/slideLayout" Target="../slideLayouts/slideLayout42.xml"/><Relationship Id="rId4" Type="http://schemas.openxmlformats.org/officeDocument/2006/relationships/image" Target="../media/image38.emf"/></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1.emf"/><Relationship Id="rId1" Type="http://schemas.openxmlformats.org/officeDocument/2006/relationships/slideLayout" Target="../slideLayouts/slideLayout42.xml"/></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1.emf"/><Relationship Id="rId1" Type="http://schemas.openxmlformats.org/officeDocument/2006/relationships/slideLayout" Target="../slideLayouts/slideLayout42.xml"/></Relationships>
</file>

<file path=ppt/slides/_rels/slide5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40.png"/><Relationship Id="rId1" Type="http://schemas.openxmlformats.org/officeDocument/2006/relationships/slideLayout" Target="../slideLayouts/slideLayout42.xml"/></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1.emf"/><Relationship Id="rId1" Type="http://schemas.openxmlformats.org/officeDocument/2006/relationships/slideLayout" Target="../slideLayouts/slideLayout42.xml"/></Relationships>
</file>

<file path=ppt/slides/_rels/slide54.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42.xml"/></Relationships>
</file>

<file path=ppt/slides/_rels/slide55.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42.xml"/></Relationships>
</file>

<file path=ppt/slides/_rels/slide56.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42.xml"/></Relationships>
</file>

<file path=ppt/slides/_rels/slide57.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42.xml"/></Relationships>
</file>

<file path=ppt/slides/_rels/slide5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42.xml"/></Relationships>
</file>

<file path=ppt/slides/_rels/slide59.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www.google.co.za/url?sa=i&amp;rct=j&amp;q=&amp;esrc=s&amp;frm=1&amp;source=images&amp;cd=&amp;cad=rja&amp;uact=8&amp;docid=mBGrg0NXagEbxM&amp;tbnid=FnyPcDFbfRjUTM:&amp;ved=0CAYQjRw&amp;url=http://en.wikipedia.org/wiki/Brotizolam&amp;ei=uqEmU75ogtjRBZSdgJgE&amp;bvm=bv.62922401,d.ZG4&amp;psig=AFQjCNEGvDkGK56HZLh6wKE7QPODPDT-sw&amp;ust=1395127077084490" TargetMode="External"/><Relationship Id="rId2" Type="http://schemas.openxmlformats.org/officeDocument/2006/relationships/image" Target="../media/image31.emf"/><Relationship Id="rId1" Type="http://schemas.openxmlformats.org/officeDocument/2006/relationships/slideLayout" Target="../slideLayouts/slideLayout42.xml"/><Relationship Id="rId4" Type="http://schemas.openxmlformats.org/officeDocument/2006/relationships/image" Target="../media/image41.png"/></Relationships>
</file>

<file path=ppt/slides/_rels/slide6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42.png"/><Relationship Id="rId1" Type="http://schemas.openxmlformats.org/officeDocument/2006/relationships/slideLayout" Target="../slideLayouts/slideLayout42.xml"/><Relationship Id="rId5" Type="http://schemas.openxmlformats.org/officeDocument/2006/relationships/image" Target="../media/image41.png"/><Relationship Id="rId4" Type="http://schemas.openxmlformats.org/officeDocument/2006/relationships/hyperlink" Target="http://www.google.co.za/url?sa=i&amp;rct=j&amp;q=&amp;esrc=s&amp;frm=1&amp;source=images&amp;cd=&amp;cad=rja&amp;uact=8&amp;docid=mBGrg0NXagEbxM&amp;tbnid=FnyPcDFbfRjUTM:&amp;ved=0CAYQjRw&amp;url=http://en.wikipedia.org/wiki/Brotizolam&amp;ei=uqEmU75ogtjRBZSdgJgE&amp;bvm=bv.62922401,d.ZG4&amp;psig=AFQjCNEGvDkGK56HZLh6wKE7QPODPDT-sw&amp;ust=1395127077084490"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www.google.co.za/url?sa=i&amp;rct=j&amp;q=&amp;esrc=s&amp;frm=1&amp;source=images&amp;cd=&amp;cad=rja&amp;uact=8&amp;docid=mBGrg0NXagEbxM&amp;tbnid=FnyPcDFbfRjUTM:&amp;ved=0CAYQjRw&amp;url=http://en.wikipedia.org/wiki/Brotizolam&amp;ei=uqEmU75ogtjRBZSdgJgE&amp;bvm=bv.62922401,d.ZG4&amp;psig=AFQjCNEGvDkGK56HZLh6wKE7QPODPDT-sw&amp;ust=1395127077084490" TargetMode="External"/><Relationship Id="rId2" Type="http://schemas.openxmlformats.org/officeDocument/2006/relationships/image" Target="../media/image31.emf"/><Relationship Id="rId1" Type="http://schemas.openxmlformats.org/officeDocument/2006/relationships/slideLayout" Target="../slideLayouts/slideLayout42.xml"/><Relationship Id="rId4" Type="http://schemas.openxmlformats.org/officeDocument/2006/relationships/image" Target="../media/image41.png"/></Relationships>
</file>

<file path=ppt/slides/_rels/slide63.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42.xml"/></Relationships>
</file>

<file path=ppt/slides/_rels/slide64.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42.xml"/><Relationship Id="rId4" Type="http://schemas.openxmlformats.org/officeDocument/2006/relationships/image" Target="../media/image31.emf"/></Relationships>
</file>

<file path=ppt/slides/_rels/slide65.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4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sv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svg"/><Relationship Id="rId1" Type="http://schemas.openxmlformats.org/officeDocument/2006/relationships/slideLayout" Target="../slideLayouts/slideLayout4.xml"/><Relationship Id="rId4" Type="http://schemas.openxmlformats.org/officeDocument/2006/relationships/image" Target="../media/image21.svg"/></Relationships>
</file>

<file path=ppt/slides/_rels/slide7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sv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svg"/><Relationship Id="rId1" Type="http://schemas.openxmlformats.org/officeDocument/2006/relationships/slideLayout" Target="../slideLayouts/slideLayout4.xml"/><Relationship Id="rId4" Type="http://schemas.openxmlformats.org/officeDocument/2006/relationships/image" Target="../media/image21.svg"/></Relationships>
</file>

<file path=ppt/slides/_rels/slide80.xml.rels><?xml version="1.0" encoding="UTF-8" standalone="yes"?>
<Relationships xmlns="http://schemas.openxmlformats.org/package/2006/relationships"><Relationship Id="rId2" Type="http://schemas.openxmlformats.org/officeDocument/2006/relationships/image" Target="../media/image24.sv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5.sv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25.sv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sv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25.sv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25.sv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BB8DB-5BF4-43A5-A806-C84A4893E901}"/>
              </a:ext>
            </a:extLst>
          </p:cNvPr>
          <p:cNvSpPr>
            <a:spLocks noGrp="1"/>
          </p:cNvSpPr>
          <p:nvPr>
            <p:ph type="ctrTitle"/>
          </p:nvPr>
        </p:nvSpPr>
        <p:spPr>
          <a:xfrm>
            <a:off x="173934" y="5263633"/>
            <a:ext cx="11844129" cy="1418002"/>
          </a:xfrm>
        </p:spPr>
        <p:txBody>
          <a:bodyPr>
            <a:noAutofit/>
          </a:bodyPr>
          <a:lstStyle/>
          <a:p>
            <a:r>
              <a:rPr lang="en-US" sz="4400" b="1" dirty="0">
                <a:latin typeface="Arial" panose="020B0604020202020204" pitchFamily="34" charset="0"/>
                <a:cs typeface="Arial" panose="020B0604020202020204" pitchFamily="34" charset="0"/>
              </a:rPr>
              <a:t>Professional Exam</a:t>
            </a:r>
            <a:br>
              <a:rPr lang="en-US" sz="4400" b="1" dirty="0">
                <a:latin typeface="Arial" panose="020B0604020202020204" pitchFamily="34" charset="0"/>
                <a:cs typeface="Arial" panose="020B0604020202020204" pitchFamily="34" charset="0"/>
              </a:rPr>
            </a:br>
            <a:r>
              <a:rPr lang="en-US" sz="4400" b="1" dirty="0">
                <a:latin typeface="Arial" panose="020B0604020202020204" pitchFamily="34" charset="0"/>
                <a:cs typeface="Arial" panose="020B0604020202020204" pitchFamily="34" charset="0"/>
              </a:rPr>
              <a:t>Online Workshop</a:t>
            </a:r>
            <a:br>
              <a:rPr lang="en-US" sz="4400" b="1" dirty="0">
                <a:latin typeface="Arial" panose="020B0604020202020204" pitchFamily="34" charset="0"/>
                <a:cs typeface="Arial" panose="020B0604020202020204" pitchFamily="34" charset="0"/>
              </a:rPr>
            </a:br>
            <a:r>
              <a:rPr lang="en-US" sz="4400" b="1" dirty="0">
                <a:latin typeface="Arial" panose="020B0604020202020204" pitchFamily="34" charset="0"/>
                <a:cs typeface="Arial" panose="020B0604020202020204" pitchFamily="34" charset="0"/>
              </a:rPr>
              <a:t> 2025</a:t>
            </a:r>
          </a:p>
        </p:txBody>
      </p:sp>
      <p:pic>
        <p:nvPicPr>
          <p:cNvPr id="5" name="Graphic 4" descr="Clipboard Mixed with solid fill">
            <a:extLst>
              <a:ext uri="{FF2B5EF4-FFF2-40B4-BE49-F238E27FC236}">
                <a16:creationId xmlns:a16="http://schemas.microsoft.com/office/drawing/2014/main" id="{B8850A0F-8403-D02C-DFD5-68B2F1D0B69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4776535" y="1423737"/>
            <a:ext cx="2638926" cy="2638926"/>
          </a:xfrm>
          <a:prstGeom prst="rect">
            <a:avLst/>
          </a:prstGeom>
        </p:spPr>
      </p:pic>
    </p:spTree>
    <p:extLst>
      <p:ext uri="{BB962C8B-B14F-4D97-AF65-F5344CB8AC3E}">
        <p14:creationId xmlns:p14="http://schemas.microsoft.com/office/powerpoint/2010/main" val="26050053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0E84EA-1981-459F-B89A-03576DB2A1BE}"/>
              </a:ext>
            </a:extLst>
          </p:cNvPr>
          <p:cNvSpPr>
            <a:spLocks noGrp="1"/>
          </p:cNvSpPr>
          <p:nvPr>
            <p:ph type="title"/>
          </p:nvPr>
        </p:nvSpPr>
        <p:spPr>
          <a:xfrm>
            <a:off x="1130300" y="238012"/>
            <a:ext cx="8777559" cy="775417"/>
          </a:xfrm>
          <a:solidFill>
            <a:schemeClr val="accent1">
              <a:lumMod val="60000"/>
              <a:lumOff val="40000"/>
            </a:schemeClr>
          </a:solidFill>
        </p:spPr>
        <p:txBody>
          <a:bodyPr/>
          <a:lstStyle/>
          <a:p>
            <a:r>
              <a:rPr lang="en-ZA" b="1" dirty="0">
                <a:solidFill>
                  <a:schemeClr val="bg1"/>
                </a:solidFill>
                <a:latin typeface="+mn-lt"/>
              </a:rPr>
              <a:t>ELO 3</a:t>
            </a:r>
          </a:p>
        </p:txBody>
      </p:sp>
      <p:sp>
        <p:nvSpPr>
          <p:cNvPr id="2" name="Content Placeholder 1">
            <a:extLst>
              <a:ext uri="{FF2B5EF4-FFF2-40B4-BE49-F238E27FC236}">
                <a16:creationId xmlns:a16="http://schemas.microsoft.com/office/drawing/2014/main" id="{4E1F81A6-020E-41C6-9414-994AF3BAC5E5}"/>
              </a:ext>
            </a:extLst>
          </p:cNvPr>
          <p:cNvSpPr>
            <a:spLocks noGrp="1"/>
          </p:cNvSpPr>
          <p:nvPr>
            <p:ph sz="half" idx="1"/>
          </p:nvPr>
        </p:nvSpPr>
        <p:spPr>
          <a:xfrm>
            <a:off x="710144" y="1934284"/>
            <a:ext cx="9197715" cy="4899259"/>
          </a:xfrm>
        </p:spPr>
        <p:txBody>
          <a:bodyPr>
            <a:noAutofit/>
          </a:bodyPr>
          <a:lstStyle/>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Ø"/>
              <a:tabLst/>
              <a:defRPr/>
            </a:pPr>
            <a:r>
              <a:rPr lang="en-GB" sz="2400" dirty="0">
                <a:solidFill>
                  <a:srgbClr val="002060"/>
                </a:solidFill>
              </a:rPr>
              <a:t>Standard Operating Procedures (SOPs) are generated and implemented in compliance with GPP. </a:t>
            </a:r>
          </a:p>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Ø"/>
              <a:tabLst/>
              <a:defRPr/>
            </a:pPr>
            <a:r>
              <a:rPr lang="en-GB" sz="2400" dirty="0">
                <a:solidFill>
                  <a:srgbClr val="002060"/>
                </a:solidFill>
              </a:rPr>
              <a:t>Pharmaceutical preparations are compounded in accordance with GMP. </a:t>
            </a:r>
            <a:r>
              <a:rPr lang="en-US" sz="2400" dirty="0">
                <a:solidFill>
                  <a:srgbClr val="002060"/>
                </a:solidFill>
              </a:rPr>
              <a:t>Participate in manufacturing processes for non-sterile medicines and scheduled substances.</a:t>
            </a:r>
          </a:p>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Ø"/>
              <a:tabLst/>
              <a:defRPr/>
            </a:pPr>
            <a:r>
              <a:rPr lang="en-GB" sz="2400" dirty="0">
                <a:solidFill>
                  <a:srgbClr val="002060"/>
                </a:solidFill>
              </a:rPr>
              <a:t>Sterile admixtures are produced in accordance with aseptic techniques and principles of GMP and GPP.</a:t>
            </a:r>
          </a:p>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Ø"/>
              <a:tabLst/>
              <a:defRPr/>
            </a:pPr>
            <a:r>
              <a:rPr lang="en-GB" sz="2400" dirty="0">
                <a:solidFill>
                  <a:srgbClr val="002060"/>
                </a:solidFill>
              </a:rPr>
              <a:t>Records are generated for each of the preparations produced according to organisational procedures and legal requirements.</a:t>
            </a:r>
            <a:endParaRPr lang="en-ZA" sz="2400" dirty="0">
              <a:solidFill>
                <a:srgbClr val="002060"/>
              </a:solidFill>
            </a:endParaRPr>
          </a:p>
        </p:txBody>
      </p:sp>
      <p:pic>
        <p:nvPicPr>
          <p:cNvPr id="5" name="Graphic 4" descr="Factory with solid fill">
            <a:extLst>
              <a:ext uri="{FF2B5EF4-FFF2-40B4-BE49-F238E27FC236}">
                <a16:creationId xmlns:a16="http://schemas.microsoft.com/office/drawing/2014/main" id="{89BEC345-202E-425F-9F17-B7543ACECAF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9907859" y="2393886"/>
            <a:ext cx="2366209" cy="2366209"/>
          </a:xfrm>
          <a:prstGeom prst="rect">
            <a:avLst/>
          </a:prstGeom>
        </p:spPr>
      </p:pic>
      <p:sp>
        <p:nvSpPr>
          <p:cNvPr id="9" name="Title 2">
            <a:extLst>
              <a:ext uri="{FF2B5EF4-FFF2-40B4-BE49-F238E27FC236}">
                <a16:creationId xmlns:a16="http://schemas.microsoft.com/office/drawing/2014/main" id="{0800E0B8-716F-49E2-B09A-C9673D2B99B7}"/>
              </a:ext>
            </a:extLst>
          </p:cNvPr>
          <p:cNvSpPr txBox="1">
            <a:spLocks/>
          </p:cNvSpPr>
          <p:nvPr/>
        </p:nvSpPr>
        <p:spPr>
          <a:xfrm>
            <a:off x="1130300" y="932672"/>
            <a:ext cx="3751943" cy="7754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lumMod val="50000"/>
                  </a:schemeClr>
                </a:solidFill>
                <a:effectLst>
                  <a:outerShdw blurRad="38100" dist="38100" dir="2700000" algn="tl">
                    <a:srgbClr val="000000">
                      <a:alpha val="43137"/>
                    </a:srgbClr>
                  </a:outerShdw>
                </a:effectLst>
                <a:latin typeface="Aharoni" panose="02010803020104030203" pitchFamily="2" charset="-79"/>
                <a:ea typeface="+mj-ea"/>
                <a:cs typeface="Aharoni" panose="02010803020104030203" pitchFamily="2" charset="-79"/>
              </a:defRPr>
            </a:lvl1pPr>
          </a:lstStyle>
          <a:p>
            <a:r>
              <a:rPr lang="en-ZA" b="1" dirty="0">
                <a:latin typeface="+mn-lt"/>
              </a:rPr>
              <a:t>6%</a:t>
            </a:r>
          </a:p>
        </p:txBody>
      </p:sp>
    </p:spTree>
    <p:extLst>
      <p:ext uri="{BB962C8B-B14F-4D97-AF65-F5344CB8AC3E}">
        <p14:creationId xmlns:p14="http://schemas.microsoft.com/office/powerpoint/2010/main" val="32187677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8967A8C-1F39-3C9C-8EF2-B4A60190EAF9}"/>
              </a:ext>
            </a:extLst>
          </p:cNvPr>
          <p:cNvSpPr>
            <a:spLocks noGrp="1"/>
          </p:cNvSpPr>
          <p:nvPr>
            <p:ph sz="half" idx="2"/>
          </p:nvPr>
        </p:nvSpPr>
        <p:spPr>
          <a:xfrm>
            <a:off x="1422400" y="1278193"/>
            <a:ext cx="7005983" cy="4748910"/>
          </a:xfrm>
        </p:spPr>
        <p:txBody>
          <a:bodyPr>
            <a:normAutofit/>
          </a:bodyPr>
          <a:lstStyle/>
          <a:p>
            <a:pPr marL="0" indent="0" algn="just">
              <a:buNone/>
            </a:pPr>
            <a:r>
              <a:rPr lang="en-US" sz="1800" b="1" dirty="0"/>
              <a:t>Note: Use one of the following equations to calculate the rate constant to six decimal points.</a:t>
            </a:r>
            <a:endParaRPr lang="en-ZA" sz="1800" dirty="0"/>
          </a:p>
          <a:p>
            <a:pPr algn="just"/>
            <a:r>
              <a:rPr lang="en-US" sz="1800" dirty="0">
                <a:ea typeface="Times New Roman" panose="02020603050405020304" pitchFamily="18" charset="0"/>
              </a:rPr>
              <a:t>C = -k</a:t>
            </a:r>
            <a:r>
              <a:rPr lang="en-US" sz="1800" baseline="-25000" dirty="0">
                <a:ea typeface="Times New Roman" panose="02020603050405020304" pitchFamily="18" charset="0"/>
              </a:rPr>
              <a:t>0</a:t>
            </a:r>
            <a:r>
              <a:rPr lang="en-US" sz="1800" dirty="0">
                <a:ea typeface="Times New Roman" panose="02020603050405020304" pitchFamily="18" charset="0"/>
              </a:rPr>
              <a:t>t + C</a:t>
            </a:r>
            <a:r>
              <a:rPr lang="en-US" sz="1800" baseline="-25000" dirty="0">
                <a:ea typeface="Times New Roman" panose="02020603050405020304" pitchFamily="18" charset="0"/>
              </a:rPr>
              <a:t>0</a:t>
            </a:r>
            <a:endParaRPr lang="en-ZA" sz="1800" dirty="0">
              <a:ea typeface="Times New Roman" panose="02020603050405020304" pitchFamily="18" charset="0"/>
              <a:cs typeface="Times New Roman" panose="02020603050405020304" pitchFamily="18" charset="0"/>
            </a:endParaRPr>
          </a:p>
          <a:p>
            <a:pPr algn="just"/>
            <a:r>
              <a:rPr lang="en-US" sz="1800" dirty="0">
                <a:ea typeface="Times New Roman" panose="02020603050405020304" pitchFamily="18" charset="0"/>
              </a:rPr>
              <a:t>Ln C = ln C</a:t>
            </a:r>
            <a:r>
              <a:rPr lang="en-US" sz="1800" baseline="-25000" dirty="0">
                <a:ea typeface="Times New Roman" panose="02020603050405020304" pitchFamily="18" charset="0"/>
              </a:rPr>
              <a:t>0 </a:t>
            </a:r>
            <a:r>
              <a:rPr lang="en-US" sz="1800" dirty="0">
                <a:ea typeface="Times New Roman" panose="02020603050405020304" pitchFamily="18" charset="0"/>
              </a:rPr>
              <a:t>- kt  or  Log C = - </a:t>
            </a:r>
            <a:r>
              <a:rPr lang="en-US" sz="1800" u="sng" dirty="0">
                <a:ea typeface="Times New Roman" panose="02020603050405020304" pitchFamily="18" charset="0"/>
              </a:rPr>
              <a:t>k t  </a:t>
            </a:r>
            <a:r>
              <a:rPr lang="en-US" sz="1800" dirty="0">
                <a:ea typeface="Times New Roman" panose="02020603050405020304" pitchFamily="18" charset="0"/>
              </a:rPr>
              <a:t>+  log C</a:t>
            </a:r>
            <a:r>
              <a:rPr lang="en-US" sz="1800" baseline="-25000" dirty="0">
                <a:ea typeface="Times New Roman" panose="02020603050405020304" pitchFamily="18" charset="0"/>
              </a:rPr>
              <a:t>0 </a:t>
            </a:r>
            <a:r>
              <a:rPr lang="en-US" sz="1800" dirty="0">
                <a:ea typeface="Times New Roman" panose="02020603050405020304" pitchFamily="18" charset="0"/>
              </a:rPr>
              <a:t> </a:t>
            </a:r>
            <a:endParaRPr lang="en-ZA" sz="1800" dirty="0">
              <a:ea typeface="Times New Roman" panose="02020603050405020304" pitchFamily="18" charset="0"/>
              <a:cs typeface="Times New Roman" panose="02020603050405020304" pitchFamily="18" charset="0"/>
            </a:endParaRPr>
          </a:p>
          <a:p>
            <a:pPr marL="0" indent="0" algn="just">
              <a:buNone/>
            </a:pPr>
            <a:r>
              <a:rPr lang="en-US" sz="1800" dirty="0">
                <a:ea typeface="Times New Roman" panose="02020603050405020304" pitchFamily="18" charset="0"/>
              </a:rPr>
              <a:t>   			       2.303</a:t>
            </a:r>
            <a:endParaRPr lang="en-ZA" sz="1800" dirty="0">
              <a:ea typeface="Times New Roman" panose="02020603050405020304" pitchFamily="18" charset="0"/>
              <a:cs typeface="Times New Roman" panose="02020603050405020304" pitchFamily="18" charset="0"/>
            </a:endParaRPr>
          </a:p>
          <a:p>
            <a:pPr algn="just"/>
            <a:r>
              <a:rPr lang="en-US" sz="1800" u="sng" dirty="0">
                <a:ea typeface="Times New Roman" panose="02020603050405020304" pitchFamily="18" charset="0"/>
              </a:rPr>
              <a:t>1  </a:t>
            </a:r>
            <a:r>
              <a:rPr lang="en-US" sz="1800" dirty="0">
                <a:ea typeface="Times New Roman" panose="02020603050405020304" pitchFamily="18" charset="0"/>
              </a:rPr>
              <a:t>= </a:t>
            </a:r>
            <a:r>
              <a:rPr lang="en-US" sz="1800" u="sng" dirty="0">
                <a:ea typeface="Times New Roman" panose="02020603050405020304" pitchFamily="18" charset="0"/>
              </a:rPr>
              <a:t>1  </a:t>
            </a:r>
            <a:r>
              <a:rPr lang="en-US" sz="1800" dirty="0">
                <a:ea typeface="Times New Roman" panose="02020603050405020304" pitchFamily="18" charset="0"/>
              </a:rPr>
              <a:t>+  kt</a:t>
            </a:r>
            <a:r>
              <a:rPr lang="en-US" sz="1800" baseline="-25000" dirty="0">
                <a:ea typeface="Times New Roman" panose="02020603050405020304" pitchFamily="18" charset="0"/>
              </a:rPr>
              <a:t> </a:t>
            </a:r>
            <a:endParaRPr lang="en-ZA" sz="1800" dirty="0">
              <a:ea typeface="Times New Roman" panose="02020603050405020304" pitchFamily="18" charset="0"/>
              <a:cs typeface="Times New Roman" panose="02020603050405020304" pitchFamily="18" charset="0"/>
            </a:endParaRPr>
          </a:p>
          <a:p>
            <a:pPr marL="0" indent="0" algn="just">
              <a:buNone/>
            </a:pPr>
            <a:r>
              <a:rPr lang="en-US" sz="1800" dirty="0">
                <a:ea typeface="Times New Roman" panose="02020603050405020304" pitchFamily="18" charset="0"/>
              </a:rPr>
              <a:t>    C    C</a:t>
            </a:r>
            <a:r>
              <a:rPr lang="en-US" sz="1800" baseline="-25000" dirty="0">
                <a:ea typeface="Times New Roman" panose="02020603050405020304" pitchFamily="18" charset="0"/>
              </a:rPr>
              <a:t>o</a:t>
            </a:r>
            <a:r>
              <a:rPr lang="en-US" sz="1800" dirty="0">
                <a:ea typeface="Times New Roman" panose="02020603050405020304" pitchFamily="18" charset="0"/>
              </a:rPr>
              <a:t> </a:t>
            </a:r>
            <a:endParaRPr lang="en-ZA" sz="1800" dirty="0">
              <a:ea typeface="Times New Roman" panose="02020603050405020304" pitchFamily="18" charset="0"/>
            </a:endParaRPr>
          </a:p>
          <a:p>
            <a:pPr algn="just">
              <a:lnSpc>
                <a:spcPct val="100000"/>
              </a:lnSpc>
              <a:spcBef>
                <a:spcPts val="0"/>
              </a:spcBef>
            </a:pPr>
            <a:r>
              <a:rPr lang="en-US" sz="1800" dirty="0">
                <a:ea typeface="Times New Roman" panose="02020603050405020304" pitchFamily="18" charset="0"/>
              </a:rPr>
              <a:t>t</a:t>
            </a:r>
            <a:r>
              <a:rPr lang="en-US" sz="1800" baseline="-25000" dirty="0">
                <a:ea typeface="Times New Roman" panose="02020603050405020304" pitchFamily="18" charset="0"/>
              </a:rPr>
              <a:t>90</a:t>
            </a:r>
            <a:r>
              <a:rPr lang="en-US" sz="1800" dirty="0">
                <a:ea typeface="Times New Roman" panose="02020603050405020304" pitchFamily="18" charset="0"/>
              </a:rPr>
              <a:t> = </a:t>
            </a:r>
            <a:r>
              <a:rPr lang="en-US" sz="1800" u="sng" dirty="0">
                <a:ea typeface="Times New Roman" panose="02020603050405020304" pitchFamily="18" charset="0"/>
              </a:rPr>
              <a:t>0.1 C</a:t>
            </a:r>
            <a:r>
              <a:rPr lang="en-US" sz="1800" baseline="-25000" dirty="0">
                <a:ea typeface="Times New Roman" panose="02020603050405020304" pitchFamily="18" charset="0"/>
              </a:rPr>
              <a:t>0</a:t>
            </a:r>
            <a:endParaRPr lang="en-ZA" sz="1800" baseline="-25000" dirty="0">
              <a:ea typeface="Times New Roman" panose="02020603050405020304" pitchFamily="18" charset="0"/>
              <a:cs typeface="Times New Roman" panose="02020603050405020304" pitchFamily="18" charset="0"/>
            </a:endParaRPr>
          </a:p>
          <a:p>
            <a:pPr marL="0" indent="0" algn="just">
              <a:lnSpc>
                <a:spcPct val="100000"/>
              </a:lnSpc>
              <a:spcBef>
                <a:spcPts val="0"/>
              </a:spcBef>
              <a:buNone/>
            </a:pPr>
            <a:r>
              <a:rPr lang="en-ZA" sz="1800" kern="0" baseline="-25000" dirty="0">
                <a:ea typeface="Times New Roman" panose="02020603050405020304" pitchFamily="18" charset="0"/>
                <a:cs typeface="Times New Roman" panose="02020603050405020304" pitchFamily="18" charset="0"/>
              </a:rPr>
              <a:t>                     </a:t>
            </a:r>
            <a:r>
              <a:rPr lang="en-US" sz="1800" kern="0" dirty="0">
                <a:ea typeface="Times New Roman" panose="02020603050405020304" pitchFamily="18" charset="0"/>
              </a:rPr>
              <a:t>k</a:t>
            </a:r>
            <a:r>
              <a:rPr lang="en-US" sz="1800" kern="0" baseline="-25000" dirty="0">
                <a:ea typeface="Times New Roman" panose="02020603050405020304" pitchFamily="18" charset="0"/>
              </a:rPr>
              <a:t>0</a:t>
            </a:r>
            <a:endParaRPr lang="en-ZA" sz="1800" dirty="0">
              <a:ea typeface="Times New Roman" panose="02020603050405020304" pitchFamily="18" charset="0"/>
              <a:cs typeface="Times New Roman" panose="02020603050405020304" pitchFamily="18" charset="0"/>
            </a:endParaRPr>
          </a:p>
          <a:p>
            <a:endParaRPr lang="en-ZA" dirty="0"/>
          </a:p>
        </p:txBody>
      </p:sp>
      <p:sp>
        <p:nvSpPr>
          <p:cNvPr id="3" name="Title 2">
            <a:extLst>
              <a:ext uri="{FF2B5EF4-FFF2-40B4-BE49-F238E27FC236}">
                <a16:creationId xmlns:a16="http://schemas.microsoft.com/office/drawing/2014/main" id="{C562198B-8D4D-E06C-4D87-3E887FF8DE47}"/>
              </a:ext>
            </a:extLst>
          </p:cNvPr>
          <p:cNvSpPr>
            <a:spLocks noGrp="1"/>
          </p:cNvSpPr>
          <p:nvPr>
            <p:ph type="title"/>
          </p:nvPr>
        </p:nvSpPr>
        <p:spPr/>
        <p:txBody>
          <a:bodyPr/>
          <a:lstStyle/>
          <a:p>
            <a:endParaRPr lang="en-ZA"/>
          </a:p>
        </p:txBody>
      </p:sp>
      <p:pic>
        <p:nvPicPr>
          <p:cNvPr id="4" name="Picture 3">
            <a:extLst>
              <a:ext uri="{FF2B5EF4-FFF2-40B4-BE49-F238E27FC236}">
                <a16:creationId xmlns:a16="http://schemas.microsoft.com/office/drawing/2014/main" id="{5EE85F42-0598-748C-D675-7727E483F497}"/>
              </a:ext>
            </a:extLst>
          </p:cNvPr>
          <p:cNvPicPr>
            <a:picLocks noChangeAspect="1"/>
          </p:cNvPicPr>
          <p:nvPr/>
        </p:nvPicPr>
        <p:blipFill>
          <a:blip r:embed="rId2"/>
          <a:stretch>
            <a:fillRect/>
          </a:stretch>
        </p:blipFill>
        <p:spPr>
          <a:xfrm>
            <a:off x="8586717" y="1179122"/>
            <a:ext cx="4693461" cy="44997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13256162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88A968-49D6-7C96-CF11-D3D9599E1326}"/>
              </a:ext>
            </a:extLst>
          </p:cNvPr>
          <p:cNvSpPr>
            <a:spLocks noGrp="1"/>
          </p:cNvSpPr>
          <p:nvPr>
            <p:ph type="title"/>
          </p:nvPr>
        </p:nvSpPr>
        <p:spPr/>
        <p:txBody>
          <a:bodyPr/>
          <a:lstStyle/>
          <a:p>
            <a:endParaRPr lang="en-ZA"/>
          </a:p>
        </p:txBody>
      </p:sp>
      <p:sp>
        <p:nvSpPr>
          <p:cNvPr id="6" name="Content Placeholder 5">
            <a:extLst>
              <a:ext uri="{FF2B5EF4-FFF2-40B4-BE49-F238E27FC236}">
                <a16:creationId xmlns:a16="http://schemas.microsoft.com/office/drawing/2014/main" id="{5E2FBA1A-1267-DE64-D0FF-9EB09CA4C000}"/>
              </a:ext>
            </a:extLst>
          </p:cNvPr>
          <p:cNvSpPr>
            <a:spLocks noGrp="1"/>
          </p:cNvSpPr>
          <p:nvPr>
            <p:ph sz="half" idx="2"/>
          </p:nvPr>
        </p:nvSpPr>
        <p:spPr/>
        <p:txBody>
          <a:bodyPr/>
          <a:lstStyle/>
          <a:p>
            <a:pPr marL="0" indent="0">
              <a:lnSpc>
                <a:spcPct val="150000"/>
              </a:lnSpc>
              <a:spcBef>
                <a:spcPts val="600"/>
              </a:spcBef>
              <a:buNone/>
            </a:pPr>
            <a:r>
              <a:rPr lang="en-US" sz="1800" dirty="0">
                <a:effectLst/>
                <a:latin typeface="Arial" panose="020B0604020202020204" pitchFamily="34" charset="0"/>
                <a:ea typeface="Times New Roman" panose="02020603050405020304" pitchFamily="18" charset="0"/>
                <a:cs typeface="Arial" panose="020B0604020202020204" pitchFamily="34" charset="0"/>
              </a:rPr>
              <a:t> </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50000"/>
              </a:lnSpc>
              <a:spcAft>
                <a:spcPts val="1200"/>
              </a:spcAft>
            </a:pPr>
            <a:r>
              <a:rPr lang="en-US" sz="1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C = -k</a:t>
            </a:r>
            <a:r>
              <a:rPr lang="en-US" sz="1800" baseline="-25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t + C</a:t>
            </a:r>
            <a:r>
              <a:rPr lang="en-US" sz="1800" baseline="-25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0 </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50000"/>
              </a:lnSpc>
              <a:spcAft>
                <a:spcPts val="1200"/>
              </a:spcAft>
            </a:pPr>
            <a:r>
              <a:rPr lang="en-US" sz="1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0.042 = - k</a:t>
            </a:r>
            <a:r>
              <a:rPr lang="en-US" sz="1800" baseline="-25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x 120 + 0.050 </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50000"/>
              </a:lnSpc>
              <a:spcAft>
                <a:spcPts val="1200"/>
              </a:spcAft>
            </a:pPr>
            <a:r>
              <a:rPr lang="en-US" sz="1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k</a:t>
            </a:r>
            <a:r>
              <a:rPr lang="en-US" sz="1800" baseline="-25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0.050- 0.042/120 = 0.000067 </a:t>
            </a:r>
            <a:r>
              <a:rPr lang="en-US" sz="1800" dirty="0">
                <a:solidFill>
                  <a:srgbClr val="FF0000"/>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rPr>
              <a:t>mol.L</a:t>
            </a:r>
            <a:r>
              <a:rPr lang="en-US" sz="1800" baseline="30000" dirty="0">
                <a:solidFill>
                  <a:srgbClr val="FF0000"/>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rPr>
              <a:t>-1</a:t>
            </a:r>
            <a:r>
              <a:rPr lang="en-US" sz="1800" dirty="0">
                <a:solidFill>
                  <a:srgbClr val="FF0000"/>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rPr>
              <a:t>.sec</a:t>
            </a:r>
            <a:r>
              <a:rPr lang="en-US" sz="1800" baseline="30000" dirty="0">
                <a:solidFill>
                  <a:srgbClr val="FF0000"/>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rPr>
              <a:t>-1 </a:t>
            </a:r>
            <a:endParaRPr lang="en-ZA"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endParaRPr>
          </a:p>
          <a:p>
            <a:endParaRPr lang="en-ZA" dirty="0"/>
          </a:p>
        </p:txBody>
      </p:sp>
      <p:pic>
        <p:nvPicPr>
          <p:cNvPr id="11" name="Picture 10">
            <a:extLst>
              <a:ext uri="{FF2B5EF4-FFF2-40B4-BE49-F238E27FC236}">
                <a16:creationId xmlns:a16="http://schemas.microsoft.com/office/drawing/2014/main" id="{0C0C0B5F-26CD-67F1-621E-3EED8530E805}"/>
              </a:ext>
            </a:extLst>
          </p:cNvPr>
          <p:cNvPicPr>
            <a:picLocks noChangeAspect="1"/>
          </p:cNvPicPr>
          <p:nvPr/>
        </p:nvPicPr>
        <p:blipFill>
          <a:blip r:embed="rId2"/>
          <a:stretch>
            <a:fillRect/>
          </a:stretch>
        </p:blipFill>
        <p:spPr>
          <a:xfrm>
            <a:off x="8586717" y="1179122"/>
            <a:ext cx="4693461" cy="44997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65980241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8E0B7A-CD19-D0B9-0C86-DA1DA7AE5A53}"/>
              </a:ext>
            </a:extLst>
          </p:cNvPr>
          <p:cNvSpPr>
            <a:spLocks noGrp="1"/>
          </p:cNvSpPr>
          <p:nvPr>
            <p:ph type="title"/>
          </p:nvPr>
        </p:nvSpPr>
        <p:spPr/>
        <p:txBody>
          <a:bodyPr>
            <a:normAutofit fontScale="90000"/>
          </a:bodyPr>
          <a:lstStyle/>
          <a:p>
            <a:r>
              <a:rPr lang="en-ZA" dirty="0"/>
              <a:t>REFERENCE MATERIAL:</a:t>
            </a:r>
            <a:br>
              <a:rPr lang="en-ZA" dirty="0"/>
            </a:br>
            <a:r>
              <a:rPr lang="en-ZA" dirty="0"/>
              <a:t>PHARMACEUTICS</a:t>
            </a:r>
          </a:p>
        </p:txBody>
      </p:sp>
      <p:sp>
        <p:nvSpPr>
          <p:cNvPr id="2" name="Content Placeholder 1">
            <a:extLst>
              <a:ext uri="{FF2B5EF4-FFF2-40B4-BE49-F238E27FC236}">
                <a16:creationId xmlns:a16="http://schemas.microsoft.com/office/drawing/2014/main" id="{B257318F-98E5-AEF5-9B10-7D955A1651D5}"/>
              </a:ext>
            </a:extLst>
          </p:cNvPr>
          <p:cNvSpPr>
            <a:spLocks noGrp="1"/>
          </p:cNvSpPr>
          <p:nvPr>
            <p:ph sz="half" idx="1"/>
          </p:nvPr>
        </p:nvSpPr>
        <p:spPr>
          <a:xfrm>
            <a:off x="89211" y="1697287"/>
            <a:ext cx="11864896" cy="5032375"/>
          </a:xfrm>
        </p:spPr>
        <p:txBody>
          <a:bodyPr>
            <a:normAutofit fontScale="92500" lnSpcReduction="20000"/>
          </a:bodyPr>
          <a:lstStyle/>
          <a:p>
            <a:r>
              <a:rPr lang="en-GB" sz="1800" b="1" i="0" u="none" strike="noStrike" baseline="0" dirty="0">
                <a:solidFill>
                  <a:srgbClr val="002060"/>
                </a:solidFill>
                <a:latin typeface="Arial" panose="020B0604020202020204" pitchFamily="34" charset="0"/>
              </a:rPr>
              <a:t>Martin’s Physical Pharmacy and Pharmaceutical Sciences</a:t>
            </a:r>
            <a:r>
              <a:rPr lang="en-GB" sz="1800" dirty="0">
                <a:solidFill>
                  <a:srgbClr val="002060"/>
                </a:solidFill>
              </a:rPr>
              <a:t>:</a:t>
            </a:r>
            <a:r>
              <a:rPr lang="en-GB" sz="1800" b="0" i="0" u="none" strike="noStrike" baseline="0" dirty="0">
                <a:solidFill>
                  <a:srgbClr val="002060"/>
                </a:solidFill>
                <a:latin typeface="Arial" panose="020B0604020202020204" pitchFamily="34" charset="0"/>
              </a:rPr>
              <a:t> Sinko PJ. Latest edition </a:t>
            </a:r>
          </a:p>
          <a:p>
            <a:pPr marL="0" indent="0">
              <a:buNone/>
            </a:pPr>
            <a:endParaRPr lang="en-GB" sz="1800" b="0" i="0" u="none" strike="noStrike" baseline="0" dirty="0">
              <a:solidFill>
                <a:srgbClr val="002060"/>
              </a:solidFill>
              <a:latin typeface="Arial" panose="020B0604020202020204" pitchFamily="34" charset="0"/>
            </a:endParaRPr>
          </a:p>
          <a:p>
            <a:r>
              <a:rPr lang="en-GB" sz="1800" b="1" i="0" u="none" strike="noStrike" baseline="0" dirty="0">
                <a:solidFill>
                  <a:srgbClr val="002060"/>
                </a:solidFill>
                <a:latin typeface="Arial" panose="020B0604020202020204" pitchFamily="34" charset="0"/>
              </a:rPr>
              <a:t>Pharmaceutics: The Design and Manufacture of Medicines</a:t>
            </a:r>
            <a:r>
              <a:rPr lang="en-GB" sz="1800" dirty="0">
                <a:solidFill>
                  <a:srgbClr val="002060"/>
                </a:solidFill>
              </a:rPr>
              <a:t>:</a:t>
            </a:r>
            <a:r>
              <a:rPr lang="en-GB" sz="1800" b="0" i="0" u="none" strike="noStrike" baseline="0" dirty="0">
                <a:solidFill>
                  <a:srgbClr val="002060"/>
                </a:solidFill>
                <a:latin typeface="Arial" panose="020B0604020202020204" pitchFamily="34" charset="0"/>
              </a:rPr>
              <a:t> Aulton, M.E. Latest Edition</a:t>
            </a:r>
          </a:p>
          <a:p>
            <a:pPr marL="0" indent="0">
              <a:buNone/>
            </a:pPr>
            <a:r>
              <a:rPr lang="en-GB" sz="1800" b="0" i="0" u="none" strike="noStrike" baseline="0" dirty="0">
                <a:solidFill>
                  <a:srgbClr val="002060"/>
                </a:solidFill>
                <a:latin typeface="Arial" panose="020B0604020202020204" pitchFamily="34" charset="0"/>
              </a:rPr>
              <a:t> </a:t>
            </a:r>
          </a:p>
          <a:p>
            <a:r>
              <a:rPr lang="en-GB" sz="1800" b="1" i="0" u="none" strike="noStrike" baseline="0" dirty="0">
                <a:solidFill>
                  <a:srgbClr val="002060"/>
                </a:solidFill>
                <a:latin typeface="Arial" panose="020B0604020202020204" pitchFamily="34" charset="0"/>
              </a:rPr>
              <a:t>Pharmaceutical Calculations: </a:t>
            </a:r>
            <a:r>
              <a:rPr lang="en-GB" sz="1800" b="0" i="0" u="none" strike="noStrike" baseline="0" dirty="0">
                <a:solidFill>
                  <a:srgbClr val="002060"/>
                </a:solidFill>
                <a:latin typeface="Arial" panose="020B0604020202020204" pitchFamily="34" charset="0"/>
              </a:rPr>
              <a:t>Ansel HC and Stockton SJ. Latest edition </a:t>
            </a:r>
          </a:p>
          <a:p>
            <a:pPr marL="0" indent="0">
              <a:buNone/>
            </a:pPr>
            <a:endParaRPr lang="en-GB" sz="1800" b="0" i="0" u="none" strike="noStrike" baseline="0" dirty="0">
              <a:solidFill>
                <a:srgbClr val="002060"/>
              </a:solidFill>
              <a:latin typeface="Arial" panose="020B0604020202020204" pitchFamily="34" charset="0"/>
            </a:endParaRPr>
          </a:p>
          <a:p>
            <a:r>
              <a:rPr lang="en-GB" sz="1800" b="1" i="0" u="none" strike="noStrike" baseline="0" dirty="0">
                <a:solidFill>
                  <a:srgbClr val="002060"/>
                </a:solidFill>
                <a:latin typeface="Arial" panose="020B0604020202020204" pitchFamily="34" charset="0"/>
              </a:rPr>
              <a:t>Pharmaceutical Practice</a:t>
            </a:r>
            <a:r>
              <a:rPr lang="en-GB" sz="1800" b="0" i="0" u="none" strike="noStrike" baseline="0" dirty="0">
                <a:solidFill>
                  <a:srgbClr val="002060"/>
                </a:solidFill>
                <a:latin typeface="Arial" panose="020B0604020202020204" pitchFamily="34" charset="0"/>
              </a:rPr>
              <a:t>: Winfield AJ and Richards RME. Latest edition. </a:t>
            </a:r>
          </a:p>
          <a:p>
            <a:pPr marL="0" indent="0">
              <a:buNone/>
            </a:pPr>
            <a:endParaRPr lang="en-GB" sz="1800" b="0" i="0" u="none" strike="noStrike" baseline="0" dirty="0">
              <a:solidFill>
                <a:srgbClr val="002060"/>
              </a:solidFill>
              <a:latin typeface="Arial" panose="020B0604020202020204" pitchFamily="34" charset="0"/>
            </a:endParaRPr>
          </a:p>
          <a:p>
            <a:pPr>
              <a:lnSpc>
                <a:spcPct val="170000"/>
              </a:lnSpc>
            </a:pPr>
            <a:r>
              <a:rPr lang="en-GB" sz="1800" b="1" i="0" u="none" strike="noStrike" baseline="0" dirty="0">
                <a:solidFill>
                  <a:srgbClr val="002060"/>
                </a:solidFill>
                <a:latin typeface="Arial" panose="020B0604020202020204" pitchFamily="34" charset="0"/>
              </a:rPr>
              <a:t>Applied Biopharmaceutics and Pharmacokinetics</a:t>
            </a:r>
            <a:r>
              <a:rPr lang="en-GB" sz="1800" b="0" i="0" u="none" strike="noStrike" baseline="0" dirty="0">
                <a:solidFill>
                  <a:srgbClr val="002060"/>
                </a:solidFill>
                <a:latin typeface="Arial" panose="020B0604020202020204" pitchFamily="34" charset="0"/>
              </a:rPr>
              <a:t>: Shargel L and Yu S.A. Latest edition. </a:t>
            </a:r>
          </a:p>
          <a:p>
            <a:pPr marL="0" indent="0">
              <a:buNone/>
            </a:pPr>
            <a:endParaRPr lang="en-GB" sz="1800" b="0" i="0" u="none" strike="noStrike" baseline="0" dirty="0">
              <a:solidFill>
                <a:srgbClr val="002060"/>
              </a:solidFill>
              <a:latin typeface="Arial" panose="020B0604020202020204" pitchFamily="34" charset="0"/>
            </a:endParaRPr>
          </a:p>
          <a:p>
            <a:r>
              <a:rPr lang="en-ZA" sz="1800" b="1" i="0" u="none" strike="noStrike" baseline="0" dirty="0">
                <a:solidFill>
                  <a:srgbClr val="002060"/>
                </a:solidFill>
                <a:latin typeface="Arial" panose="020B0604020202020204" pitchFamily="34" charset="0"/>
              </a:rPr>
              <a:t>Hugo and Russels Pharmaceutical Microbiology</a:t>
            </a:r>
            <a:r>
              <a:rPr lang="en-ZA" sz="1800" b="0" i="0" u="none" strike="noStrike" baseline="0" dirty="0">
                <a:solidFill>
                  <a:srgbClr val="002060"/>
                </a:solidFill>
                <a:latin typeface="Arial" panose="020B0604020202020204" pitchFamily="34" charset="0"/>
              </a:rPr>
              <a:t>: Denyer S.P., Hodges N, Gorman S.P. Latest edition. </a:t>
            </a:r>
          </a:p>
          <a:p>
            <a:pPr marL="0" indent="0">
              <a:buNone/>
            </a:pPr>
            <a:endParaRPr lang="en-ZA" sz="1800" b="0" i="0" u="none" strike="noStrike" baseline="0" dirty="0">
              <a:solidFill>
                <a:srgbClr val="002060"/>
              </a:solidFill>
              <a:latin typeface="Arial" panose="020B0604020202020204" pitchFamily="34" charset="0"/>
            </a:endParaRPr>
          </a:p>
          <a:p>
            <a:r>
              <a:rPr lang="en-GB" sz="1800" b="1" i="0" u="none" strike="noStrike" baseline="0" dirty="0">
                <a:solidFill>
                  <a:srgbClr val="002060"/>
                </a:solidFill>
                <a:latin typeface="Arial" panose="020B0604020202020204" pitchFamily="34" charset="0"/>
              </a:rPr>
              <a:t>GMP guidelines, P &amp; A guidelines – e.g. Stability guidelines, and Bioavailability guidelines available from https://www.sahpra.org.za </a:t>
            </a:r>
          </a:p>
          <a:p>
            <a:pPr marL="0" indent="0">
              <a:buNone/>
            </a:pPr>
            <a:endParaRPr lang="en-GB" sz="1800" b="0" i="0" u="none" strike="noStrike" baseline="0" dirty="0">
              <a:solidFill>
                <a:srgbClr val="002060"/>
              </a:solidFill>
              <a:latin typeface="Arial" panose="020B0604020202020204" pitchFamily="34" charset="0"/>
            </a:endParaRPr>
          </a:p>
          <a:p>
            <a:r>
              <a:rPr lang="en-GB" sz="1800" b="1" i="0" u="none" strike="noStrike" baseline="0" dirty="0">
                <a:solidFill>
                  <a:srgbClr val="002060"/>
                </a:solidFill>
                <a:latin typeface="Arial" panose="020B0604020202020204" pitchFamily="34" charset="0"/>
              </a:rPr>
              <a:t>Pharmaceutics: Drug Delivery &amp; Targeting</a:t>
            </a:r>
            <a:r>
              <a:rPr lang="en-GB" sz="1800" b="0" i="0" u="none" strike="noStrike" baseline="0" dirty="0">
                <a:solidFill>
                  <a:srgbClr val="002060"/>
                </a:solidFill>
                <a:latin typeface="Arial" panose="020B0604020202020204" pitchFamily="34" charset="0"/>
              </a:rPr>
              <a:t>. Perrie Y and Rades T. Latest edition </a:t>
            </a:r>
          </a:p>
          <a:p>
            <a:endParaRPr lang="en-ZA" dirty="0">
              <a:solidFill>
                <a:srgbClr val="002060"/>
              </a:solidFill>
            </a:endParaRPr>
          </a:p>
        </p:txBody>
      </p:sp>
    </p:spTree>
    <p:extLst>
      <p:ext uri="{BB962C8B-B14F-4D97-AF65-F5344CB8AC3E}">
        <p14:creationId xmlns:p14="http://schemas.microsoft.com/office/powerpoint/2010/main" val="70765672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385D7B-6C05-C33D-EB69-9C41D2498B65}"/>
              </a:ext>
            </a:extLst>
          </p:cNvPr>
          <p:cNvSpPr>
            <a:spLocks noGrp="1"/>
          </p:cNvSpPr>
          <p:nvPr>
            <p:ph type="title"/>
          </p:nvPr>
        </p:nvSpPr>
        <p:spPr/>
        <p:txBody>
          <a:bodyPr>
            <a:normAutofit fontScale="90000"/>
          </a:bodyPr>
          <a:lstStyle/>
          <a:p>
            <a:r>
              <a:rPr lang="en-ZA" sz="4400" dirty="0">
                <a:effectLst/>
              </a:rPr>
              <a:t>WEIGHT PER EXIT LEVEL OUTCOME (ELO) PER SUBJECT</a:t>
            </a:r>
            <a:endParaRPr lang="en-ZA" dirty="0"/>
          </a:p>
        </p:txBody>
      </p:sp>
      <p:graphicFrame>
        <p:nvGraphicFramePr>
          <p:cNvPr id="2" name="Table 1">
            <a:extLst>
              <a:ext uri="{FF2B5EF4-FFF2-40B4-BE49-F238E27FC236}">
                <a16:creationId xmlns:a16="http://schemas.microsoft.com/office/drawing/2014/main" id="{AC73358D-6D35-28B4-27E4-B30097A919F5}"/>
              </a:ext>
            </a:extLst>
          </p:cNvPr>
          <p:cNvGraphicFramePr>
            <a:graphicFrameLocks noGrp="1"/>
          </p:cNvGraphicFramePr>
          <p:nvPr>
            <p:extLst>
              <p:ext uri="{D42A27DB-BD31-4B8C-83A1-F6EECF244321}">
                <p14:modId xmlns:p14="http://schemas.microsoft.com/office/powerpoint/2010/main" val="1308540405"/>
              </p:ext>
            </p:extLst>
          </p:nvPr>
        </p:nvGraphicFramePr>
        <p:xfrm>
          <a:off x="1400810" y="1317522"/>
          <a:ext cx="10587990" cy="5266152"/>
        </p:xfrm>
        <a:graphic>
          <a:graphicData uri="http://schemas.openxmlformats.org/drawingml/2006/table">
            <a:tbl>
              <a:tblPr firstRow="1" firstCol="1" bandRow="1">
                <a:tableStyleId>{5C22544A-7EE6-4342-B048-85BDC9FD1C3A}</a:tableStyleId>
              </a:tblPr>
              <a:tblGrid>
                <a:gridCol w="1133173">
                  <a:extLst>
                    <a:ext uri="{9D8B030D-6E8A-4147-A177-3AD203B41FA5}">
                      <a16:colId xmlns:a16="http://schemas.microsoft.com/office/drawing/2014/main" val="1616449531"/>
                    </a:ext>
                  </a:extLst>
                </a:gridCol>
                <a:gridCol w="1148782">
                  <a:extLst>
                    <a:ext uri="{9D8B030D-6E8A-4147-A177-3AD203B41FA5}">
                      <a16:colId xmlns:a16="http://schemas.microsoft.com/office/drawing/2014/main" val="1174174533"/>
                    </a:ext>
                  </a:extLst>
                </a:gridCol>
                <a:gridCol w="2023636">
                  <a:extLst>
                    <a:ext uri="{9D8B030D-6E8A-4147-A177-3AD203B41FA5}">
                      <a16:colId xmlns:a16="http://schemas.microsoft.com/office/drawing/2014/main" val="2088358587"/>
                    </a:ext>
                  </a:extLst>
                </a:gridCol>
                <a:gridCol w="1496069">
                  <a:extLst>
                    <a:ext uri="{9D8B030D-6E8A-4147-A177-3AD203B41FA5}">
                      <a16:colId xmlns:a16="http://schemas.microsoft.com/office/drawing/2014/main" val="918115404"/>
                    </a:ext>
                  </a:extLst>
                </a:gridCol>
                <a:gridCol w="1614694">
                  <a:extLst>
                    <a:ext uri="{9D8B030D-6E8A-4147-A177-3AD203B41FA5}">
                      <a16:colId xmlns:a16="http://schemas.microsoft.com/office/drawing/2014/main" val="1602171610"/>
                    </a:ext>
                  </a:extLst>
                </a:gridCol>
                <a:gridCol w="1178437">
                  <a:extLst>
                    <a:ext uri="{9D8B030D-6E8A-4147-A177-3AD203B41FA5}">
                      <a16:colId xmlns:a16="http://schemas.microsoft.com/office/drawing/2014/main" val="3054573516"/>
                    </a:ext>
                  </a:extLst>
                </a:gridCol>
                <a:gridCol w="1993199">
                  <a:extLst>
                    <a:ext uri="{9D8B030D-6E8A-4147-A177-3AD203B41FA5}">
                      <a16:colId xmlns:a16="http://schemas.microsoft.com/office/drawing/2014/main" val="32872904"/>
                    </a:ext>
                  </a:extLst>
                </a:gridCol>
              </a:tblGrid>
              <a:tr h="739806">
                <a:tc gridSpan="2">
                  <a:txBody>
                    <a:bodyPr/>
                    <a:lstStyle/>
                    <a:p>
                      <a:pPr algn="ctr">
                        <a:lnSpc>
                          <a:spcPct val="107000"/>
                        </a:lnSpc>
                        <a:buNone/>
                      </a:pPr>
                      <a:r>
                        <a:rPr lang="en-ZA" sz="1400" kern="100">
                          <a:effectLst/>
                          <a:latin typeface="Arial" panose="020B0604020202020204" pitchFamily="34" charset="0"/>
                          <a:cs typeface="Arial" panose="020B0604020202020204" pitchFamily="34" charset="0"/>
                        </a:rPr>
                        <a:t>Professional exam (300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hMerge="1">
                  <a:txBody>
                    <a:bodyPr/>
                    <a:lstStyle/>
                    <a:p>
                      <a:endParaRPr lang="en-ZA"/>
                    </a:p>
                  </a:txBody>
                  <a:tcPr/>
                </a:tc>
                <a:tc>
                  <a:txBody>
                    <a:bodyPr/>
                    <a:lstStyle/>
                    <a:p>
                      <a:pPr algn="ctr">
                        <a:lnSpc>
                          <a:spcPct val="107000"/>
                        </a:lnSpc>
                        <a:buNone/>
                      </a:pPr>
                      <a:r>
                        <a:rPr lang="en-GB" sz="1400" kern="100" dirty="0">
                          <a:effectLst/>
                          <a:latin typeface="Arial" panose="020B0604020202020204" pitchFamily="34" charset="0"/>
                          <a:cs typeface="Arial" panose="020B0604020202020204" pitchFamily="34" charset="0"/>
                        </a:rPr>
                        <a:t>Applied Pharmacology and Toxicology (90 MCQ)</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gridSpan="2">
                  <a:txBody>
                    <a:bodyPr/>
                    <a:lstStyle/>
                    <a:p>
                      <a:pPr algn="ctr">
                        <a:lnSpc>
                          <a:spcPct val="107000"/>
                        </a:lnSpc>
                        <a:buNone/>
                      </a:pPr>
                      <a:r>
                        <a:rPr lang="en-GB" sz="1400" kern="100">
                          <a:effectLst/>
                          <a:latin typeface="Arial" panose="020B0604020202020204" pitchFamily="34" charset="0"/>
                          <a:cs typeface="Arial" panose="020B0604020202020204" pitchFamily="34" charset="0"/>
                        </a:rPr>
                        <a:t>Applied Pharmacy Practice in a Legal Framework (120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hMerge="1">
                  <a:txBody>
                    <a:bodyPr/>
                    <a:lstStyle/>
                    <a:p>
                      <a:endParaRPr lang="en-ZA"/>
                    </a:p>
                  </a:txBody>
                  <a:tcPr/>
                </a:tc>
                <a:tc gridSpan="2">
                  <a:txBody>
                    <a:bodyPr/>
                    <a:lstStyle/>
                    <a:p>
                      <a:pPr algn="ctr">
                        <a:lnSpc>
                          <a:spcPct val="107000"/>
                        </a:lnSpc>
                        <a:buNone/>
                      </a:pPr>
                      <a:r>
                        <a:rPr lang="en-GB" sz="1400" kern="100">
                          <a:effectLst/>
                          <a:latin typeface="Arial" panose="020B0604020202020204" pitchFamily="34" charset="0"/>
                          <a:cs typeface="Arial" panose="020B0604020202020204" pitchFamily="34" charset="0"/>
                        </a:rPr>
                        <a:t>Applied Pharmaceutics and Pharmaceutical Chemistry (90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hMerge="1">
                  <a:txBody>
                    <a:bodyPr/>
                    <a:lstStyle/>
                    <a:p>
                      <a:endParaRPr lang="en-ZA"/>
                    </a:p>
                  </a:txBody>
                  <a:tcPr/>
                </a:tc>
                <a:extLst>
                  <a:ext uri="{0D108BD9-81ED-4DB2-BD59-A6C34878D82A}">
                    <a16:rowId xmlns:a16="http://schemas.microsoft.com/office/drawing/2014/main" val="436379823"/>
                  </a:ext>
                </a:extLst>
              </a:tr>
              <a:tr h="739806">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ELO</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Total</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dirty="0">
                          <a:effectLst/>
                          <a:latin typeface="Arial" panose="020B0604020202020204" pitchFamily="34" charset="0"/>
                          <a:cs typeface="Arial" panose="020B0604020202020204" pitchFamily="34" charset="0"/>
                        </a:rPr>
                        <a:t> Pharmacology (90 MCQ)</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Pharmacy Practice (60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Law and Ethics (60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Pharmaceutics (50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Pharmaceutical Chemistry (40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686323219"/>
                  </a:ext>
                </a:extLst>
              </a:tr>
              <a:tr h="315545">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1</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12%</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5.55%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FF7C80"/>
                    </a:solidFill>
                  </a:tcP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3.33%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1.66%</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14%</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52.5%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4025374537"/>
                  </a:ext>
                </a:extLst>
              </a:tr>
              <a:tr h="315545">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2</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9.67%</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dirty="0">
                          <a:effectLst/>
                          <a:latin typeface="Arial" panose="020B0604020202020204" pitchFamily="34" charset="0"/>
                          <a:cs typeface="Arial" panose="020B0604020202020204" pitchFamily="34" charset="0"/>
                        </a:rPr>
                        <a:t>0</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FF7C80"/>
                    </a:solidFill>
                  </a:tcP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3.33%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24%</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30%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28363680"/>
                  </a:ext>
                </a:extLst>
              </a:tr>
              <a:tr h="315545">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6%</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dirty="0">
                          <a:effectLst/>
                          <a:latin typeface="Arial" panose="020B0604020202020204" pitchFamily="34" charset="0"/>
                          <a:cs typeface="Arial" panose="020B0604020202020204" pitchFamily="34" charset="0"/>
                        </a:rPr>
                        <a:t>0</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FF7C80"/>
                    </a:solidFill>
                  </a:tcP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13.33%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20%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073798357"/>
                  </a:ext>
                </a:extLst>
              </a:tr>
              <a:tr h="315545">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4</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10.33%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FF7C80"/>
                    </a:solidFill>
                  </a:tcP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42%</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17.5%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854560479"/>
                  </a:ext>
                </a:extLst>
              </a:tr>
              <a:tr h="315545">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6.33%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dirty="0">
                          <a:effectLst/>
                          <a:latin typeface="Arial" panose="020B0604020202020204" pitchFamily="34" charset="0"/>
                          <a:cs typeface="Arial" panose="020B0604020202020204" pitchFamily="34" charset="0"/>
                        </a:rPr>
                        <a:t>0</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FF7C80"/>
                    </a:solidFill>
                  </a:tcP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16.67%</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4004174774"/>
                  </a:ext>
                </a:extLst>
              </a:tr>
              <a:tr h="315545">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6</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16%</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30%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FF7C80"/>
                    </a:solidFill>
                  </a:tcP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13.33%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21.67%</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787223764"/>
                  </a:ext>
                </a:extLst>
              </a:tr>
              <a:tr h="315545">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7</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14.67%</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dirty="0">
                          <a:effectLst/>
                          <a:latin typeface="Arial" panose="020B0604020202020204" pitchFamily="34" charset="0"/>
                          <a:cs typeface="Arial" panose="020B0604020202020204" pitchFamily="34" charset="0"/>
                        </a:rPr>
                        <a:t>31.11%</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FF7C80"/>
                    </a:solidFill>
                  </a:tcP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25%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1.67%</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80119880"/>
                  </a:ext>
                </a:extLst>
              </a:tr>
              <a:tr h="315545">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8</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11.67%</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dirty="0">
                          <a:effectLst/>
                          <a:latin typeface="Arial" panose="020B0604020202020204" pitchFamily="34" charset="0"/>
                          <a:cs typeface="Arial" panose="020B0604020202020204" pitchFamily="34" charset="0"/>
                        </a:rPr>
                        <a:t>20%</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FF7C80"/>
                    </a:solidFill>
                  </a:tcP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13.33%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909548445"/>
                  </a:ext>
                </a:extLst>
              </a:tr>
              <a:tr h="315545">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9</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8%</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dirty="0">
                          <a:effectLst/>
                          <a:latin typeface="Arial" panose="020B0604020202020204" pitchFamily="34" charset="0"/>
                          <a:cs typeface="Arial" panose="020B0604020202020204" pitchFamily="34" charset="0"/>
                        </a:rPr>
                        <a:t>13.33%</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FF7C80"/>
                    </a:solidFill>
                  </a:tcP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358715952"/>
                  </a:ext>
                </a:extLst>
              </a:tr>
              <a:tr h="315545">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10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5.33%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dirty="0">
                          <a:effectLst/>
                          <a:latin typeface="Arial" panose="020B0604020202020204" pitchFamily="34" charset="0"/>
                          <a:cs typeface="Arial" panose="020B0604020202020204" pitchFamily="34" charset="0"/>
                        </a:rPr>
                        <a:t>0</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FF7C80"/>
                    </a:solidFill>
                  </a:tcP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13.33%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13.33%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149859120"/>
                  </a:ext>
                </a:extLst>
              </a:tr>
              <a:tr h="315545">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11</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dirty="0">
                          <a:effectLst/>
                          <a:latin typeface="Arial" panose="020B0604020202020204" pitchFamily="34" charset="0"/>
                          <a:cs typeface="Arial" panose="020B0604020202020204" pitchFamily="34" charset="0"/>
                        </a:rPr>
                        <a:t>0</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FF7C80"/>
                    </a:solidFill>
                  </a:tcP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39329142"/>
                  </a:ext>
                </a:extLst>
              </a:tr>
              <a:tr h="315545">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TOTAL</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100%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dirty="0">
                          <a:effectLst/>
                          <a:latin typeface="Arial" panose="020B0604020202020204" pitchFamily="34" charset="0"/>
                          <a:cs typeface="Arial" panose="020B0604020202020204" pitchFamily="34" charset="0"/>
                        </a:rPr>
                        <a:t>30%</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20%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20%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17.0%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dirty="0">
                          <a:effectLst/>
                          <a:latin typeface="Arial" panose="020B0604020202020204" pitchFamily="34" charset="0"/>
                          <a:cs typeface="Arial" panose="020B0604020202020204" pitchFamily="34" charset="0"/>
                        </a:rPr>
                        <a:t>13%</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768755015"/>
                  </a:ext>
                </a:extLst>
              </a:tr>
            </a:tbl>
          </a:graphicData>
        </a:graphic>
      </p:graphicFrame>
    </p:spTree>
    <p:extLst>
      <p:ext uri="{BB962C8B-B14F-4D97-AF65-F5344CB8AC3E}">
        <p14:creationId xmlns:p14="http://schemas.microsoft.com/office/powerpoint/2010/main" val="120878794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7B484E34-0B4C-4F9A-9845-67DBE756AA7E}"/>
              </a:ext>
            </a:extLst>
          </p:cNvPr>
          <p:cNvSpPr txBox="1">
            <a:spLocks/>
          </p:cNvSpPr>
          <p:nvPr/>
        </p:nvSpPr>
        <p:spPr>
          <a:xfrm>
            <a:off x="1235181" y="1745167"/>
            <a:ext cx="10320182" cy="42841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lumMod val="50000"/>
                </a:schemeClr>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Ø"/>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50000"/>
                </a:schemeClr>
              </a:buClr>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v"/>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9758" indent="-285750">
              <a:lnSpc>
                <a:spcPct val="150000"/>
              </a:lnSpc>
              <a:spcBef>
                <a:spcPts val="0"/>
              </a:spcBef>
            </a:pPr>
            <a:r>
              <a:rPr lang="en-GB" dirty="0">
                <a:solidFill>
                  <a:schemeClr val="accent1">
                    <a:lumMod val="50000"/>
                  </a:schemeClr>
                </a:solidFill>
              </a:rPr>
              <a:t>90 questions in total: </a:t>
            </a:r>
          </a:p>
          <a:p>
            <a:pPr marL="349758" indent="-285750">
              <a:lnSpc>
                <a:spcPct val="150000"/>
              </a:lnSpc>
              <a:spcBef>
                <a:spcPts val="0"/>
              </a:spcBef>
            </a:pPr>
            <a:r>
              <a:rPr lang="en-ZA" b="0" i="0" u="none" strike="noStrike" baseline="0" dirty="0">
                <a:solidFill>
                  <a:schemeClr val="accent1">
                    <a:lumMod val="50000"/>
                  </a:schemeClr>
                </a:solidFill>
              </a:rPr>
              <a:t>level of cognition</a:t>
            </a:r>
          </a:p>
          <a:p>
            <a:pPr marL="806958" lvl="1" indent="-285750">
              <a:lnSpc>
                <a:spcPct val="150000"/>
              </a:lnSpc>
              <a:spcBef>
                <a:spcPts val="0"/>
              </a:spcBef>
            </a:pPr>
            <a:r>
              <a:rPr lang="en-GB" sz="2800" b="0" i="0" u="none" strike="noStrike" baseline="0" dirty="0">
                <a:solidFill>
                  <a:schemeClr val="accent1">
                    <a:lumMod val="50000"/>
                  </a:schemeClr>
                </a:solidFill>
              </a:rPr>
              <a:t> Knowledge ≤ 10%;</a:t>
            </a:r>
          </a:p>
          <a:p>
            <a:pPr marL="806958" lvl="1" indent="-285750">
              <a:lnSpc>
                <a:spcPct val="150000"/>
              </a:lnSpc>
              <a:spcBef>
                <a:spcPts val="0"/>
              </a:spcBef>
            </a:pPr>
            <a:r>
              <a:rPr lang="en-GB" sz="2800" b="0" i="0" u="none" strike="noStrike" baseline="0" dirty="0">
                <a:solidFill>
                  <a:schemeClr val="accent1">
                    <a:lumMod val="50000"/>
                  </a:schemeClr>
                </a:solidFill>
              </a:rPr>
              <a:t> Application ≥ 20% (case study based and scenarios);</a:t>
            </a:r>
          </a:p>
          <a:p>
            <a:pPr marL="806958" lvl="1" indent="-285750">
              <a:lnSpc>
                <a:spcPct val="150000"/>
              </a:lnSpc>
              <a:spcBef>
                <a:spcPts val="0"/>
              </a:spcBef>
            </a:pPr>
            <a:r>
              <a:rPr lang="en-GB" sz="2800" b="0" i="0" u="none" strike="noStrike" baseline="0" dirty="0">
                <a:solidFill>
                  <a:schemeClr val="accent1">
                    <a:lumMod val="50000"/>
                  </a:schemeClr>
                </a:solidFill>
              </a:rPr>
              <a:t> Problem Solving ≤ 70% </a:t>
            </a:r>
            <a:r>
              <a:rPr lang="en-ZA" dirty="0">
                <a:solidFill>
                  <a:schemeClr val="accent1">
                    <a:lumMod val="50000"/>
                  </a:schemeClr>
                </a:solidFill>
              </a:rPr>
              <a:t>3 hours</a:t>
            </a:r>
          </a:p>
          <a:p>
            <a:pPr marL="349758" indent="-285750">
              <a:lnSpc>
                <a:spcPct val="150000"/>
              </a:lnSpc>
              <a:spcBef>
                <a:spcPts val="0"/>
              </a:spcBef>
            </a:pPr>
            <a:endParaRPr lang="en-ZA" dirty="0">
              <a:solidFill>
                <a:schemeClr val="accent1">
                  <a:lumMod val="50000"/>
                </a:schemeClr>
              </a:solidFill>
            </a:endParaRPr>
          </a:p>
          <a:p>
            <a:pPr marL="64008" indent="0">
              <a:buFont typeface="Arial" panose="020B0604020202020204" pitchFamily="34" charset="0"/>
              <a:buNone/>
            </a:pPr>
            <a:endParaRPr lang="en-ZA" sz="1800" dirty="0">
              <a:solidFill>
                <a:schemeClr val="accent1">
                  <a:lumMod val="50000"/>
                </a:schemeClr>
              </a:solidFill>
            </a:endParaRPr>
          </a:p>
          <a:p>
            <a:pPr marL="64008" indent="0">
              <a:lnSpc>
                <a:spcPct val="150000"/>
              </a:lnSpc>
              <a:spcBef>
                <a:spcPts val="0"/>
              </a:spcBef>
              <a:buFont typeface="Arial" panose="020B0604020202020204" pitchFamily="34" charset="0"/>
              <a:buNone/>
            </a:pPr>
            <a:endParaRPr lang="en-GB" sz="1800" dirty="0">
              <a:solidFill>
                <a:schemeClr val="accent1">
                  <a:lumMod val="50000"/>
                </a:schemeClr>
              </a:solidFill>
            </a:endParaRPr>
          </a:p>
        </p:txBody>
      </p:sp>
      <p:sp>
        <p:nvSpPr>
          <p:cNvPr id="8" name="Title 1">
            <a:extLst>
              <a:ext uri="{FF2B5EF4-FFF2-40B4-BE49-F238E27FC236}">
                <a16:creationId xmlns:a16="http://schemas.microsoft.com/office/drawing/2014/main" id="{8AEF85B7-B172-4DEE-8E5E-B08C27B649F3}"/>
              </a:ext>
            </a:extLst>
          </p:cNvPr>
          <p:cNvSpPr txBox="1">
            <a:spLocks/>
          </p:cNvSpPr>
          <p:nvPr/>
        </p:nvSpPr>
        <p:spPr>
          <a:xfrm>
            <a:off x="1475688" y="384193"/>
            <a:ext cx="9537217" cy="1223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lumMod val="50000"/>
                  </a:schemeClr>
                </a:solidFill>
                <a:effectLst>
                  <a:outerShdw blurRad="38100" dist="38100" dir="2700000" algn="tl">
                    <a:srgbClr val="000000">
                      <a:alpha val="43137"/>
                    </a:srgbClr>
                  </a:outerShdw>
                </a:effectLst>
                <a:latin typeface="Aharoni" panose="02010803020104030203" pitchFamily="2" charset="-79"/>
                <a:ea typeface="+mj-ea"/>
                <a:cs typeface="Aharoni" panose="02010803020104030203" pitchFamily="2" charset="-79"/>
              </a:defRPr>
            </a:lvl1pPr>
          </a:lstStyle>
          <a:p>
            <a:r>
              <a:rPr lang="en-ZA" dirty="0"/>
              <a:t>Types of questions: Pharmacology </a:t>
            </a:r>
          </a:p>
        </p:txBody>
      </p:sp>
    </p:spTree>
    <p:extLst>
      <p:ext uri="{BB962C8B-B14F-4D97-AF65-F5344CB8AC3E}">
        <p14:creationId xmlns:p14="http://schemas.microsoft.com/office/powerpoint/2010/main" val="415950108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03F59-1BEB-4DDB-3EC8-831D9056CDD6}"/>
              </a:ext>
            </a:extLst>
          </p:cNvPr>
          <p:cNvSpPr>
            <a:spLocks noGrp="1"/>
          </p:cNvSpPr>
          <p:nvPr>
            <p:ph type="title"/>
          </p:nvPr>
        </p:nvSpPr>
        <p:spPr/>
        <p:txBody>
          <a:bodyPr>
            <a:normAutofit fontScale="90000"/>
          </a:bodyPr>
          <a:lstStyle/>
          <a:p>
            <a:r>
              <a:rPr lang="en-ZA" dirty="0"/>
              <a:t>REFERENCE MATERIAL: APPLIED PHARMACOLOGY &amp; TOXICOLOGY</a:t>
            </a:r>
          </a:p>
        </p:txBody>
      </p:sp>
      <p:sp>
        <p:nvSpPr>
          <p:cNvPr id="3" name="Content Placeholder 2">
            <a:extLst>
              <a:ext uri="{FF2B5EF4-FFF2-40B4-BE49-F238E27FC236}">
                <a16:creationId xmlns:a16="http://schemas.microsoft.com/office/drawing/2014/main" id="{E8C4081C-D827-E295-4283-AFBE13B3E48B}"/>
              </a:ext>
            </a:extLst>
          </p:cNvPr>
          <p:cNvSpPr>
            <a:spLocks noGrp="1"/>
          </p:cNvSpPr>
          <p:nvPr>
            <p:ph sz="half" idx="1"/>
          </p:nvPr>
        </p:nvSpPr>
        <p:spPr>
          <a:xfrm>
            <a:off x="914400" y="1490345"/>
            <a:ext cx="5181600" cy="4351338"/>
          </a:xfrm>
        </p:spPr>
        <p:txBody>
          <a:bodyPr>
            <a:noAutofit/>
          </a:bodyPr>
          <a:lstStyle/>
          <a:p>
            <a:pPr>
              <a:lnSpc>
                <a:spcPct val="150000"/>
              </a:lnSpc>
            </a:pPr>
            <a:r>
              <a:rPr lang="en-GB" sz="1300" b="1" i="0" u="none" strike="noStrike" baseline="0" dirty="0">
                <a:solidFill>
                  <a:srgbClr val="002060"/>
                </a:solidFill>
                <a:latin typeface="Arial" panose="020B0604020202020204" pitchFamily="34" charset="0"/>
              </a:rPr>
              <a:t>Basic and Clinical Pharmacology. </a:t>
            </a:r>
            <a:r>
              <a:rPr lang="en-GB" sz="1300" b="0" i="0" u="none" strike="noStrike" baseline="0" dirty="0">
                <a:solidFill>
                  <a:srgbClr val="002060"/>
                </a:solidFill>
                <a:latin typeface="Arial" panose="020B0604020202020204" pitchFamily="34" charset="0"/>
              </a:rPr>
              <a:t>Latest Edition. </a:t>
            </a:r>
            <a:r>
              <a:rPr lang="en-GB" sz="1300" b="0" i="0" u="none" strike="noStrike" baseline="0" dirty="0" err="1">
                <a:solidFill>
                  <a:srgbClr val="002060"/>
                </a:solidFill>
                <a:latin typeface="Arial" panose="020B0604020202020204" pitchFamily="34" charset="0"/>
              </a:rPr>
              <a:t>Katzung</a:t>
            </a:r>
            <a:r>
              <a:rPr lang="en-GB" sz="1300" b="0" i="0" u="none" strike="noStrike" baseline="0" dirty="0">
                <a:solidFill>
                  <a:srgbClr val="002060"/>
                </a:solidFill>
                <a:latin typeface="Arial" panose="020B0604020202020204" pitchFamily="34" charset="0"/>
              </a:rPr>
              <a:t>, Masters and Trevor </a:t>
            </a:r>
            <a:endParaRPr lang="en-ZA" sz="1300" b="0" i="0" u="none" strike="noStrike" baseline="0" dirty="0">
              <a:solidFill>
                <a:srgbClr val="002060"/>
              </a:solidFill>
              <a:latin typeface="Arial" panose="020B0604020202020204" pitchFamily="34" charset="0"/>
            </a:endParaRPr>
          </a:p>
          <a:p>
            <a:pPr>
              <a:lnSpc>
                <a:spcPct val="150000"/>
              </a:lnSpc>
            </a:pPr>
            <a:r>
              <a:rPr lang="en-ZA" sz="1300" b="1" i="0" u="none" strike="noStrike" baseline="0" dirty="0">
                <a:solidFill>
                  <a:srgbClr val="002060"/>
                </a:solidFill>
                <a:latin typeface="Arial" panose="020B0604020202020204" pitchFamily="34" charset="0"/>
              </a:rPr>
              <a:t>Pharmacology</a:t>
            </a:r>
            <a:r>
              <a:rPr lang="en-ZA" sz="1300" b="0" i="0" u="none" strike="noStrike" baseline="0" dirty="0">
                <a:solidFill>
                  <a:srgbClr val="002060"/>
                </a:solidFill>
                <a:latin typeface="Arial" panose="020B0604020202020204" pitchFamily="34" charset="0"/>
              </a:rPr>
              <a:t>. Latest Edition. Rang, H.P., Dale, M.M. &amp; Ritter, J.M., Churchill Livingstone, Edinburgh. </a:t>
            </a:r>
          </a:p>
          <a:p>
            <a:pPr>
              <a:lnSpc>
                <a:spcPct val="150000"/>
              </a:lnSpc>
            </a:pPr>
            <a:r>
              <a:rPr lang="en-ZA" sz="1300" b="1" i="0" u="none" strike="noStrike" baseline="0" dirty="0">
                <a:solidFill>
                  <a:srgbClr val="002060"/>
                </a:solidFill>
                <a:latin typeface="Arial" panose="020B0604020202020204" pitchFamily="34" charset="0"/>
              </a:rPr>
              <a:t>Pharmacology. </a:t>
            </a:r>
            <a:r>
              <a:rPr lang="en-ZA" sz="1300" b="0" i="0" u="none" strike="noStrike" baseline="0" dirty="0">
                <a:solidFill>
                  <a:srgbClr val="002060"/>
                </a:solidFill>
                <a:latin typeface="Arial" panose="020B0604020202020204" pitchFamily="34" charset="0"/>
              </a:rPr>
              <a:t>Latest Edition. </a:t>
            </a:r>
            <a:r>
              <a:rPr lang="en-ZA" sz="1300" b="0" i="0" u="none" strike="noStrike" baseline="0" dirty="0" err="1">
                <a:solidFill>
                  <a:srgbClr val="002060"/>
                </a:solidFill>
                <a:latin typeface="Arial" panose="020B0604020202020204" pitchFamily="34" charset="0"/>
              </a:rPr>
              <a:t>Mycek</a:t>
            </a:r>
            <a:r>
              <a:rPr lang="en-ZA" sz="1300" b="0" i="0" u="none" strike="noStrike" baseline="0" dirty="0">
                <a:solidFill>
                  <a:srgbClr val="002060"/>
                </a:solidFill>
                <a:latin typeface="Arial" panose="020B0604020202020204" pitchFamily="34" charset="0"/>
              </a:rPr>
              <a:t>, M.J., Harvey, R.A., &amp; </a:t>
            </a:r>
            <a:r>
              <a:rPr lang="en-ZA" sz="1300" b="0" i="0" u="none" strike="noStrike" baseline="0" dirty="0" err="1">
                <a:solidFill>
                  <a:srgbClr val="002060"/>
                </a:solidFill>
                <a:latin typeface="Arial" panose="020B0604020202020204" pitchFamily="34" charset="0"/>
              </a:rPr>
              <a:t>Champe</a:t>
            </a:r>
            <a:r>
              <a:rPr lang="en-ZA" sz="1300" b="0" i="0" u="none" strike="noStrike" baseline="0" dirty="0">
                <a:solidFill>
                  <a:srgbClr val="002060"/>
                </a:solidFill>
                <a:latin typeface="Arial" panose="020B0604020202020204" pitchFamily="34" charset="0"/>
              </a:rPr>
              <a:t>, P.C., (Part of Lippincott’s Illustrated Review Series), Lippincott-Raven, Philadelphia. (ISBN 0- 397-51567-79) </a:t>
            </a:r>
          </a:p>
          <a:p>
            <a:pPr>
              <a:lnSpc>
                <a:spcPct val="150000"/>
              </a:lnSpc>
            </a:pPr>
            <a:r>
              <a:rPr lang="en-GB" sz="1300" b="1" i="0" u="none" strike="noStrike" baseline="0" dirty="0">
                <a:solidFill>
                  <a:srgbClr val="002060"/>
                </a:solidFill>
                <a:latin typeface="Arial" panose="020B0604020202020204" pitchFamily="34" charset="0"/>
              </a:rPr>
              <a:t>Goodman and Gilman’s: </a:t>
            </a:r>
            <a:r>
              <a:rPr lang="en-GB" sz="1300" b="0" i="0" u="none" strike="noStrike" baseline="0" dirty="0">
                <a:solidFill>
                  <a:srgbClr val="002060"/>
                </a:solidFill>
                <a:latin typeface="Arial" panose="020B0604020202020204" pitchFamily="34" charset="0"/>
              </a:rPr>
              <a:t>The Pharmacological Basis of Therapeutics; Latest Edition. Brunton, </a:t>
            </a:r>
            <a:r>
              <a:rPr lang="en-GB" sz="1300" b="0" i="0" u="none" strike="noStrike" baseline="0" dirty="0" err="1">
                <a:solidFill>
                  <a:srgbClr val="002060"/>
                </a:solidFill>
                <a:latin typeface="Arial" panose="020B0604020202020204" pitchFamily="34" charset="0"/>
              </a:rPr>
              <a:t>Lazo</a:t>
            </a:r>
            <a:r>
              <a:rPr lang="en-GB" sz="1300" b="0" i="0" u="none" strike="noStrike" baseline="0" dirty="0">
                <a:solidFill>
                  <a:srgbClr val="002060"/>
                </a:solidFill>
                <a:latin typeface="Arial" panose="020B0604020202020204" pitchFamily="34" charset="0"/>
              </a:rPr>
              <a:t> and Parker </a:t>
            </a:r>
            <a:endParaRPr lang="en-ZA" sz="1300" b="0" i="0" u="none" strike="noStrike" baseline="0" dirty="0">
              <a:solidFill>
                <a:srgbClr val="002060"/>
              </a:solidFill>
              <a:latin typeface="Arial" panose="020B0604020202020204" pitchFamily="34" charset="0"/>
            </a:endParaRPr>
          </a:p>
          <a:p>
            <a:pPr>
              <a:lnSpc>
                <a:spcPct val="150000"/>
              </a:lnSpc>
            </a:pPr>
            <a:r>
              <a:rPr lang="en-ZA" sz="1300" b="1" i="0" u="none" strike="noStrike" baseline="0" dirty="0">
                <a:solidFill>
                  <a:srgbClr val="002060"/>
                </a:solidFill>
                <a:latin typeface="Arial" panose="020B0604020202020204" pitchFamily="34" charset="0"/>
              </a:rPr>
              <a:t>Pharmacotherapy: A Pathophysiologic Approach. </a:t>
            </a:r>
            <a:r>
              <a:rPr lang="en-ZA" sz="1300" b="0" i="0" u="none" strike="noStrike" baseline="0" dirty="0">
                <a:solidFill>
                  <a:srgbClr val="002060"/>
                </a:solidFill>
                <a:latin typeface="Arial" panose="020B0604020202020204" pitchFamily="34" charset="0"/>
              </a:rPr>
              <a:t>Latest Edition. </a:t>
            </a:r>
            <a:r>
              <a:rPr lang="en-ZA" sz="1300" b="0" i="0" u="none" strike="noStrike" baseline="0" dirty="0" err="1">
                <a:solidFill>
                  <a:srgbClr val="002060"/>
                </a:solidFill>
                <a:latin typeface="Arial" panose="020B0604020202020204" pitchFamily="34" charset="0"/>
              </a:rPr>
              <a:t>DiPro</a:t>
            </a:r>
            <a:r>
              <a:rPr lang="en-ZA" sz="1300" b="0" i="0" u="none" strike="noStrike" baseline="0" dirty="0">
                <a:solidFill>
                  <a:srgbClr val="002060"/>
                </a:solidFill>
                <a:latin typeface="Arial" panose="020B0604020202020204" pitchFamily="34" charset="0"/>
              </a:rPr>
              <a:t>, R.L., Talbert, P.E., Yee, G.C., Matzke, G.R., Posey, L.M., </a:t>
            </a:r>
            <a:r>
              <a:rPr lang="en-ZA" sz="1300" b="0" i="0" u="none" strike="noStrike" baseline="0" dirty="0" err="1">
                <a:solidFill>
                  <a:srgbClr val="002060"/>
                </a:solidFill>
                <a:latin typeface="Arial" panose="020B0604020202020204" pitchFamily="34" charset="0"/>
              </a:rPr>
              <a:t>Appelton</a:t>
            </a:r>
            <a:r>
              <a:rPr lang="en-ZA" sz="1300" b="0" i="0" u="none" strike="noStrike" baseline="0" dirty="0">
                <a:solidFill>
                  <a:srgbClr val="002060"/>
                </a:solidFill>
                <a:latin typeface="Arial" panose="020B0604020202020204" pitchFamily="34" charset="0"/>
              </a:rPr>
              <a:t> &amp; Lange, Norwalk, Connecticut, (ISBN 0-8385-7976-0) </a:t>
            </a:r>
          </a:p>
          <a:p>
            <a:pPr>
              <a:lnSpc>
                <a:spcPct val="150000"/>
              </a:lnSpc>
            </a:pPr>
            <a:r>
              <a:rPr lang="en-GB" sz="1300" b="1" i="0" u="none" strike="noStrike" baseline="0" dirty="0">
                <a:solidFill>
                  <a:srgbClr val="002060"/>
                </a:solidFill>
                <a:latin typeface="Arial" panose="020B0604020202020204" pitchFamily="34" charset="0"/>
              </a:rPr>
              <a:t>South African Medicines Formulary (SAMF). </a:t>
            </a:r>
            <a:r>
              <a:rPr lang="en-GB" sz="1300" b="0" i="0" u="none" strike="noStrike" baseline="0" dirty="0">
                <a:solidFill>
                  <a:srgbClr val="002060"/>
                </a:solidFill>
                <a:latin typeface="Arial" panose="020B0604020202020204" pitchFamily="34" charset="0"/>
              </a:rPr>
              <a:t>Latest edition</a:t>
            </a:r>
          </a:p>
        </p:txBody>
      </p:sp>
      <p:sp>
        <p:nvSpPr>
          <p:cNvPr id="4" name="Content Placeholder 3">
            <a:extLst>
              <a:ext uri="{FF2B5EF4-FFF2-40B4-BE49-F238E27FC236}">
                <a16:creationId xmlns:a16="http://schemas.microsoft.com/office/drawing/2014/main" id="{C1FBF945-D795-3F73-7522-E416ECFA8C73}"/>
              </a:ext>
            </a:extLst>
          </p:cNvPr>
          <p:cNvSpPr>
            <a:spLocks noGrp="1"/>
          </p:cNvSpPr>
          <p:nvPr>
            <p:ph sz="half" idx="2"/>
          </p:nvPr>
        </p:nvSpPr>
        <p:spPr>
          <a:xfrm>
            <a:off x="6172202" y="1490345"/>
            <a:ext cx="5181600" cy="4351338"/>
          </a:xfrm>
        </p:spPr>
        <p:txBody>
          <a:bodyPr>
            <a:noAutofit/>
          </a:bodyPr>
          <a:lstStyle/>
          <a:p>
            <a:pPr>
              <a:lnSpc>
                <a:spcPct val="150000"/>
              </a:lnSpc>
            </a:pPr>
            <a:r>
              <a:rPr lang="en-GB" sz="1300" b="1" i="0" u="none" strike="noStrike" baseline="0" dirty="0">
                <a:solidFill>
                  <a:srgbClr val="002060"/>
                </a:solidFill>
                <a:latin typeface="Arial" panose="020B0604020202020204" pitchFamily="34" charset="0"/>
              </a:rPr>
              <a:t>South African Clinical Guidelines for various conditions e.g</a:t>
            </a:r>
            <a:r>
              <a:rPr lang="en-GB" sz="1300" b="0" i="0" u="none" strike="noStrike" baseline="0" dirty="0">
                <a:solidFill>
                  <a:srgbClr val="002060"/>
                </a:solidFill>
                <a:latin typeface="Arial" panose="020B0604020202020204" pitchFamily="34" charset="0"/>
              </a:rPr>
              <a:t>. South African Hypertension Practice Guideline </a:t>
            </a:r>
          </a:p>
          <a:p>
            <a:pPr>
              <a:lnSpc>
                <a:spcPct val="150000"/>
              </a:lnSpc>
            </a:pPr>
            <a:r>
              <a:rPr lang="en-GB" sz="1300" b="0" i="0" u="none" strike="noStrike" baseline="0" dirty="0">
                <a:solidFill>
                  <a:srgbClr val="002060"/>
                </a:solidFill>
                <a:latin typeface="Arial" panose="020B0604020202020204" pitchFamily="34" charset="0"/>
              </a:rPr>
              <a:t>South African Essential Medicines Lists and Standard Treatment Guidelines: </a:t>
            </a:r>
          </a:p>
          <a:p>
            <a:pPr lvl="1">
              <a:lnSpc>
                <a:spcPct val="150000"/>
              </a:lnSpc>
            </a:pPr>
            <a:r>
              <a:rPr lang="en-GB" sz="1300" b="0" i="0" u="none" strike="noStrike" baseline="0" dirty="0">
                <a:solidFill>
                  <a:srgbClr val="002060"/>
                </a:solidFill>
                <a:latin typeface="Arial" panose="020B0604020202020204" pitchFamily="34" charset="0"/>
              </a:rPr>
              <a:t>Paediatric Hospital Level STGS and EML_4th Ed 2017 – final. Available at: http://www.health.gov.za/index.php/standard-treatment-guidelines-and-essential-medicineslist </a:t>
            </a:r>
          </a:p>
          <a:p>
            <a:pPr lvl="1">
              <a:lnSpc>
                <a:spcPct val="150000"/>
              </a:lnSpc>
            </a:pPr>
            <a:r>
              <a:rPr lang="en-GB" sz="1300" b="0" i="0" u="none" strike="noStrike" baseline="0" dirty="0">
                <a:solidFill>
                  <a:srgbClr val="002060"/>
                </a:solidFill>
                <a:latin typeface="Arial" panose="020B0604020202020204" pitchFamily="34" charset="0"/>
              </a:rPr>
              <a:t>Hospital level (Adult) 2015_v5.0</a:t>
            </a:r>
            <a:r>
              <a:rPr lang="en-GB" sz="1300" b="0" i="1" u="none" strike="noStrike" baseline="0" dirty="0">
                <a:solidFill>
                  <a:srgbClr val="002060"/>
                </a:solidFill>
                <a:latin typeface="Arial" panose="020B0604020202020204" pitchFamily="34" charset="0"/>
              </a:rPr>
              <a:t>. </a:t>
            </a:r>
            <a:r>
              <a:rPr lang="en-GB" sz="1300" b="0" i="0" u="none" strike="noStrike" baseline="0" dirty="0">
                <a:solidFill>
                  <a:srgbClr val="002060"/>
                </a:solidFill>
                <a:latin typeface="Arial" panose="020B0604020202020204" pitchFamily="34" charset="0"/>
              </a:rPr>
              <a:t>Available at: http://www.health.gov.za/index.php/standardtreatment-guidelines-and-essential-medicines-list/category/286-hospital-level-adults </a:t>
            </a:r>
          </a:p>
          <a:p>
            <a:pPr lvl="1">
              <a:lnSpc>
                <a:spcPct val="150000"/>
              </a:lnSpc>
            </a:pPr>
            <a:r>
              <a:rPr lang="en-GB" sz="1300" b="0" i="0" u="none" strike="noStrike" baseline="0" dirty="0">
                <a:solidFill>
                  <a:srgbClr val="002060"/>
                </a:solidFill>
                <a:latin typeface="Arial" panose="020B0604020202020204" pitchFamily="34" charset="0"/>
              </a:rPr>
              <a:t>Primary Healthcare level 2014. Available at: </a:t>
            </a:r>
            <a:r>
              <a:rPr lang="en-ZA" sz="1300" b="0" i="0" u="none" strike="noStrike" baseline="0" dirty="0">
                <a:solidFill>
                  <a:srgbClr val="002060"/>
                </a:solidFill>
                <a:latin typeface="Arial" panose="020B0604020202020204" pitchFamily="34" charset="0"/>
              </a:rPr>
              <a:t>http://www.health.gov.za/index.php/standard-treatment-guidelines-and-essential-medicines-list/category/285-phc# </a:t>
            </a:r>
            <a:endParaRPr lang="en-ZA" sz="1300" dirty="0">
              <a:solidFill>
                <a:srgbClr val="002060"/>
              </a:solidFill>
            </a:endParaRPr>
          </a:p>
          <a:p>
            <a:endParaRPr lang="en-ZA" sz="1300" dirty="0"/>
          </a:p>
        </p:txBody>
      </p:sp>
    </p:spTree>
    <p:extLst>
      <p:ext uri="{BB962C8B-B14F-4D97-AF65-F5344CB8AC3E}">
        <p14:creationId xmlns:p14="http://schemas.microsoft.com/office/powerpoint/2010/main" val="18120046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800C7FD-4C11-4166-B576-CAEC96A4676D}"/>
              </a:ext>
            </a:extLst>
          </p:cNvPr>
          <p:cNvSpPr>
            <a:spLocks noGrp="1"/>
          </p:cNvSpPr>
          <p:nvPr>
            <p:ph type="title" orient="vert"/>
          </p:nvPr>
        </p:nvSpPr>
        <p:spPr/>
        <p:txBody>
          <a:bodyPr/>
          <a:lstStyle/>
          <a:p>
            <a:r>
              <a:rPr lang="en-ZA" dirty="0"/>
              <a:t>Helpful tips</a:t>
            </a:r>
          </a:p>
        </p:txBody>
      </p:sp>
      <p:sp>
        <p:nvSpPr>
          <p:cNvPr id="18439" name="Content Placeholder 9"/>
          <p:cNvSpPr>
            <a:spLocks noGrp="1"/>
          </p:cNvSpPr>
          <p:nvPr>
            <p:ph type="body" orient="vert" idx="1"/>
          </p:nvPr>
        </p:nvSpPr>
        <p:spPr>
          <a:xfrm rot="16200000">
            <a:off x="1045857" y="1397116"/>
            <a:ext cx="4225456" cy="5380467"/>
          </a:xfrm>
        </p:spPr>
        <p:txBody>
          <a:bodyPr>
            <a:noAutofit/>
          </a:bodyPr>
          <a:lstStyle/>
          <a:p>
            <a:pPr marL="711200" lvl="1" indent="-368300">
              <a:lnSpc>
                <a:spcPct val="100000"/>
              </a:lnSpc>
            </a:pPr>
            <a:r>
              <a:rPr lang="en-US" altLang="en-US" b="1" dirty="0">
                <a:solidFill>
                  <a:srgbClr val="002060"/>
                </a:solidFill>
              </a:rPr>
              <a:t>READ</a:t>
            </a:r>
            <a:r>
              <a:rPr lang="en-US" altLang="en-US" dirty="0">
                <a:solidFill>
                  <a:srgbClr val="002060"/>
                </a:solidFill>
              </a:rPr>
              <a:t> the question carefully.  </a:t>
            </a:r>
          </a:p>
          <a:p>
            <a:pPr marL="711200" lvl="1" indent="-368300">
              <a:lnSpc>
                <a:spcPct val="100000"/>
              </a:lnSpc>
            </a:pPr>
            <a:r>
              <a:rPr lang="en-US" altLang="en-US" b="1" dirty="0">
                <a:solidFill>
                  <a:srgbClr val="002060"/>
                </a:solidFill>
              </a:rPr>
              <a:t>IDENTIFY</a:t>
            </a:r>
            <a:r>
              <a:rPr lang="en-US" altLang="en-US" dirty="0">
                <a:solidFill>
                  <a:srgbClr val="002060"/>
                </a:solidFill>
              </a:rPr>
              <a:t> the statements of which you are sure. </a:t>
            </a:r>
          </a:p>
          <a:p>
            <a:pPr marL="711200" lvl="1" indent="-368300">
              <a:lnSpc>
                <a:spcPct val="100000"/>
              </a:lnSpc>
            </a:pPr>
            <a:r>
              <a:rPr lang="en-US" altLang="en-US" b="1" dirty="0">
                <a:solidFill>
                  <a:srgbClr val="002060"/>
                </a:solidFill>
              </a:rPr>
              <a:t>CONFIRM</a:t>
            </a:r>
            <a:r>
              <a:rPr lang="en-US" altLang="en-US" dirty="0">
                <a:solidFill>
                  <a:srgbClr val="002060"/>
                </a:solidFill>
              </a:rPr>
              <a:t> (using references) the statements you are unsure of.</a:t>
            </a:r>
          </a:p>
          <a:p>
            <a:pPr marL="711200" lvl="1" indent="-368300">
              <a:lnSpc>
                <a:spcPct val="100000"/>
              </a:lnSpc>
            </a:pPr>
            <a:r>
              <a:rPr lang="en-US" altLang="en-US" b="1" dirty="0">
                <a:solidFill>
                  <a:srgbClr val="002060"/>
                </a:solidFill>
              </a:rPr>
              <a:t>CARRY ON </a:t>
            </a:r>
            <a:r>
              <a:rPr lang="en-US" altLang="en-US" dirty="0">
                <a:solidFill>
                  <a:srgbClr val="002060"/>
                </a:solidFill>
              </a:rPr>
              <a:t>if you can’t complete the question, and when you have time towards the end of the exam come back to it. </a:t>
            </a:r>
          </a:p>
          <a:p>
            <a:pPr marL="711200" lvl="1" indent="-368300">
              <a:lnSpc>
                <a:spcPct val="100000"/>
              </a:lnSpc>
              <a:buClr>
                <a:schemeClr val="accent1"/>
              </a:buClr>
            </a:pPr>
            <a:endParaRPr lang="en-US" altLang="en-US" dirty="0">
              <a:solidFill>
                <a:srgbClr val="002060"/>
              </a:solidFill>
            </a:endParaRPr>
          </a:p>
          <a:p>
            <a:pPr marL="342900" lvl="1" indent="0">
              <a:lnSpc>
                <a:spcPct val="100000"/>
              </a:lnSpc>
              <a:buClr>
                <a:schemeClr val="accent1"/>
              </a:buClr>
              <a:buNone/>
            </a:pPr>
            <a:endParaRPr lang="en-US" altLang="en-US" dirty="0">
              <a:solidFill>
                <a:srgbClr val="002060"/>
              </a:solidFill>
            </a:endParaRPr>
          </a:p>
          <a:p>
            <a:pPr lvl="1">
              <a:lnSpc>
                <a:spcPct val="100000"/>
              </a:lnSpc>
            </a:pPr>
            <a:endParaRPr lang="en-US" altLang="en-US" dirty="0"/>
          </a:p>
        </p:txBody>
      </p:sp>
      <p:sp>
        <p:nvSpPr>
          <p:cNvPr id="5" name="Content Placeholder 9">
            <a:extLst>
              <a:ext uri="{FF2B5EF4-FFF2-40B4-BE49-F238E27FC236}">
                <a16:creationId xmlns:a16="http://schemas.microsoft.com/office/drawing/2014/main" id="{6DDBF10D-E9DC-45B4-9D2E-9E2869AEDBF3}"/>
              </a:ext>
            </a:extLst>
          </p:cNvPr>
          <p:cNvSpPr txBox="1">
            <a:spLocks/>
          </p:cNvSpPr>
          <p:nvPr/>
        </p:nvSpPr>
        <p:spPr>
          <a:xfrm>
            <a:off x="1847529" y="4149080"/>
            <a:ext cx="7446579" cy="2374164"/>
          </a:xfrm>
          <a:prstGeom prst="rect">
            <a:avLst/>
          </a:prstGeom>
        </p:spPr>
        <p:txBody>
          <a:bodyPr vert="horz" anchor="t">
            <a:normAutofit/>
          </a:bodyPr>
          <a:lstStyle>
            <a:lvl1pPr marL="448056" indent="-384048" algn="l" rtl="0" eaLnBrk="1" latinLnBrk="0" hangingPunct="1">
              <a:spcBef>
                <a:spcPct val="20000"/>
              </a:spcBef>
              <a:spcAft>
                <a:spcPts val="1000"/>
              </a:spcAft>
              <a:buClr>
                <a:srgbClr val="0000FF"/>
              </a:buClr>
              <a:buSzPct val="100000"/>
              <a:buFont typeface="Arial" panose="020B0604020202020204" pitchFamily="34" charset="0"/>
              <a:buChar char="►"/>
              <a:defRPr sz="2400" kern="1200">
                <a:solidFill>
                  <a:schemeClr val="bg2"/>
                </a:solidFill>
                <a:latin typeface="Franklin Gothic Demi Cond" panose="020B0706030402020204" pitchFamily="34" charset="0"/>
                <a:ea typeface="+mn-ea"/>
                <a:cs typeface="+mn-cs"/>
              </a:defRPr>
            </a:lvl1pPr>
            <a:lvl2pPr marL="822960" indent="-285750" algn="l" rtl="0" eaLnBrk="1" latinLnBrk="0" hangingPunct="1">
              <a:spcBef>
                <a:spcPct val="20000"/>
              </a:spcBef>
              <a:spcAft>
                <a:spcPts val="1000"/>
              </a:spcAft>
              <a:buClr>
                <a:srgbClr val="00B050"/>
              </a:buClr>
              <a:buSzPct val="110000"/>
              <a:buFont typeface="Arial" panose="020B0604020202020204" pitchFamily="34" charset="0"/>
              <a:buChar char="•"/>
              <a:defRPr sz="2000" kern="1200">
                <a:solidFill>
                  <a:schemeClr val="bg2"/>
                </a:solidFill>
                <a:latin typeface="Franklin Gothic Demi" panose="020B0703020102020204" pitchFamily="34" charset="0"/>
                <a:ea typeface="+mn-ea"/>
                <a:cs typeface="+mn-cs"/>
              </a:defRPr>
            </a:lvl2pPr>
            <a:lvl3pPr marL="1106424" indent="-228600" algn="l" rtl="0" eaLnBrk="1" latinLnBrk="0" hangingPunct="1">
              <a:spcBef>
                <a:spcPct val="20000"/>
              </a:spcBef>
              <a:spcAft>
                <a:spcPts val="1000"/>
              </a:spcAft>
              <a:buClr>
                <a:srgbClr val="FF0000"/>
              </a:buClr>
              <a:buFont typeface="Wingdings" panose="05000000000000000000" pitchFamily="2" charset="2"/>
              <a:buChar char="Ø"/>
              <a:defRPr sz="1800" kern="1200">
                <a:solidFill>
                  <a:schemeClr val="bg2"/>
                </a:solidFill>
                <a:latin typeface="Franklin Gothic Demi" panose="020B0703020102020204" pitchFamily="34" charset="0"/>
                <a:ea typeface="+mn-ea"/>
                <a:cs typeface="+mn-cs"/>
              </a:defRPr>
            </a:lvl3pPr>
            <a:lvl4pPr marL="1371600" indent="-210312" algn="l" rtl="0" eaLnBrk="1" latinLnBrk="0" hangingPunct="1">
              <a:spcBef>
                <a:spcPct val="20000"/>
              </a:spcBef>
              <a:spcAft>
                <a:spcPts val="1000"/>
              </a:spcAft>
              <a:buClr>
                <a:srgbClr val="FFC000"/>
              </a:buClr>
              <a:buFont typeface="Courier New" panose="02070309020205020404" pitchFamily="49" charset="0"/>
              <a:buChar char="o"/>
              <a:defRPr sz="1600" kern="1200">
                <a:solidFill>
                  <a:schemeClr val="bg2"/>
                </a:solidFill>
                <a:latin typeface="Franklin Gothic Demi" panose="020B0703020102020204" pitchFamily="34" charset="0"/>
                <a:ea typeface="+mn-ea"/>
                <a:cs typeface="+mn-cs"/>
              </a:defRPr>
            </a:lvl4pPr>
            <a:lvl5pPr marL="1600200" indent="-210312" algn="l" rtl="0" eaLnBrk="1" latinLnBrk="0" hangingPunct="1">
              <a:spcBef>
                <a:spcPct val="20000"/>
              </a:spcBef>
              <a:spcAft>
                <a:spcPts val="1000"/>
              </a:spcAft>
              <a:buClr>
                <a:schemeClr val="accent1"/>
              </a:buClr>
              <a:buFont typeface="Arial" panose="020B0604020202020204" pitchFamily="34" charset="0"/>
              <a:buChar char="•"/>
              <a:defRPr sz="1400" kern="1200">
                <a:solidFill>
                  <a:schemeClr val="bg2"/>
                </a:solidFill>
                <a:latin typeface="Franklin Gothic Demi" panose="020B0703020102020204" pitchFamily="34" charset="0"/>
                <a:ea typeface="+mn-ea"/>
                <a:cs typeface="+mn-cs"/>
              </a:defRPr>
            </a:lvl5pPr>
            <a:lvl6pPr marL="1828800" indent="-210312" algn="l" rtl="0" eaLnBrk="1" latinLnBrk="0" hangingPunct="1">
              <a:spcBef>
                <a:spcPct val="20000"/>
              </a:spcBef>
              <a:buClr>
                <a:schemeClr val="accent1">
                  <a:tint val="75000"/>
                </a:schemeClr>
              </a:buClr>
              <a:buFont typeface="Wingdings 2"/>
              <a:buChar char=""/>
              <a:defRPr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sz="1600" kern="1200">
                <a:solidFill>
                  <a:schemeClr val="tx1"/>
                </a:solidFill>
                <a:latin typeface="+mn-lt"/>
                <a:ea typeface="+mn-ea"/>
                <a:cs typeface="+mn-cs"/>
              </a:defRPr>
            </a:lvl9pPr>
          </a:lstStyle>
          <a:p>
            <a:pPr marL="822960" marR="0" lvl="1" indent="-285750" algn="l" defTabSz="914400" rtl="0" eaLnBrk="1" fontAlgn="auto" latinLnBrk="0" hangingPunct="1">
              <a:lnSpc>
                <a:spcPct val="100000"/>
              </a:lnSpc>
              <a:spcBef>
                <a:spcPct val="20000"/>
              </a:spcBef>
              <a:spcAft>
                <a:spcPts val="1000"/>
              </a:spcAft>
              <a:buClr>
                <a:srgbClr val="00B050"/>
              </a:buClr>
              <a:buSzPct val="110000"/>
              <a:buFont typeface="Arial" panose="020B0604020202020204" pitchFamily="34" charset="0"/>
              <a:buChar char="•"/>
              <a:tabLst/>
              <a:defRPr/>
            </a:pPr>
            <a:endParaRPr kumimoji="0" lang="en-US" altLang="en-US" sz="24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537210" marR="0" lvl="1" indent="0" algn="l" defTabSz="914400" rtl="0" eaLnBrk="1" fontAlgn="auto" latinLnBrk="0" hangingPunct="1">
              <a:lnSpc>
                <a:spcPct val="100000"/>
              </a:lnSpc>
              <a:spcBef>
                <a:spcPct val="20000"/>
              </a:spcBef>
              <a:spcAft>
                <a:spcPts val="1000"/>
              </a:spcAft>
              <a:buClr>
                <a:srgbClr val="00B050"/>
              </a:buClr>
              <a:buSzPct val="110000"/>
              <a:buFont typeface="Arial" panose="020B0604020202020204" pitchFamily="34" charset="0"/>
              <a:buNone/>
              <a:tabLst/>
              <a:defRPr/>
            </a:pPr>
            <a:endParaRPr kumimoji="0" lang="en-US" altLang="en-US" sz="2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6628CAC-6EDB-48EC-8A8C-DD952A885401}"/>
              </a:ext>
            </a:extLst>
          </p:cNvPr>
          <p:cNvSpPr txBox="1"/>
          <p:nvPr/>
        </p:nvSpPr>
        <p:spPr>
          <a:xfrm>
            <a:off x="6671084" y="952617"/>
            <a:ext cx="4757057" cy="498598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4472C4"/>
              </a:buClr>
              <a:buSzTx/>
              <a:buFontTx/>
              <a:buNone/>
              <a:tabLst/>
              <a:defRPr/>
            </a:pPr>
            <a:r>
              <a:rPr kumimoji="0" lang="en-US" altLang="en-US" sz="5400" b="0" i="0" u="none" strike="noStrike" kern="1200" cap="none" spc="0" normalizeH="0" baseline="0" noProof="0" dirty="0">
                <a:ln>
                  <a:noFill/>
                </a:ln>
                <a:solidFill>
                  <a:prstClr val="white"/>
                </a:solidFill>
                <a:effectLst/>
                <a:uLnTx/>
                <a:uFillTx/>
                <a:cs typeface="Arial" panose="020B0604020202020204" pitchFamily="34" charset="0"/>
              </a:rPr>
              <a:t>NB!</a:t>
            </a:r>
            <a:br>
              <a:rPr kumimoji="0" lang="en-US" alt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br>
            <a:endParaRPr kumimoji="0" lang="en-US" alt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457200" marR="0" lvl="1" indent="0" algn="ctr" defTabSz="914400" rtl="0" eaLnBrk="1" fontAlgn="auto" latinLnBrk="0" hangingPunct="1">
              <a:lnSpc>
                <a:spcPct val="100000"/>
              </a:lnSpc>
              <a:spcBef>
                <a:spcPts val="0"/>
              </a:spcBef>
              <a:spcAft>
                <a:spcPts val="0"/>
              </a:spcAft>
              <a:buClr>
                <a:srgbClr val="4472C4"/>
              </a:buClr>
              <a:buSzTx/>
              <a:buFontTx/>
              <a:buNone/>
              <a:tabLst/>
              <a:defRPr/>
            </a:pPr>
            <a:r>
              <a:rPr kumimoji="0" lang="en-US" alt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“TRUE”, “IS” and “CORRECT”</a:t>
            </a:r>
          </a:p>
          <a:p>
            <a:pPr marL="457200" marR="0" lvl="1" indent="0" algn="ctr" defTabSz="914400" rtl="0" eaLnBrk="1" fontAlgn="auto" latinLnBrk="0" hangingPunct="1">
              <a:lnSpc>
                <a:spcPct val="100000"/>
              </a:lnSpc>
              <a:spcBef>
                <a:spcPts val="0"/>
              </a:spcBef>
              <a:spcAft>
                <a:spcPts val="0"/>
              </a:spcAft>
              <a:buClr>
                <a:srgbClr val="4472C4"/>
              </a:buClr>
              <a:buSzTx/>
              <a:buFontTx/>
              <a:buNone/>
              <a:tabLst/>
              <a:defRPr/>
            </a:pPr>
            <a:endParaRPr kumimoji="0" lang="en-US" alt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457200" marR="0" lvl="1" indent="0" algn="ctr" defTabSz="914400" rtl="0" eaLnBrk="1" fontAlgn="auto" latinLnBrk="0" hangingPunct="1">
              <a:lnSpc>
                <a:spcPct val="100000"/>
              </a:lnSpc>
              <a:spcBef>
                <a:spcPts val="0"/>
              </a:spcBef>
              <a:spcAft>
                <a:spcPts val="0"/>
              </a:spcAft>
              <a:buClr>
                <a:srgbClr val="4472C4"/>
              </a:buClr>
              <a:buSzTx/>
              <a:buFontTx/>
              <a:buNone/>
              <a:tabLst/>
              <a:defRPr/>
            </a:pPr>
            <a:r>
              <a:rPr kumimoji="0" lang="en-US" alt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“EXCEPT”, “FALSE”, “NOT” and “INCORRECT”</a:t>
            </a:r>
          </a:p>
          <a:p>
            <a:pPr marL="457200" marR="0" lvl="1" indent="0" algn="ctr" defTabSz="914400" rtl="0" eaLnBrk="1" fontAlgn="auto" latinLnBrk="0" hangingPunct="1">
              <a:lnSpc>
                <a:spcPct val="100000"/>
              </a:lnSpc>
              <a:spcBef>
                <a:spcPts val="0"/>
              </a:spcBef>
              <a:spcAft>
                <a:spcPts val="0"/>
              </a:spcAft>
              <a:buClr>
                <a:srgbClr val="4472C4"/>
              </a:buClr>
              <a:buSzTx/>
              <a:buFontTx/>
              <a:buNone/>
              <a:tabLst/>
              <a:defRPr/>
            </a:pPr>
            <a:endParaRPr kumimoji="0" lang="en-US" alt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457200" marR="0" lvl="1" indent="0" algn="ctr" defTabSz="914400" rtl="0" eaLnBrk="1" fontAlgn="auto" latinLnBrk="0" hangingPunct="1">
              <a:lnSpc>
                <a:spcPct val="100000"/>
              </a:lnSpc>
              <a:spcBef>
                <a:spcPts val="0"/>
              </a:spcBef>
              <a:spcAft>
                <a:spcPts val="0"/>
              </a:spcAft>
              <a:buClr>
                <a:srgbClr val="4472C4"/>
              </a:buClr>
              <a:buSzTx/>
              <a:buFontTx/>
              <a:buNone/>
              <a:tabLst/>
              <a:defRPr/>
            </a:pPr>
            <a:r>
              <a:rPr kumimoji="0" lang="en-US" alt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“MOST APPROPRIATE” implies that more than one answer is possible, thus select the </a:t>
            </a:r>
            <a:r>
              <a:rPr kumimoji="0" lang="en-US" altLang="en-US" sz="2400" b="1" i="0" u="sng"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most</a:t>
            </a:r>
            <a:r>
              <a:rPr kumimoji="0" lang="en-US" alt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inclusive answer</a:t>
            </a:r>
          </a:p>
        </p:txBody>
      </p:sp>
    </p:spTree>
    <p:extLst>
      <p:ext uri="{BB962C8B-B14F-4D97-AF65-F5344CB8AC3E}">
        <p14:creationId xmlns:p14="http://schemas.microsoft.com/office/powerpoint/2010/main" val="369678931"/>
      </p:ext>
    </p:extLst>
  </p:cSld>
  <p:clrMapOvr>
    <a:masterClrMapping/>
  </p:clrMapOvr>
  <mc:AlternateContent xmlns:mc="http://schemas.openxmlformats.org/markup-compatibility/2006" xmlns:p14="http://schemas.microsoft.com/office/powerpoint/2010/main">
    <mc:Choice Requires="p14">
      <p:transition spd="slow" p14:dur="2000" advTm="36883"/>
    </mc:Choice>
    <mc:Fallback xmlns="">
      <p:transition spd="slow" advTm="36883"/>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Stopwatch">
            <a:extLst>
              <a:ext uri="{FF2B5EF4-FFF2-40B4-BE49-F238E27FC236}">
                <a16:creationId xmlns:a16="http://schemas.microsoft.com/office/drawing/2014/main" id="{EE4F7CFF-5A64-473F-BFE3-E7DA306D8AC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61241" y="1712140"/>
            <a:ext cx="2735675" cy="2735675"/>
          </a:xfrm>
          <a:prstGeom prst="rect">
            <a:avLst/>
          </a:prstGeom>
        </p:spPr>
      </p:pic>
      <p:sp>
        <p:nvSpPr>
          <p:cNvPr id="5" name="Content Placeholder 9">
            <a:extLst>
              <a:ext uri="{FF2B5EF4-FFF2-40B4-BE49-F238E27FC236}">
                <a16:creationId xmlns:a16="http://schemas.microsoft.com/office/drawing/2014/main" id="{19F3A1F7-7CC3-4F48-BAE0-D629E5C5DC97}"/>
              </a:ext>
            </a:extLst>
          </p:cNvPr>
          <p:cNvSpPr>
            <a:spLocks noGrp="1"/>
          </p:cNvSpPr>
          <p:nvPr>
            <p:ph idx="1"/>
          </p:nvPr>
        </p:nvSpPr>
        <p:spPr>
          <a:xfrm>
            <a:off x="523398" y="4276634"/>
            <a:ext cx="5119119" cy="1377931"/>
          </a:xfrm>
        </p:spPr>
        <p:txBody>
          <a:bodyPr>
            <a:normAutofit/>
          </a:bodyPr>
          <a:lstStyle/>
          <a:p>
            <a:pPr marL="0" indent="0">
              <a:buClr>
                <a:schemeClr val="accent1"/>
              </a:buClr>
              <a:buNone/>
            </a:pPr>
            <a:r>
              <a:rPr lang="en-US" altLang="en-US" sz="2000" dirty="0">
                <a:solidFill>
                  <a:srgbClr val="002060"/>
                </a:solidFill>
              </a:rPr>
              <a:t>Maximising your time -  180 minutes</a:t>
            </a:r>
          </a:p>
          <a:p>
            <a:pPr marL="457200" lvl="1" indent="0">
              <a:buClr>
                <a:schemeClr val="accent1"/>
              </a:buClr>
              <a:buNone/>
            </a:pPr>
            <a:r>
              <a:rPr lang="en-US" altLang="en-US" sz="1800" dirty="0">
                <a:solidFill>
                  <a:srgbClr val="002060"/>
                </a:solidFill>
              </a:rPr>
              <a:t>90 MCQs</a:t>
            </a:r>
          </a:p>
          <a:p>
            <a:pPr marL="457200" lvl="1" indent="0">
              <a:buClr>
                <a:schemeClr val="accent1"/>
              </a:buClr>
              <a:buNone/>
            </a:pPr>
            <a:r>
              <a:rPr lang="en-US" altLang="en-US" sz="1800" dirty="0">
                <a:solidFill>
                  <a:srgbClr val="002060"/>
                </a:solidFill>
              </a:rPr>
              <a:t>Approximately 2 minutes per question</a:t>
            </a:r>
          </a:p>
        </p:txBody>
      </p:sp>
      <p:sp>
        <p:nvSpPr>
          <p:cNvPr id="2" name="Rectangle 1">
            <a:extLst>
              <a:ext uri="{FF2B5EF4-FFF2-40B4-BE49-F238E27FC236}">
                <a16:creationId xmlns:a16="http://schemas.microsoft.com/office/drawing/2014/main" id="{9793367D-0BF0-46EA-AD0E-D5A7602467B3}"/>
              </a:ext>
            </a:extLst>
          </p:cNvPr>
          <p:cNvSpPr/>
          <p:nvPr/>
        </p:nvSpPr>
        <p:spPr>
          <a:xfrm>
            <a:off x="293632" y="5654565"/>
            <a:ext cx="4670891" cy="646331"/>
          </a:xfrm>
          <a:prstGeom prst="rect">
            <a:avLst/>
          </a:prstGeom>
          <a:solidFill>
            <a:srgbClr val="002060"/>
          </a:solidFill>
        </p:spPr>
        <p:txBody>
          <a:bodyPr wrap="square">
            <a:spAutoFit/>
          </a:bodyPr>
          <a:lstStyle/>
          <a:p>
            <a:pPr>
              <a:defRPr/>
            </a:pPr>
            <a:r>
              <a:rPr lang="en-US" dirty="0">
                <a:solidFill>
                  <a:schemeClr val="bg1"/>
                </a:solidFill>
                <a:latin typeface="Arial" panose="020B0604020202020204" pitchFamily="34" charset="0"/>
                <a:cs typeface="Arial" panose="020B0604020202020204" pitchFamily="34" charset="0"/>
              </a:rPr>
              <a:t>No negative marking. </a:t>
            </a:r>
          </a:p>
          <a:p>
            <a:pPr>
              <a:defRPr/>
            </a:pPr>
            <a:r>
              <a:rPr lang="en-US" dirty="0">
                <a:solidFill>
                  <a:schemeClr val="bg1"/>
                </a:solidFill>
                <a:latin typeface="Arial" panose="020B0604020202020204" pitchFamily="34" charset="0"/>
                <a:cs typeface="Arial" panose="020B0604020202020204" pitchFamily="34" charset="0"/>
              </a:rPr>
              <a:t>Do not leave anything blank.</a:t>
            </a:r>
          </a:p>
        </p:txBody>
      </p:sp>
      <p:sp>
        <p:nvSpPr>
          <p:cNvPr id="7" name="Title 1">
            <a:extLst>
              <a:ext uri="{FF2B5EF4-FFF2-40B4-BE49-F238E27FC236}">
                <a16:creationId xmlns:a16="http://schemas.microsoft.com/office/drawing/2014/main" id="{5023BF31-A152-4E76-BB4E-631B475B3DE0}"/>
              </a:ext>
            </a:extLst>
          </p:cNvPr>
          <p:cNvSpPr>
            <a:spLocks noGrp="1"/>
          </p:cNvSpPr>
          <p:nvPr>
            <p:ph type="title"/>
          </p:nvPr>
        </p:nvSpPr>
        <p:spPr>
          <a:xfrm>
            <a:off x="1384919" y="625106"/>
            <a:ext cx="6995120" cy="799306"/>
          </a:xfrm>
        </p:spPr>
        <p:txBody>
          <a:bodyPr/>
          <a:lstStyle/>
          <a:p>
            <a:r>
              <a:rPr lang="en-ZA" dirty="0"/>
              <a:t>Managing time </a:t>
            </a:r>
          </a:p>
        </p:txBody>
      </p:sp>
    </p:spTree>
    <p:extLst>
      <p:ext uri="{BB962C8B-B14F-4D97-AF65-F5344CB8AC3E}">
        <p14:creationId xmlns:p14="http://schemas.microsoft.com/office/powerpoint/2010/main" val="3356942198"/>
      </p:ext>
    </p:extLst>
  </p:cSld>
  <p:clrMapOvr>
    <a:masterClrMapping/>
  </p:clrMapOvr>
  <mc:AlternateContent xmlns:mc="http://schemas.openxmlformats.org/markup-compatibility/2006" xmlns:p14="http://schemas.microsoft.com/office/powerpoint/2010/main">
    <mc:Choice Requires="p14">
      <p:transition spd="slow" p14:dur="2000" advTm="26643"/>
    </mc:Choice>
    <mc:Fallback xmlns="">
      <p:transition spd="slow" advTm="26643"/>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B517279-FC43-4871-BBAA-180F1EA545D5}"/>
              </a:ext>
            </a:extLst>
          </p:cNvPr>
          <p:cNvSpPr>
            <a:spLocks noGrp="1"/>
          </p:cNvSpPr>
          <p:nvPr>
            <p:ph type="title" orient="vert"/>
          </p:nvPr>
        </p:nvSpPr>
        <p:spPr>
          <a:xfrm>
            <a:off x="0" y="207554"/>
            <a:ext cx="7063721" cy="1159200"/>
          </a:xfrm>
        </p:spPr>
        <p:txBody>
          <a:bodyPr vert="horz" lIns="91440" tIns="45720" rIns="91440" bIns="45720" rtlCol="0" anchor="ctr">
            <a:normAutofit/>
          </a:bodyPr>
          <a:lstStyle/>
          <a:p>
            <a:r>
              <a:rPr lang="en-US" sz="4000" b="1" kern="1200" dirty="0">
                <a:solidFill>
                  <a:srgbClr val="FFFFFF"/>
                </a:solidFill>
                <a:latin typeface="Arial" panose="020B0604020202020204" pitchFamily="34" charset="0"/>
                <a:cs typeface="Arial" panose="020B0604020202020204" pitchFamily="34" charset="0"/>
              </a:rPr>
              <a:t>Examination examples</a:t>
            </a:r>
          </a:p>
        </p:txBody>
      </p:sp>
      <p:pic>
        <p:nvPicPr>
          <p:cNvPr id="4" name="Picture 3" descr="A screenshot of a computer&#10;&#10;Description automatically generated">
            <a:extLst>
              <a:ext uri="{FF2B5EF4-FFF2-40B4-BE49-F238E27FC236}">
                <a16:creationId xmlns:a16="http://schemas.microsoft.com/office/drawing/2014/main" id="{288ADB09-4223-49A7-4D0F-AF03136FF2F1}"/>
              </a:ext>
            </a:extLst>
          </p:cNvPr>
          <p:cNvPicPr>
            <a:picLocks noChangeAspect="1"/>
          </p:cNvPicPr>
          <p:nvPr/>
        </p:nvPicPr>
        <p:blipFill rotWithShape="1">
          <a:blip r:embed="rId2">
            <a:extLst>
              <a:ext uri="{28A0092B-C50C-407E-A947-70E740481C1C}">
                <a14:useLocalDpi xmlns:a14="http://schemas.microsoft.com/office/drawing/2010/main" val="0"/>
              </a:ext>
            </a:extLst>
          </a:blip>
          <a:srcRect b="52475"/>
          <a:stretch/>
        </p:blipFill>
        <p:spPr>
          <a:xfrm>
            <a:off x="-3" y="1263391"/>
            <a:ext cx="12191998" cy="2472587"/>
          </a:xfrm>
          <a:prstGeom prst="rect">
            <a:avLst/>
          </a:prstGeom>
        </p:spPr>
      </p:pic>
      <p:sp>
        <p:nvSpPr>
          <p:cNvPr id="6" name="TextBox 5">
            <a:extLst>
              <a:ext uri="{FF2B5EF4-FFF2-40B4-BE49-F238E27FC236}">
                <a16:creationId xmlns:a16="http://schemas.microsoft.com/office/drawing/2014/main" id="{F37F5B27-BCD2-E108-546D-C6D817B90D5B}"/>
              </a:ext>
            </a:extLst>
          </p:cNvPr>
          <p:cNvSpPr txBox="1"/>
          <p:nvPr/>
        </p:nvSpPr>
        <p:spPr>
          <a:xfrm>
            <a:off x="5801360" y="602488"/>
            <a:ext cx="6038544" cy="523220"/>
          </a:xfrm>
          <a:prstGeom prst="rect">
            <a:avLst/>
          </a:prstGeom>
          <a:noFill/>
        </p:spPr>
        <p:txBody>
          <a:bodyPr wrap="square">
            <a:spAutoFit/>
          </a:bodyPr>
          <a:lstStyle/>
          <a:p>
            <a:r>
              <a:rPr lang="en-ZA" sz="2800" b="0" i="0" u="none" strike="noStrike" baseline="0" dirty="0">
                <a:solidFill>
                  <a:schemeClr val="accent1">
                    <a:lumMod val="50000"/>
                  </a:schemeClr>
                </a:solidFill>
                <a:highlight>
                  <a:srgbClr val="C0C0C0"/>
                </a:highlight>
                <a:latin typeface="Arial" panose="020B0604020202020204" pitchFamily="34" charset="0"/>
                <a:hlinkClick r:id="rId3">
                  <a:extLst>
                    <a:ext uri="{A12FA001-AC4F-418D-AE19-62706E023703}">
                      <ahyp:hlinkClr xmlns:ahyp="http://schemas.microsoft.com/office/drawing/2018/hyperlinkcolor" val="tx"/>
                    </a:ext>
                  </a:extLst>
                </a:hlinkClick>
              </a:rPr>
              <a:t>https://sapc.za.org/fqpexam</a:t>
            </a:r>
            <a:endParaRPr lang="en-ZA" sz="2800" dirty="0">
              <a:solidFill>
                <a:schemeClr val="accent1">
                  <a:lumMod val="50000"/>
                </a:schemeClr>
              </a:solidFill>
              <a:highlight>
                <a:srgbClr val="C0C0C0"/>
              </a:highlight>
            </a:endParaRPr>
          </a:p>
        </p:txBody>
      </p:sp>
      <p:pic>
        <p:nvPicPr>
          <p:cNvPr id="7" name="Picture 6">
            <a:extLst>
              <a:ext uri="{FF2B5EF4-FFF2-40B4-BE49-F238E27FC236}">
                <a16:creationId xmlns:a16="http://schemas.microsoft.com/office/drawing/2014/main" id="{FEBFE5F3-28B5-CB6A-659F-5531DB4F4D4A}"/>
              </a:ext>
            </a:extLst>
          </p:cNvPr>
          <p:cNvPicPr>
            <a:picLocks noChangeAspect="1"/>
          </p:cNvPicPr>
          <p:nvPr/>
        </p:nvPicPr>
        <p:blipFill>
          <a:blip r:embed="rId4"/>
          <a:stretch>
            <a:fillRect/>
          </a:stretch>
        </p:blipFill>
        <p:spPr>
          <a:xfrm>
            <a:off x="365760" y="3735978"/>
            <a:ext cx="11474144" cy="3122270"/>
          </a:xfrm>
          <a:prstGeom prst="rect">
            <a:avLst/>
          </a:prstGeom>
        </p:spPr>
      </p:pic>
    </p:spTree>
    <p:extLst>
      <p:ext uri="{BB962C8B-B14F-4D97-AF65-F5344CB8AC3E}">
        <p14:creationId xmlns:p14="http://schemas.microsoft.com/office/powerpoint/2010/main" val="160096267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19C62-B5EE-44E1-BC47-7985227F7DAA}"/>
              </a:ext>
            </a:extLst>
          </p:cNvPr>
          <p:cNvSpPr>
            <a:spLocks noGrp="1"/>
          </p:cNvSpPr>
          <p:nvPr>
            <p:ph type="title"/>
          </p:nvPr>
        </p:nvSpPr>
        <p:spPr>
          <a:xfrm>
            <a:off x="2398335" y="502775"/>
            <a:ext cx="6790810" cy="775417"/>
          </a:xfrm>
        </p:spPr>
        <p:txBody>
          <a:bodyPr/>
          <a:lstStyle/>
          <a:p>
            <a:r>
              <a:rPr lang="en-ZA" b="1" dirty="0"/>
              <a:t>TIPS FOR PREPARATIONS</a:t>
            </a:r>
          </a:p>
        </p:txBody>
      </p:sp>
      <p:pic>
        <p:nvPicPr>
          <p:cNvPr id="5" name="Graphic 4" descr="Thought with solid fill">
            <a:extLst>
              <a:ext uri="{FF2B5EF4-FFF2-40B4-BE49-F238E27FC236}">
                <a16:creationId xmlns:a16="http://schemas.microsoft.com/office/drawing/2014/main" id="{801438DF-359F-4ECA-AF65-18992C2C135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9955096" y="135445"/>
            <a:ext cx="2236904" cy="2049723"/>
          </a:xfrm>
          <a:prstGeom prst="rect">
            <a:avLst/>
          </a:prstGeom>
        </p:spPr>
      </p:pic>
      <p:pic>
        <p:nvPicPr>
          <p:cNvPr id="7" name="Graphic 6" descr="Thought with solid fill">
            <a:extLst>
              <a:ext uri="{FF2B5EF4-FFF2-40B4-BE49-F238E27FC236}">
                <a16:creationId xmlns:a16="http://schemas.microsoft.com/office/drawing/2014/main" id="{2C739D6E-DAB2-4B74-B436-B50DE7B5848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9955096" y="4788787"/>
            <a:ext cx="2236904" cy="2049723"/>
          </a:xfrm>
          <a:prstGeom prst="rect">
            <a:avLst/>
          </a:prstGeom>
        </p:spPr>
      </p:pic>
      <p:pic>
        <p:nvPicPr>
          <p:cNvPr id="9" name="Graphic 8" descr="Thought with solid fill">
            <a:extLst>
              <a:ext uri="{FF2B5EF4-FFF2-40B4-BE49-F238E27FC236}">
                <a16:creationId xmlns:a16="http://schemas.microsoft.com/office/drawing/2014/main" id="{B09243D6-A470-4AF7-929D-E8B6039EB39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9955096" y="2552499"/>
            <a:ext cx="2236904" cy="2049723"/>
          </a:xfrm>
          <a:prstGeom prst="rect">
            <a:avLst/>
          </a:prstGeom>
        </p:spPr>
      </p:pic>
      <p:graphicFrame>
        <p:nvGraphicFramePr>
          <p:cNvPr id="6" name="Content Placeholder 2">
            <a:extLst>
              <a:ext uri="{FF2B5EF4-FFF2-40B4-BE49-F238E27FC236}">
                <a16:creationId xmlns:a16="http://schemas.microsoft.com/office/drawing/2014/main" id="{F26833F6-E6B0-67F5-CC16-80E44BC84228}"/>
              </a:ext>
            </a:extLst>
          </p:cNvPr>
          <p:cNvGraphicFramePr>
            <a:graphicFrameLocks noGrp="1"/>
          </p:cNvGraphicFramePr>
          <p:nvPr>
            <p:ph sz="half" idx="1"/>
            <p:extLst>
              <p:ext uri="{D42A27DB-BD31-4B8C-83A1-F6EECF244321}">
                <p14:modId xmlns:p14="http://schemas.microsoft.com/office/powerpoint/2010/main" val="4030755157"/>
              </p:ext>
            </p:extLst>
          </p:nvPr>
        </p:nvGraphicFramePr>
        <p:xfrm>
          <a:off x="2606040" y="1278192"/>
          <a:ext cx="6375400" cy="51632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718311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890D1D-75CE-4667-BA67-FB5EB5FECBD4}"/>
              </a:ext>
            </a:extLst>
          </p:cNvPr>
          <p:cNvSpPr>
            <a:spLocks noGrp="1"/>
          </p:cNvSpPr>
          <p:nvPr>
            <p:ph type="title"/>
          </p:nvPr>
        </p:nvSpPr>
        <p:spPr>
          <a:xfrm>
            <a:off x="1302478" y="308038"/>
            <a:ext cx="8873010" cy="775417"/>
          </a:xfrm>
          <a:solidFill>
            <a:schemeClr val="accent1">
              <a:lumMod val="40000"/>
              <a:lumOff val="60000"/>
            </a:schemeClr>
          </a:solidFill>
        </p:spPr>
        <p:txBody>
          <a:bodyPr/>
          <a:lstStyle/>
          <a:p>
            <a:r>
              <a:rPr lang="en-ZA" b="1" dirty="0">
                <a:solidFill>
                  <a:schemeClr val="bg1"/>
                </a:solidFill>
                <a:latin typeface="+mn-lt"/>
              </a:rPr>
              <a:t>ELO 4:</a:t>
            </a:r>
          </a:p>
        </p:txBody>
      </p:sp>
      <p:sp>
        <p:nvSpPr>
          <p:cNvPr id="2" name="Content Placeholder 1">
            <a:extLst>
              <a:ext uri="{FF2B5EF4-FFF2-40B4-BE49-F238E27FC236}">
                <a16:creationId xmlns:a16="http://schemas.microsoft.com/office/drawing/2014/main" id="{FE9CC57C-AD59-46DA-9B89-5AACC6497D06}"/>
              </a:ext>
            </a:extLst>
          </p:cNvPr>
          <p:cNvSpPr>
            <a:spLocks noGrp="1"/>
          </p:cNvSpPr>
          <p:nvPr>
            <p:ph sz="half" idx="1"/>
          </p:nvPr>
        </p:nvSpPr>
        <p:spPr>
          <a:xfrm>
            <a:off x="853607" y="1858872"/>
            <a:ext cx="9321881" cy="4999128"/>
          </a:xfrm>
        </p:spPr>
        <p:txBody>
          <a:bodyPr>
            <a:noAutofit/>
          </a:bodyPr>
          <a:lstStyle/>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Ø"/>
              <a:tabLst/>
              <a:defRPr/>
            </a:pPr>
            <a:r>
              <a:rPr lang="en-GB" sz="2000" dirty="0">
                <a:solidFill>
                  <a:srgbClr val="002060"/>
                </a:solidFill>
              </a:rPr>
              <a:t>Medicines registration dossiers for pharmaceutical products using the supplied data and documentation are compiled in accordance with the current relevant legislation.</a:t>
            </a:r>
          </a:p>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Ø"/>
              <a:tabLst/>
              <a:defRPr/>
            </a:pPr>
            <a:r>
              <a:rPr lang="en-GB" sz="2000" dirty="0">
                <a:solidFill>
                  <a:srgbClr val="002060"/>
                </a:solidFill>
              </a:rPr>
              <a:t>Master production documentation for the manufacture of pharmaceutical products is interpreted in terms of GMP.</a:t>
            </a:r>
          </a:p>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Ø"/>
              <a:tabLst/>
              <a:defRPr/>
            </a:pPr>
            <a:r>
              <a:rPr lang="en-GB" sz="2000" dirty="0">
                <a:solidFill>
                  <a:srgbClr val="002060"/>
                </a:solidFill>
              </a:rPr>
              <a:t>The GMP requirements for generation and reconciliation of batch manufacturing documents are described.</a:t>
            </a:r>
          </a:p>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Ø"/>
              <a:tabLst/>
              <a:defRPr/>
            </a:pPr>
            <a:r>
              <a:rPr lang="en-GB" sz="2000" dirty="0">
                <a:solidFill>
                  <a:srgbClr val="002060"/>
                </a:solidFill>
              </a:rPr>
              <a:t>Dosage forms are manufactured on a laboratory scale according to plan and standard operating procedures.</a:t>
            </a:r>
          </a:p>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Ø"/>
              <a:tabLst/>
              <a:defRPr/>
            </a:pPr>
            <a:r>
              <a:rPr lang="en-GB" sz="2000" dirty="0">
                <a:solidFill>
                  <a:srgbClr val="002060"/>
                </a:solidFill>
              </a:rPr>
              <a:t>Packaging, labelling and package inserts are contextualised according to the product, GMP and the current relevant legislation.</a:t>
            </a:r>
          </a:p>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Ø"/>
              <a:tabLst/>
              <a:defRPr/>
            </a:pPr>
            <a:r>
              <a:rPr lang="en-GB" sz="2000" dirty="0">
                <a:solidFill>
                  <a:srgbClr val="002060"/>
                </a:solidFill>
              </a:rPr>
              <a:t>A Quality Management System (QMS) is critically evaluated in accordance with GMP.</a:t>
            </a:r>
          </a:p>
        </p:txBody>
      </p:sp>
      <p:pic>
        <p:nvPicPr>
          <p:cNvPr id="5" name="Graphic 4" descr="Homeopathy with solid fill">
            <a:extLst>
              <a:ext uri="{FF2B5EF4-FFF2-40B4-BE49-F238E27FC236}">
                <a16:creationId xmlns:a16="http://schemas.microsoft.com/office/drawing/2014/main" id="{A541798E-E1DA-4666-A109-9F41841C191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164399" y="2787891"/>
            <a:ext cx="2012428" cy="2012428"/>
          </a:xfrm>
          <a:prstGeom prst="rect">
            <a:avLst/>
          </a:prstGeom>
        </p:spPr>
      </p:pic>
      <p:sp>
        <p:nvSpPr>
          <p:cNvPr id="6" name="Title 2">
            <a:extLst>
              <a:ext uri="{FF2B5EF4-FFF2-40B4-BE49-F238E27FC236}">
                <a16:creationId xmlns:a16="http://schemas.microsoft.com/office/drawing/2014/main" id="{F310F256-4A52-492B-ACA6-943A0EB392E6}"/>
              </a:ext>
            </a:extLst>
          </p:cNvPr>
          <p:cNvSpPr txBox="1">
            <a:spLocks/>
          </p:cNvSpPr>
          <p:nvPr/>
        </p:nvSpPr>
        <p:spPr>
          <a:xfrm>
            <a:off x="1302478" y="1083455"/>
            <a:ext cx="3751943" cy="7754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lumMod val="50000"/>
                  </a:schemeClr>
                </a:solidFill>
                <a:effectLst>
                  <a:outerShdw blurRad="38100" dist="38100" dir="2700000" algn="tl">
                    <a:srgbClr val="000000">
                      <a:alpha val="43137"/>
                    </a:srgbClr>
                  </a:outerShdw>
                </a:effectLst>
                <a:latin typeface="Aharoni" panose="02010803020104030203" pitchFamily="2" charset="-79"/>
                <a:ea typeface="+mj-ea"/>
                <a:cs typeface="Aharoni" panose="02010803020104030203" pitchFamily="2" charset="-79"/>
              </a:defRPr>
            </a:lvl1pPr>
          </a:lstStyle>
          <a:p>
            <a:r>
              <a:rPr lang="en-ZA" b="1" dirty="0">
                <a:latin typeface="+mn-lt"/>
              </a:rPr>
              <a:t>10.33%</a:t>
            </a:r>
          </a:p>
        </p:txBody>
      </p:sp>
    </p:spTree>
    <p:extLst>
      <p:ext uri="{BB962C8B-B14F-4D97-AF65-F5344CB8AC3E}">
        <p14:creationId xmlns:p14="http://schemas.microsoft.com/office/powerpoint/2010/main" val="402115582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07905-AE27-43F2-B60E-99FA62BDA3AE}"/>
              </a:ext>
            </a:extLst>
          </p:cNvPr>
          <p:cNvSpPr>
            <a:spLocks noGrp="1"/>
          </p:cNvSpPr>
          <p:nvPr>
            <p:ph type="title"/>
          </p:nvPr>
        </p:nvSpPr>
        <p:spPr/>
        <p:txBody>
          <a:bodyPr>
            <a:normAutofit/>
          </a:bodyPr>
          <a:lstStyle/>
          <a:p>
            <a:r>
              <a:rPr lang="en-GB" dirty="0"/>
              <a:t>Preparing for the examination  </a:t>
            </a:r>
            <a:endParaRPr lang="en-ZA" dirty="0"/>
          </a:p>
        </p:txBody>
      </p:sp>
      <p:sp>
        <p:nvSpPr>
          <p:cNvPr id="3" name="Content Placeholder 2">
            <a:extLst>
              <a:ext uri="{FF2B5EF4-FFF2-40B4-BE49-F238E27FC236}">
                <a16:creationId xmlns:a16="http://schemas.microsoft.com/office/drawing/2014/main" id="{A0ADDDA6-9AFC-41CA-BBFF-46AD6CF8EC6C}"/>
              </a:ext>
            </a:extLst>
          </p:cNvPr>
          <p:cNvSpPr>
            <a:spLocks noGrp="1"/>
          </p:cNvSpPr>
          <p:nvPr>
            <p:ph sz="half" idx="2"/>
          </p:nvPr>
        </p:nvSpPr>
        <p:spPr>
          <a:xfrm>
            <a:off x="112887" y="2079951"/>
            <a:ext cx="4443412" cy="4068445"/>
          </a:xfrm>
        </p:spPr>
        <p:txBody>
          <a:bodyPr>
            <a:normAutofit/>
          </a:bodyPr>
          <a:lstStyle/>
          <a:p>
            <a:pPr marL="0" indent="0">
              <a:lnSpc>
                <a:spcPct val="110000"/>
              </a:lnSpc>
              <a:buNone/>
            </a:pPr>
            <a:r>
              <a:rPr lang="en-GB" b="1" dirty="0">
                <a:solidFill>
                  <a:schemeClr val="bg1"/>
                </a:solidFill>
              </a:rPr>
              <a:t>Update your details on your SAPC profile.</a:t>
            </a:r>
          </a:p>
          <a:p>
            <a:pPr marL="457200" lvl="1" indent="0">
              <a:lnSpc>
                <a:spcPct val="110000"/>
              </a:lnSpc>
              <a:buNone/>
            </a:pPr>
            <a:r>
              <a:rPr lang="en-GB" dirty="0">
                <a:solidFill>
                  <a:schemeClr val="bg1"/>
                </a:solidFill>
              </a:rPr>
              <a:t>Cell phone number</a:t>
            </a:r>
          </a:p>
          <a:p>
            <a:pPr marL="457200" lvl="1" indent="0">
              <a:lnSpc>
                <a:spcPct val="110000"/>
              </a:lnSpc>
              <a:buNone/>
            </a:pPr>
            <a:r>
              <a:rPr lang="en-GB" dirty="0">
                <a:solidFill>
                  <a:schemeClr val="bg1"/>
                </a:solidFill>
              </a:rPr>
              <a:t>Email address</a:t>
            </a:r>
          </a:p>
          <a:p>
            <a:pPr marL="457200" lvl="1" indent="0">
              <a:lnSpc>
                <a:spcPct val="110000"/>
              </a:lnSpc>
              <a:buNone/>
            </a:pPr>
            <a:r>
              <a:rPr lang="en-GB" dirty="0">
                <a:solidFill>
                  <a:schemeClr val="bg1"/>
                </a:solidFill>
              </a:rPr>
              <a:t>Profile picture </a:t>
            </a:r>
          </a:p>
          <a:p>
            <a:pPr marL="0" indent="0">
              <a:lnSpc>
                <a:spcPct val="110000"/>
              </a:lnSpc>
              <a:buNone/>
            </a:pPr>
            <a:r>
              <a:rPr lang="en-GB" dirty="0">
                <a:solidFill>
                  <a:schemeClr val="bg1"/>
                </a:solidFill>
              </a:rPr>
              <a:t>You are notified via email and SMS when bookings are open.</a:t>
            </a:r>
            <a:endParaRPr lang="en-ZA" dirty="0">
              <a:solidFill>
                <a:schemeClr val="bg1"/>
              </a:solidFill>
            </a:endParaRPr>
          </a:p>
        </p:txBody>
      </p:sp>
      <p:graphicFrame>
        <p:nvGraphicFramePr>
          <p:cNvPr id="4" name="Table 4">
            <a:extLst>
              <a:ext uri="{FF2B5EF4-FFF2-40B4-BE49-F238E27FC236}">
                <a16:creationId xmlns:a16="http://schemas.microsoft.com/office/drawing/2014/main" id="{F960593D-5E9C-4787-9333-B18E3BA6475B}"/>
              </a:ext>
            </a:extLst>
          </p:cNvPr>
          <p:cNvGraphicFramePr>
            <a:graphicFrameLocks noGrp="1"/>
          </p:cNvGraphicFramePr>
          <p:nvPr>
            <p:extLst>
              <p:ext uri="{D42A27DB-BD31-4B8C-83A1-F6EECF244321}">
                <p14:modId xmlns:p14="http://schemas.microsoft.com/office/powerpoint/2010/main" val="3189576990"/>
              </p:ext>
            </p:extLst>
          </p:nvPr>
        </p:nvGraphicFramePr>
        <p:xfrm>
          <a:off x="4855029" y="2481943"/>
          <a:ext cx="7224084" cy="3476218"/>
        </p:xfrm>
        <a:graphic>
          <a:graphicData uri="http://schemas.openxmlformats.org/drawingml/2006/table">
            <a:tbl>
              <a:tblPr firstRow="1" bandRow="1">
                <a:tableStyleId>{9D7B26C5-4107-4FEC-AEDC-1716B250A1EF}</a:tableStyleId>
              </a:tblPr>
              <a:tblGrid>
                <a:gridCol w="4333576">
                  <a:extLst>
                    <a:ext uri="{9D8B030D-6E8A-4147-A177-3AD203B41FA5}">
                      <a16:colId xmlns:a16="http://schemas.microsoft.com/office/drawing/2014/main" val="4073520789"/>
                    </a:ext>
                  </a:extLst>
                </a:gridCol>
                <a:gridCol w="2890508">
                  <a:extLst>
                    <a:ext uri="{9D8B030D-6E8A-4147-A177-3AD203B41FA5}">
                      <a16:colId xmlns:a16="http://schemas.microsoft.com/office/drawing/2014/main" val="3659851272"/>
                    </a:ext>
                  </a:extLst>
                </a:gridCol>
              </a:tblGrid>
              <a:tr h="1098778">
                <a:tc gridSpan="2">
                  <a:txBody>
                    <a:bodyPr/>
                    <a:lstStyle/>
                    <a:p>
                      <a:pPr algn="ctr"/>
                      <a:r>
                        <a:rPr lang="en-GB" sz="4000" b="1" dirty="0">
                          <a:solidFill>
                            <a:srgbClr val="002060"/>
                          </a:solidFill>
                          <a:latin typeface="Arial" panose="020B0604020202020204" pitchFamily="34" charset="0"/>
                          <a:cs typeface="Arial" panose="020B0604020202020204" pitchFamily="34" charset="0"/>
                        </a:rPr>
                        <a:t>IMPORTANT DATES</a:t>
                      </a:r>
                      <a:endParaRPr lang="en-ZA" sz="4000" b="1" dirty="0">
                        <a:solidFill>
                          <a:srgbClr val="002060"/>
                        </a:solidFill>
                        <a:latin typeface="Arial" panose="020B0604020202020204" pitchFamily="34" charset="0"/>
                        <a:cs typeface="Arial" panose="020B0604020202020204" pitchFamily="34" charset="0"/>
                      </a:endParaRPr>
                    </a:p>
                  </a:txBody>
                  <a:tcPr>
                    <a:solidFill>
                      <a:schemeClr val="bg1">
                        <a:alpha val="95000"/>
                      </a:scheme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solidFill>
                          <a:srgbClr val="002060"/>
                        </a:solidFill>
                        <a:latin typeface="+mn-lt"/>
                      </a:endParaRPr>
                    </a:p>
                  </a:txBody>
                  <a:tcPr>
                    <a:lnL w="12700" cmpd="sng">
                      <a:noFill/>
                    </a:lnL>
                    <a:lnR w="12700" cmpd="sng">
                      <a:noFill/>
                    </a:lnR>
                    <a:lnT w="127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349951346"/>
                  </a:ext>
                </a:extLst>
              </a:tr>
              <a:tr h="6533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Arial" panose="020B0604020202020204" pitchFamily="34" charset="0"/>
                          <a:cs typeface="Arial" panose="020B0604020202020204" pitchFamily="34" charset="0"/>
                        </a:rPr>
                        <a:t>Applied Pharmacy Practice in a Legal Framework</a:t>
                      </a:r>
                      <a:endParaRPr lang="en-ZA" sz="2400" dirty="0">
                        <a:solidFill>
                          <a:srgbClr val="002060"/>
                        </a:solidFill>
                        <a:latin typeface="Arial" panose="020B0604020202020204" pitchFamily="34" charset="0"/>
                        <a:cs typeface="Arial" panose="020B0604020202020204" pitchFamily="34" charset="0"/>
                      </a:endParaRPr>
                    </a:p>
                  </a:txBody>
                  <a:tcPr>
                    <a:solidFill>
                      <a:schemeClr val="bg1">
                        <a:alpha val="95000"/>
                      </a:schemeClr>
                    </a:solidFill>
                  </a:tcPr>
                </a:tc>
                <a:tc>
                  <a:txBody>
                    <a:bodyPr/>
                    <a:lstStyle/>
                    <a:p>
                      <a:r>
                        <a:rPr lang="en-GB" sz="2400" dirty="0">
                          <a:solidFill>
                            <a:srgbClr val="002060"/>
                          </a:solidFill>
                          <a:latin typeface="Arial" panose="020B0604020202020204" pitchFamily="34" charset="0"/>
                          <a:cs typeface="Arial" panose="020B0604020202020204" pitchFamily="34" charset="0"/>
                        </a:rPr>
                        <a:t>26 May 2025</a:t>
                      </a:r>
                      <a:endParaRPr lang="en-ZA" sz="2400" dirty="0">
                        <a:solidFill>
                          <a:srgbClr val="002060"/>
                        </a:solidFill>
                        <a:latin typeface="Arial" panose="020B0604020202020204" pitchFamily="34" charset="0"/>
                        <a:cs typeface="Arial" panose="020B0604020202020204" pitchFamily="34" charset="0"/>
                      </a:endParaRPr>
                    </a:p>
                  </a:txBody>
                  <a:tcPr>
                    <a:solidFill>
                      <a:schemeClr val="bg1">
                        <a:alpha val="95000"/>
                      </a:schemeClr>
                    </a:solidFill>
                  </a:tcPr>
                </a:tc>
                <a:extLst>
                  <a:ext uri="{0D108BD9-81ED-4DB2-BD59-A6C34878D82A}">
                    <a16:rowId xmlns:a16="http://schemas.microsoft.com/office/drawing/2014/main" val="627160623"/>
                  </a:ext>
                </a:extLst>
              </a:tr>
              <a:tr h="653369">
                <a:tc>
                  <a:txBody>
                    <a:bodyPr/>
                    <a:lstStyle/>
                    <a:p>
                      <a:r>
                        <a:rPr lang="en-GB" sz="2400" dirty="0">
                          <a:solidFill>
                            <a:srgbClr val="002060"/>
                          </a:solidFill>
                          <a:latin typeface="Arial" panose="020B0604020202020204" pitchFamily="34" charset="0"/>
                          <a:cs typeface="Arial" panose="020B0604020202020204" pitchFamily="34" charset="0"/>
                        </a:rPr>
                        <a:t>Applied Pharmaceutics and Pharmaceutical Chemistry</a:t>
                      </a:r>
                    </a:p>
                    <a:p>
                      <a:r>
                        <a:rPr lang="en-ZA" sz="2400" dirty="0">
                          <a:solidFill>
                            <a:srgbClr val="002060"/>
                          </a:solidFill>
                          <a:latin typeface="Arial" panose="020B0604020202020204" pitchFamily="34" charset="0"/>
                          <a:cs typeface="Arial" panose="020B0604020202020204" pitchFamily="34" charset="0"/>
                        </a:rPr>
                        <a:t>Applied Pharmacology and Toxicology</a:t>
                      </a:r>
                    </a:p>
                  </a:txBody>
                  <a:tcPr>
                    <a:solidFill>
                      <a:schemeClr val="bg1">
                        <a:alpha val="95000"/>
                      </a:schemeClr>
                    </a:solidFill>
                  </a:tcPr>
                </a:tc>
                <a:tc>
                  <a:txBody>
                    <a:bodyPr/>
                    <a:lstStyle/>
                    <a:p>
                      <a:r>
                        <a:rPr lang="en-GB" sz="2400" dirty="0">
                          <a:solidFill>
                            <a:srgbClr val="002060"/>
                          </a:solidFill>
                          <a:latin typeface="Arial" panose="020B0604020202020204" pitchFamily="34" charset="0"/>
                          <a:cs typeface="Arial" panose="020B0604020202020204" pitchFamily="34" charset="0"/>
                        </a:rPr>
                        <a:t>28 May 2025</a:t>
                      </a:r>
                    </a:p>
                    <a:p>
                      <a:endParaRPr lang="en-GB" sz="2400" dirty="0">
                        <a:solidFill>
                          <a:srgbClr val="002060"/>
                        </a:solidFill>
                        <a:latin typeface="Arial" panose="020B0604020202020204" pitchFamily="34" charset="0"/>
                        <a:cs typeface="Arial" panose="020B0604020202020204" pitchFamily="34" charset="0"/>
                      </a:endParaRPr>
                    </a:p>
                    <a:p>
                      <a:r>
                        <a:rPr lang="en-ZA" sz="2400" dirty="0">
                          <a:solidFill>
                            <a:srgbClr val="002060"/>
                          </a:solidFill>
                          <a:latin typeface="Arial" panose="020B0604020202020204" pitchFamily="34" charset="0"/>
                          <a:cs typeface="Arial" panose="020B0604020202020204" pitchFamily="34" charset="0"/>
                        </a:rPr>
                        <a:t>30 May 2025</a:t>
                      </a:r>
                    </a:p>
                  </a:txBody>
                  <a:tcPr>
                    <a:solidFill>
                      <a:schemeClr val="bg1">
                        <a:alpha val="95000"/>
                      </a:schemeClr>
                    </a:solidFill>
                  </a:tcPr>
                </a:tc>
                <a:extLst>
                  <a:ext uri="{0D108BD9-81ED-4DB2-BD59-A6C34878D82A}">
                    <a16:rowId xmlns:a16="http://schemas.microsoft.com/office/drawing/2014/main" val="533091339"/>
                  </a:ext>
                </a:extLst>
              </a:tr>
            </a:tbl>
          </a:graphicData>
        </a:graphic>
      </p:graphicFrame>
    </p:spTree>
    <p:extLst>
      <p:ext uri="{BB962C8B-B14F-4D97-AF65-F5344CB8AC3E}">
        <p14:creationId xmlns:p14="http://schemas.microsoft.com/office/powerpoint/2010/main" val="340076535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Laptop with phone and calculator">
            <a:extLst>
              <a:ext uri="{FF2B5EF4-FFF2-40B4-BE49-F238E27FC236}">
                <a16:creationId xmlns:a16="http://schemas.microsoft.com/office/drawing/2014/main" id="{5872968C-8CCA-4B83-B87E-763C007C7A3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7289674" y="2020494"/>
            <a:ext cx="3683620" cy="3683620"/>
          </a:xfrm>
          <a:prstGeom prst="rect">
            <a:avLst/>
          </a:prstGeom>
        </p:spPr>
      </p:pic>
      <p:sp>
        <p:nvSpPr>
          <p:cNvPr id="6" name="Title 1">
            <a:extLst>
              <a:ext uri="{FF2B5EF4-FFF2-40B4-BE49-F238E27FC236}">
                <a16:creationId xmlns:a16="http://schemas.microsoft.com/office/drawing/2014/main" id="{5A80F6A5-F918-4868-B971-ACF52CED1858}"/>
              </a:ext>
            </a:extLst>
          </p:cNvPr>
          <p:cNvSpPr txBox="1">
            <a:spLocks/>
          </p:cNvSpPr>
          <p:nvPr/>
        </p:nvSpPr>
        <p:spPr>
          <a:xfrm>
            <a:off x="584199" y="2880467"/>
            <a:ext cx="5511801" cy="1408506"/>
          </a:xfrm>
          <a:prstGeom prst="rect">
            <a:avLst/>
          </a:prstGeom>
        </p:spPr>
        <p:txBody>
          <a:bodyPr/>
          <a:lstStyle>
            <a:lvl1pPr algn="l" defTabSz="914400" rtl="0" eaLnBrk="1" latinLnBrk="0" hangingPunct="1">
              <a:lnSpc>
                <a:spcPct val="90000"/>
              </a:lnSpc>
              <a:spcBef>
                <a:spcPct val="0"/>
              </a:spcBef>
              <a:buNone/>
              <a:defRPr sz="4400" kern="1200">
                <a:solidFill>
                  <a:schemeClr val="accent1">
                    <a:lumMod val="50000"/>
                  </a:schemeClr>
                </a:solidFill>
                <a:effectLst>
                  <a:outerShdw blurRad="38100" dist="38100" dir="2700000" algn="tl">
                    <a:srgbClr val="000000">
                      <a:alpha val="43137"/>
                    </a:srgbClr>
                  </a:outerShdw>
                </a:effectLst>
                <a:latin typeface="Aharoni" panose="02010803020104030203" pitchFamily="2" charset="-79"/>
                <a:ea typeface="+mj-ea"/>
                <a:cs typeface="Aharoni" panose="02010803020104030203" pitchFamily="2" charset="-79"/>
              </a:defRPr>
            </a:lvl1pPr>
          </a:lstStyle>
          <a:p>
            <a:r>
              <a:rPr lang="en-GB" sz="6000" dirty="0">
                <a:solidFill>
                  <a:schemeClr val="bg1"/>
                </a:solidFill>
              </a:rPr>
              <a:t>Remote online examination </a:t>
            </a:r>
            <a:endParaRPr lang="en-ZA" sz="6000" dirty="0">
              <a:solidFill>
                <a:schemeClr val="bg1"/>
              </a:solidFill>
            </a:endParaRPr>
          </a:p>
        </p:txBody>
      </p:sp>
    </p:spTree>
    <p:extLst>
      <p:ext uri="{BB962C8B-B14F-4D97-AF65-F5344CB8AC3E}">
        <p14:creationId xmlns:p14="http://schemas.microsoft.com/office/powerpoint/2010/main" val="353193805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07F8C96-77FA-4A81-B477-6B57D9C00685}"/>
              </a:ext>
            </a:extLst>
          </p:cNvPr>
          <p:cNvSpPr>
            <a:spLocks noGrp="1"/>
          </p:cNvSpPr>
          <p:nvPr>
            <p:ph type="title"/>
          </p:nvPr>
        </p:nvSpPr>
        <p:spPr/>
        <p:txBody>
          <a:bodyPr/>
          <a:lstStyle/>
          <a:p>
            <a:r>
              <a:rPr lang="en-GB" dirty="0">
                <a:solidFill>
                  <a:schemeClr val="bg1"/>
                </a:solidFill>
              </a:rPr>
              <a:t>Examination booking</a:t>
            </a:r>
            <a:endParaRPr lang="en-ZA" dirty="0">
              <a:solidFill>
                <a:schemeClr val="bg1"/>
              </a:solidFill>
            </a:endParaRPr>
          </a:p>
        </p:txBody>
      </p:sp>
      <p:pic>
        <p:nvPicPr>
          <p:cNvPr id="9" name="Picture 8" descr="A screenshot of a computer&#10;&#10;Description automatically generated">
            <a:extLst>
              <a:ext uri="{FF2B5EF4-FFF2-40B4-BE49-F238E27FC236}">
                <a16:creationId xmlns:a16="http://schemas.microsoft.com/office/drawing/2014/main" id="{C386BFF1-6CA8-9BF0-A582-4CFBD96E5D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238" y="1893441"/>
            <a:ext cx="11766172" cy="4243292"/>
          </a:xfrm>
          <a:prstGeom prst="rect">
            <a:avLst/>
          </a:prstGeom>
        </p:spPr>
      </p:pic>
      <p:sp>
        <p:nvSpPr>
          <p:cNvPr id="10" name="TextBox 9">
            <a:extLst>
              <a:ext uri="{FF2B5EF4-FFF2-40B4-BE49-F238E27FC236}">
                <a16:creationId xmlns:a16="http://schemas.microsoft.com/office/drawing/2014/main" id="{C1AA3B3F-D670-A895-B24B-155B1518C408}"/>
              </a:ext>
            </a:extLst>
          </p:cNvPr>
          <p:cNvSpPr txBox="1"/>
          <p:nvPr/>
        </p:nvSpPr>
        <p:spPr>
          <a:xfrm>
            <a:off x="150238" y="2631440"/>
            <a:ext cx="1329690" cy="478931"/>
          </a:xfrm>
          <a:prstGeom prst="rect">
            <a:avLst/>
          </a:prstGeom>
          <a:noFill/>
          <a:ln w="381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967541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7DB2661-1F56-7E49-A506-71A159179C33}"/>
              </a:ext>
            </a:extLst>
          </p:cNvPr>
          <p:cNvSpPr txBox="1"/>
          <p:nvPr/>
        </p:nvSpPr>
        <p:spPr>
          <a:xfrm>
            <a:off x="1768642" y="621119"/>
            <a:ext cx="7712242" cy="769441"/>
          </a:xfrm>
          <a:prstGeom prst="rect">
            <a:avLst/>
          </a:prstGeom>
          <a:noFill/>
        </p:spPr>
        <p:txBody>
          <a:bodyPr wrap="square">
            <a:spAutoFit/>
          </a:bodyPr>
          <a:lstStyle/>
          <a:p>
            <a:r>
              <a:rPr kumimoji="0" lang="en-GB" sz="4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haroni" panose="02010803020104030203" pitchFamily="2" charset="-79"/>
                <a:ea typeface="+mj-ea"/>
                <a:cs typeface="Aharoni" panose="02010803020104030203" pitchFamily="2" charset="-79"/>
              </a:rPr>
              <a:t>Examination booking (cont.)</a:t>
            </a:r>
            <a:endParaRPr lang="en-ZA" dirty="0">
              <a:solidFill>
                <a:schemeClr val="bg1"/>
              </a:solidFill>
            </a:endParaRPr>
          </a:p>
        </p:txBody>
      </p:sp>
      <p:pic>
        <p:nvPicPr>
          <p:cNvPr id="5" name="Picture 4" descr="A screenshot of a computer&#10;&#10;Description automatically generated">
            <a:extLst>
              <a:ext uri="{FF2B5EF4-FFF2-40B4-BE49-F238E27FC236}">
                <a16:creationId xmlns:a16="http://schemas.microsoft.com/office/drawing/2014/main" id="{799DB4A4-FF7F-9848-8DED-A726E49AFE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520" y="1953162"/>
            <a:ext cx="11744960" cy="4433184"/>
          </a:xfrm>
          <a:prstGeom prst="rect">
            <a:avLst/>
          </a:prstGeom>
        </p:spPr>
      </p:pic>
      <p:sp>
        <p:nvSpPr>
          <p:cNvPr id="7" name="TextBox 6">
            <a:extLst>
              <a:ext uri="{FF2B5EF4-FFF2-40B4-BE49-F238E27FC236}">
                <a16:creationId xmlns:a16="http://schemas.microsoft.com/office/drawing/2014/main" id="{E4836731-06DD-17E5-041A-230FDD469725}"/>
              </a:ext>
            </a:extLst>
          </p:cNvPr>
          <p:cNvSpPr txBox="1"/>
          <p:nvPr/>
        </p:nvSpPr>
        <p:spPr>
          <a:xfrm>
            <a:off x="9314558" y="3230880"/>
            <a:ext cx="2267842" cy="1261251"/>
          </a:xfrm>
          <a:prstGeom prst="rect">
            <a:avLst/>
          </a:prstGeom>
          <a:noFill/>
          <a:ln w="381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083964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49B72E9-0742-138B-D123-8404DCD71B25}"/>
              </a:ext>
            </a:extLst>
          </p:cNvPr>
          <p:cNvSpPr txBox="1"/>
          <p:nvPr/>
        </p:nvSpPr>
        <p:spPr>
          <a:xfrm>
            <a:off x="1778268" y="678269"/>
            <a:ext cx="7856620" cy="769441"/>
          </a:xfrm>
          <a:prstGeom prst="rect">
            <a:avLst/>
          </a:prstGeom>
          <a:noFill/>
        </p:spPr>
        <p:txBody>
          <a:bodyPr wrap="square">
            <a:spAutoFit/>
          </a:bodyPr>
          <a:lstStyle/>
          <a:p>
            <a:r>
              <a:rPr kumimoji="0" lang="en-GB" sz="4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haroni" panose="02010803020104030203" pitchFamily="2" charset="-79"/>
                <a:ea typeface="+mj-ea"/>
                <a:cs typeface="Aharoni" panose="02010803020104030203" pitchFamily="2" charset="-79"/>
              </a:rPr>
              <a:t>Examination booking (cont.)</a:t>
            </a:r>
            <a:endParaRPr lang="en-ZA" dirty="0">
              <a:solidFill>
                <a:schemeClr val="bg1"/>
              </a:solidFill>
            </a:endParaRPr>
          </a:p>
        </p:txBody>
      </p:sp>
      <p:pic>
        <p:nvPicPr>
          <p:cNvPr id="6" name="Picture 5" descr="A screenshot of a computer&#10;&#10;Description automatically generated">
            <a:extLst>
              <a:ext uri="{FF2B5EF4-FFF2-40B4-BE49-F238E27FC236}">
                <a16:creationId xmlns:a16="http://schemas.microsoft.com/office/drawing/2014/main" id="{D365C5FC-5C2D-0F68-5166-8585600F86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916" y="1995098"/>
            <a:ext cx="11448680" cy="3877382"/>
          </a:xfrm>
          <a:prstGeom prst="rect">
            <a:avLst/>
          </a:prstGeom>
        </p:spPr>
      </p:pic>
      <p:sp>
        <p:nvSpPr>
          <p:cNvPr id="7" name="TextBox 6">
            <a:extLst>
              <a:ext uri="{FF2B5EF4-FFF2-40B4-BE49-F238E27FC236}">
                <a16:creationId xmlns:a16="http://schemas.microsoft.com/office/drawing/2014/main" id="{6DE2C023-4674-5170-76FF-5312148C6053}"/>
              </a:ext>
            </a:extLst>
          </p:cNvPr>
          <p:cNvSpPr txBox="1"/>
          <p:nvPr/>
        </p:nvSpPr>
        <p:spPr>
          <a:xfrm>
            <a:off x="1971040" y="3429000"/>
            <a:ext cx="2296160" cy="1540651"/>
          </a:xfrm>
          <a:prstGeom prst="rect">
            <a:avLst/>
          </a:prstGeom>
          <a:noFill/>
          <a:ln w="381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256863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49B72E9-0742-138B-D123-8404DCD71B25}"/>
              </a:ext>
            </a:extLst>
          </p:cNvPr>
          <p:cNvSpPr txBox="1"/>
          <p:nvPr/>
        </p:nvSpPr>
        <p:spPr>
          <a:xfrm>
            <a:off x="1778268" y="678269"/>
            <a:ext cx="7856620" cy="769441"/>
          </a:xfrm>
          <a:prstGeom prst="rect">
            <a:avLst/>
          </a:prstGeom>
          <a:noFill/>
        </p:spPr>
        <p:txBody>
          <a:bodyPr wrap="square">
            <a:spAutoFit/>
          </a:bodyPr>
          <a:lstStyle/>
          <a:p>
            <a:r>
              <a:rPr kumimoji="0" lang="en-GB" sz="4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haroni" panose="02010803020104030203" pitchFamily="2" charset="-79"/>
                <a:ea typeface="+mj-ea"/>
                <a:cs typeface="Aharoni" panose="02010803020104030203" pitchFamily="2" charset="-79"/>
              </a:rPr>
              <a:t>Examination booking (cont.)</a:t>
            </a:r>
            <a:endParaRPr lang="en-ZA" dirty="0">
              <a:solidFill>
                <a:schemeClr val="bg1"/>
              </a:solidFill>
            </a:endParaRPr>
          </a:p>
        </p:txBody>
      </p:sp>
      <p:pic>
        <p:nvPicPr>
          <p:cNvPr id="3" name="Picture 2" descr="A screenshot of a computer&#10;&#10;Description automatically generated">
            <a:extLst>
              <a:ext uri="{FF2B5EF4-FFF2-40B4-BE49-F238E27FC236}">
                <a16:creationId xmlns:a16="http://schemas.microsoft.com/office/drawing/2014/main" id="{5A5C2F31-C9C5-0F28-00D0-0778F183AC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05281"/>
            <a:ext cx="12192000" cy="5252720"/>
          </a:xfrm>
          <a:prstGeom prst="rect">
            <a:avLst/>
          </a:prstGeom>
        </p:spPr>
      </p:pic>
      <p:sp>
        <p:nvSpPr>
          <p:cNvPr id="4" name="TextBox 3">
            <a:extLst>
              <a:ext uri="{FF2B5EF4-FFF2-40B4-BE49-F238E27FC236}">
                <a16:creationId xmlns:a16="http://schemas.microsoft.com/office/drawing/2014/main" id="{5296D58B-88D2-64CD-5E80-10B4B5989445}"/>
              </a:ext>
            </a:extLst>
          </p:cNvPr>
          <p:cNvSpPr txBox="1"/>
          <p:nvPr/>
        </p:nvSpPr>
        <p:spPr>
          <a:xfrm>
            <a:off x="1686560" y="2575560"/>
            <a:ext cx="10414000" cy="1540651"/>
          </a:xfrm>
          <a:prstGeom prst="rect">
            <a:avLst/>
          </a:prstGeom>
          <a:noFill/>
          <a:ln w="381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638379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5FFF0-9FE3-49EC-91BE-DD18E8D3D0DD}"/>
              </a:ext>
            </a:extLst>
          </p:cNvPr>
          <p:cNvSpPr>
            <a:spLocks noGrp="1"/>
          </p:cNvSpPr>
          <p:nvPr>
            <p:ph type="title"/>
          </p:nvPr>
        </p:nvSpPr>
        <p:spPr>
          <a:xfrm>
            <a:off x="1338765" y="320520"/>
            <a:ext cx="6021039" cy="1325563"/>
          </a:xfrm>
        </p:spPr>
        <p:txBody>
          <a:bodyPr>
            <a:normAutofit/>
          </a:bodyPr>
          <a:lstStyle/>
          <a:p>
            <a:r>
              <a:rPr lang="en-ZA" sz="4000" dirty="0"/>
              <a:t>Remote online examination </a:t>
            </a:r>
          </a:p>
        </p:txBody>
      </p:sp>
      <p:graphicFrame>
        <p:nvGraphicFramePr>
          <p:cNvPr id="9" name="Diagram 8">
            <a:extLst>
              <a:ext uri="{FF2B5EF4-FFF2-40B4-BE49-F238E27FC236}">
                <a16:creationId xmlns:a16="http://schemas.microsoft.com/office/drawing/2014/main" id="{02857284-74DC-43D6-9E4D-819F29DF1838}"/>
              </a:ext>
            </a:extLst>
          </p:cNvPr>
          <p:cNvGraphicFramePr/>
          <p:nvPr>
            <p:extLst>
              <p:ext uri="{D42A27DB-BD31-4B8C-83A1-F6EECF244321}">
                <p14:modId xmlns:p14="http://schemas.microsoft.com/office/powerpoint/2010/main" val="4036018701"/>
              </p:ext>
            </p:extLst>
          </p:nvPr>
        </p:nvGraphicFramePr>
        <p:xfrm>
          <a:off x="1904210" y="1916833"/>
          <a:ext cx="6096000" cy="4248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a:extLst>
              <a:ext uri="{FF2B5EF4-FFF2-40B4-BE49-F238E27FC236}">
                <a16:creationId xmlns:a16="http://schemas.microsoft.com/office/drawing/2014/main" id="{1B2A3455-B056-4B92-B1C5-CB114F69FFD6}"/>
              </a:ext>
            </a:extLst>
          </p:cNvPr>
          <p:cNvSpPr txBox="1"/>
          <p:nvPr/>
        </p:nvSpPr>
        <p:spPr>
          <a:xfrm>
            <a:off x="2412109" y="5207533"/>
            <a:ext cx="486888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800" b="1" i="0" u="none" strike="noStrike" kern="1200" cap="none" spc="0" normalizeH="0" baseline="0" noProof="0" dirty="0">
                <a:ln>
                  <a:noFill/>
                </a:ln>
                <a:solidFill>
                  <a:schemeClr val="bg1"/>
                </a:solidFill>
                <a:effectLst/>
                <a:uLnTx/>
                <a:uFillTx/>
                <a:latin typeface="Calibri" panose="020F0502020204030204"/>
                <a:ea typeface="+mn-ea"/>
                <a:cs typeface="+mn-cs"/>
              </a:rPr>
              <a:t>VENUES FOR THE ASSESSMENT</a:t>
            </a:r>
          </a:p>
        </p:txBody>
      </p:sp>
      <p:sp>
        <p:nvSpPr>
          <p:cNvPr id="3" name="Rectangle: Rounded Corners 2">
            <a:extLst>
              <a:ext uri="{FF2B5EF4-FFF2-40B4-BE49-F238E27FC236}">
                <a16:creationId xmlns:a16="http://schemas.microsoft.com/office/drawing/2014/main" id="{89A6752C-1310-DE6B-80AE-F90A5C6543AC}"/>
              </a:ext>
            </a:extLst>
          </p:cNvPr>
          <p:cNvSpPr/>
          <p:nvPr/>
        </p:nvSpPr>
        <p:spPr>
          <a:xfrm>
            <a:off x="8072729" y="1806498"/>
            <a:ext cx="1944216" cy="435880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OTHER</a:t>
            </a:r>
          </a:p>
        </p:txBody>
      </p:sp>
      <p:sp>
        <p:nvSpPr>
          <p:cNvPr id="4" name="Oval 3" descr="Work from home Wi-Fi with solid fill">
            <a:extLst>
              <a:ext uri="{FF2B5EF4-FFF2-40B4-BE49-F238E27FC236}">
                <a16:creationId xmlns:a16="http://schemas.microsoft.com/office/drawing/2014/main" id="{81596053-1469-B415-ADD1-EB43461185DE}"/>
              </a:ext>
            </a:extLst>
          </p:cNvPr>
          <p:cNvSpPr/>
          <p:nvPr/>
        </p:nvSpPr>
        <p:spPr>
          <a:xfrm>
            <a:off x="8337466" y="2101318"/>
            <a:ext cx="1414741" cy="1414741"/>
          </a:xfrm>
          <a:prstGeom prst="ellipse">
            <a:avLst/>
          </a:prstGeom>
          <a: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hueOff val="0"/>
                  <a:satOff val="0"/>
                  <a:lumOff val="0"/>
                  <a:alphaOff val="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019079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24CB7-6FB4-4ABB-BE6B-A466A00E0413}"/>
              </a:ext>
            </a:extLst>
          </p:cNvPr>
          <p:cNvSpPr>
            <a:spLocks noGrp="1"/>
          </p:cNvSpPr>
          <p:nvPr>
            <p:ph type="title"/>
          </p:nvPr>
        </p:nvSpPr>
        <p:spPr/>
        <p:txBody>
          <a:bodyPr/>
          <a:lstStyle/>
          <a:p>
            <a:r>
              <a:rPr lang="en-ZA" dirty="0"/>
              <a:t>Remote online examination </a:t>
            </a:r>
          </a:p>
        </p:txBody>
      </p:sp>
      <p:sp>
        <p:nvSpPr>
          <p:cNvPr id="13" name="Rectangle: Rounded Corners 12">
            <a:extLst>
              <a:ext uri="{FF2B5EF4-FFF2-40B4-BE49-F238E27FC236}">
                <a16:creationId xmlns:a16="http://schemas.microsoft.com/office/drawing/2014/main" id="{16533BF0-8FB7-461A-8082-EEB4FD59B582}"/>
              </a:ext>
            </a:extLst>
          </p:cNvPr>
          <p:cNvSpPr/>
          <p:nvPr/>
        </p:nvSpPr>
        <p:spPr>
          <a:xfrm>
            <a:off x="2135560" y="1556792"/>
            <a:ext cx="3168352" cy="2160240"/>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Arial" panose="020B0604020202020204" pitchFamily="34" charset="0"/>
              <a:cs typeface="Arial" panose="020B0604020202020204" pitchFamily="34" charset="0"/>
            </a:endParaRPr>
          </a:p>
          <a:p>
            <a:pPr algn="ctr"/>
            <a:endParaRPr lang="en-ZA" dirty="0">
              <a:latin typeface="Arial" panose="020B0604020202020204" pitchFamily="34" charset="0"/>
              <a:cs typeface="Arial" panose="020B0604020202020204" pitchFamily="34" charset="0"/>
            </a:endParaRPr>
          </a:p>
          <a:p>
            <a:pPr algn="ctr"/>
            <a:endParaRPr lang="en-ZA" dirty="0">
              <a:latin typeface="Arial" panose="020B0604020202020204" pitchFamily="34" charset="0"/>
              <a:cs typeface="Arial" panose="020B0604020202020204" pitchFamily="34" charset="0"/>
            </a:endParaRPr>
          </a:p>
          <a:p>
            <a:pPr algn="ctr"/>
            <a:r>
              <a:rPr lang="en-ZA" dirty="0">
                <a:latin typeface="Arial" panose="020B0604020202020204" pitchFamily="34" charset="0"/>
                <a:cs typeface="Arial" panose="020B0604020202020204" pitchFamily="34" charset="0"/>
              </a:rPr>
              <a:t>Find a quiet suitable workplace with</a:t>
            </a:r>
          </a:p>
          <a:p>
            <a:pPr algn="ctr"/>
            <a:r>
              <a:rPr lang="en-ZA" dirty="0">
                <a:latin typeface="Arial" panose="020B0604020202020204" pitchFamily="34" charset="0"/>
                <a:cs typeface="Arial" panose="020B0604020202020204" pitchFamily="34" charset="0"/>
              </a:rPr>
              <a:t>enough space for device and references. </a:t>
            </a:r>
          </a:p>
        </p:txBody>
      </p:sp>
      <p:sp>
        <p:nvSpPr>
          <p:cNvPr id="15" name="Rectangle: Rounded Corners 14">
            <a:extLst>
              <a:ext uri="{FF2B5EF4-FFF2-40B4-BE49-F238E27FC236}">
                <a16:creationId xmlns:a16="http://schemas.microsoft.com/office/drawing/2014/main" id="{9E3541D5-F62A-47D5-811F-989B3F9D18D4}"/>
              </a:ext>
            </a:extLst>
          </p:cNvPr>
          <p:cNvSpPr/>
          <p:nvPr/>
        </p:nvSpPr>
        <p:spPr>
          <a:xfrm>
            <a:off x="2135560" y="3861048"/>
            <a:ext cx="3168352" cy="2160240"/>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latin typeface="Arial" panose="020B0604020202020204" pitchFamily="34" charset="0"/>
                <a:cs typeface="Arial" panose="020B0604020202020204" pitchFamily="34" charset="0"/>
              </a:rPr>
              <a:t>Download electronic references before the examination date. </a:t>
            </a:r>
          </a:p>
        </p:txBody>
      </p:sp>
      <p:sp>
        <p:nvSpPr>
          <p:cNvPr id="17" name="Rectangle: Rounded Corners 16">
            <a:extLst>
              <a:ext uri="{FF2B5EF4-FFF2-40B4-BE49-F238E27FC236}">
                <a16:creationId xmlns:a16="http://schemas.microsoft.com/office/drawing/2014/main" id="{E704B8DF-D23C-44CB-802C-E5715F01C777}"/>
              </a:ext>
            </a:extLst>
          </p:cNvPr>
          <p:cNvSpPr/>
          <p:nvPr/>
        </p:nvSpPr>
        <p:spPr>
          <a:xfrm>
            <a:off x="5447928" y="1556792"/>
            <a:ext cx="3168352" cy="2160240"/>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ZA" dirty="0">
              <a:latin typeface="Arial" panose="020B0604020202020204" pitchFamily="34" charset="0"/>
              <a:cs typeface="Arial" panose="020B0604020202020204" pitchFamily="34" charset="0"/>
            </a:endParaRPr>
          </a:p>
          <a:p>
            <a:pPr algn="ctr"/>
            <a:endParaRPr lang="en-ZA" dirty="0">
              <a:latin typeface="Arial" panose="020B0604020202020204" pitchFamily="34" charset="0"/>
              <a:cs typeface="Arial" panose="020B0604020202020204" pitchFamily="34" charset="0"/>
            </a:endParaRPr>
          </a:p>
          <a:p>
            <a:pPr algn="ctr"/>
            <a:endParaRPr lang="en-ZA" dirty="0">
              <a:latin typeface="Arial" panose="020B0604020202020204" pitchFamily="34" charset="0"/>
              <a:cs typeface="Arial" panose="020B0604020202020204" pitchFamily="34" charset="0"/>
            </a:endParaRPr>
          </a:p>
          <a:p>
            <a:pPr algn="ctr"/>
            <a:r>
              <a:rPr lang="en-ZA" dirty="0">
                <a:latin typeface="Arial" panose="020B0604020202020204" pitchFamily="34" charset="0"/>
                <a:cs typeface="Arial" panose="020B0604020202020204" pitchFamily="34" charset="0"/>
              </a:rPr>
              <a:t>Keep calm. </a:t>
            </a:r>
          </a:p>
          <a:p>
            <a:pPr algn="ctr"/>
            <a:r>
              <a:rPr lang="en-ZA" dirty="0">
                <a:latin typeface="Arial" panose="020B0604020202020204" pitchFamily="34" charset="0"/>
                <a:cs typeface="Arial" panose="020B0604020202020204" pitchFamily="34" charset="0"/>
              </a:rPr>
              <a:t>Communicate with your remote invigilator if you are experiencing any difficulty.</a:t>
            </a:r>
          </a:p>
        </p:txBody>
      </p:sp>
      <p:sp>
        <p:nvSpPr>
          <p:cNvPr id="19" name="Rectangle: Rounded Corners 18">
            <a:extLst>
              <a:ext uri="{FF2B5EF4-FFF2-40B4-BE49-F238E27FC236}">
                <a16:creationId xmlns:a16="http://schemas.microsoft.com/office/drawing/2014/main" id="{F56E0354-1ABD-4473-8137-78EA897FBC7C}"/>
              </a:ext>
            </a:extLst>
          </p:cNvPr>
          <p:cNvSpPr/>
          <p:nvPr/>
        </p:nvSpPr>
        <p:spPr>
          <a:xfrm>
            <a:off x="5447928" y="3861048"/>
            <a:ext cx="3168352" cy="2160240"/>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Arial" panose="020B0604020202020204" pitchFamily="34" charset="0"/>
              <a:cs typeface="Arial" panose="020B0604020202020204" pitchFamily="34" charset="0"/>
            </a:endParaRPr>
          </a:p>
          <a:p>
            <a:pPr algn="ctr"/>
            <a:r>
              <a:rPr lang="en-ZA" dirty="0">
                <a:latin typeface="Arial" panose="020B0604020202020204" pitchFamily="34" charset="0"/>
                <a:cs typeface="Arial" panose="020B0604020202020204" pitchFamily="34" charset="0"/>
              </a:rPr>
              <a:t>Ensure you have the equipment you will need</a:t>
            </a:r>
          </a:p>
          <a:p>
            <a:pPr algn="ctr"/>
            <a:r>
              <a:rPr lang="en-ZA" dirty="0">
                <a:latin typeface="Arial" panose="020B0604020202020204" pitchFamily="34" charset="0"/>
                <a:cs typeface="Arial" panose="020B0604020202020204" pitchFamily="34" charset="0"/>
              </a:rPr>
              <a:t>i.e. calculator, paper for working out calculations.  </a:t>
            </a:r>
          </a:p>
        </p:txBody>
      </p:sp>
      <p:pic>
        <p:nvPicPr>
          <p:cNvPr id="21" name="Graphic 20" descr="Desk">
            <a:extLst>
              <a:ext uri="{FF2B5EF4-FFF2-40B4-BE49-F238E27FC236}">
                <a16:creationId xmlns:a16="http://schemas.microsoft.com/office/drawing/2014/main" id="{F73A8AD8-E1A1-434C-A8D5-74098A273BC5}"/>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15679" y="1509166"/>
            <a:ext cx="1154939" cy="1154939"/>
          </a:xfrm>
          <a:prstGeom prst="rect">
            <a:avLst/>
          </a:prstGeom>
        </p:spPr>
      </p:pic>
      <p:pic>
        <p:nvPicPr>
          <p:cNvPr id="23" name="Graphic 22" descr="Calculator">
            <a:extLst>
              <a:ext uri="{FF2B5EF4-FFF2-40B4-BE49-F238E27FC236}">
                <a16:creationId xmlns:a16="http://schemas.microsoft.com/office/drawing/2014/main" id="{56D3614E-5B3B-49A7-8754-376BA96DEC9A}"/>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56972" y="4005064"/>
            <a:ext cx="457200" cy="457200"/>
          </a:xfrm>
          <a:prstGeom prst="rect">
            <a:avLst/>
          </a:prstGeom>
        </p:spPr>
      </p:pic>
      <p:pic>
        <p:nvPicPr>
          <p:cNvPr id="25" name="Graphic 24" descr="Document">
            <a:extLst>
              <a:ext uri="{FF2B5EF4-FFF2-40B4-BE49-F238E27FC236}">
                <a16:creationId xmlns:a16="http://schemas.microsoft.com/office/drawing/2014/main" id="{B3CAA97F-9385-4492-92E6-556E2E4173A5}"/>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45986" y="4005065"/>
            <a:ext cx="425149" cy="425149"/>
          </a:xfrm>
          <a:prstGeom prst="rect">
            <a:avLst/>
          </a:prstGeom>
        </p:spPr>
      </p:pic>
      <p:pic>
        <p:nvPicPr>
          <p:cNvPr id="27" name="Graphic 26" descr="Pen">
            <a:extLst>
              <a:ext uri="{FF2B5EF4-FFF2-40B4-BE49-F238E27FC236}">
                <a16:creationId xmlns:a16="http://schemas.microsoft.com/office/drawing/2014/main" id="{C992DB6B-A83F-441B-ACBB-7527D91E52AD}"/>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263360" y="4077072"/>
            <a:ext cx="344808" cy="344808"/>
          </a:xfrm>
          <a:prstGeom prst="rect">
            <a:avLst/>
          </a:prstGeom>
        </p:spPr>
      </p:pic>
      <p:pic>
        <p:nvPicPr>
          <p:cNvPr id="29" name="Graphic 28" descr="Books">
            <a:extLst>
              <a:ext uri="{FF2B5EF4-FFF2-40B4-BE49-F238E27FC236}">
                <a16:creationId xmlns:a16="http://schemas.microsoft.com/office/drawing/2014/main" id="{D9F17BDC-8ACA-4CA1-AA0E-C1888D9DD54D}"/>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379421" y="3924179"/>
            <a:ext cx="664547" cy="664547"/>
          </a:xfrm>
          <a:prstGeom prst="rect">
            <a:avLst/>
          </a:prstGeom>
        </p:spPr>
      </p:pic>
      <p:pic>
        <p:nvPicPr>
          <p:cNvPr id="31" name="Graphic 30" descr="Email">
            <a:extLst>
              <a:ext uri="{FF2B5EF4-FFF2-40B4-BE49-F238E27FC236}">
                <a16:creationId xmlns:a16="http://schemas.microsoft.com/office/drawing/2014/main" id="{6EDBE69E-ADFC-4EF7-9806-1435002CC0C4}"/>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654210" y="1640990"/>
            <a:ext cx="884761" cy="884761"/>
          </a:xfrm>
          <a:prstGeom prst="rect">
            <a:avLst/>
          </a:prstGeom>
        </p:spPr>
      </p:pic>
    </p:spTree>
    <p:extLst>
      <p:ext uri="{BB962C8B-B14F-4D97-AF65-F5344CB8AC3E}">
        <p14:creationId xmlns:p14="http://schemas.microsoft.com/office/powerpoint/2010/main" val="219181571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C4968-6809-4947-8E59-062B04715F6D}"/>
              </a:ext>
            </a:extLst>
          </p:cNvPr>
          <p:cNvSpPr>
            <a:spLocks noGrp="1"/>
          </p:cNvSpPr>
          <p:nvPr>
            <p:ph type="title"/>
          </p:nvPr>
        </p:nvSpPr>
        <p:spPr>
          <a:xfrm>
            <a:off x="1629935" y="255351"/>
            <a:ext cx="9704119" cy="1537976"/>
          </a:xfrm>
        </p:spPr>
        <p:txBody>
          <a:bodyPr/>
          <a:lstStyle/>
          <a:p>
            <a:r>
              <a:rPr lang="en-ZA" dirty="0"/>
              <a:t>Device and connectivity for candidates</a:t>
            </a:r>
          </a:p>
        </p:txBody>
      </p:sp>
      <p:sp>
        <p:nvSpPr>
          <p:cNvPr id="16" name="Rectangle 15">
            <a:extLst>
              <a:ext uri="{FF2B5EF4-FFF2-40B4-BE49-F238E27FC236}">
                <a16:creationId xmlns:a16="http://schemas.microsoft.com/office/drawing/2014/main" id="{8D7CE9DA-451B-433D-85FE-878D150B967F}"/>
              </a:ext>
            </a:extLst>
          </p:cNvPr>
          <p:cNvSpPr/>
          <p:nvPr/>
        </p:nvSpPr>
        <p:spPr>
          <a:xfrm>
            <a:off x="2157761" y="1862254"/>
            <a:ext cx="3096365" cy="408692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SUGGESTED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DEVICES: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OR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AND</a:t>
            </a:r>
            <a:endParaRPr kumimoji="0" lang="en-ZA"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18" name="Graphic 17" descr="Computer">
            <a:extLst>
              <a:ext uri="{FF2B5EF4-FFF2-40B4-BE49-F238E27FC236}">
                <a16:creationId xmlns:a16="http://schemas.microsoft.com/office/drawing/2014/main" id="{2198BC07-F163-4005-BA6B-3446E00376C9}"/>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39152" y="3790830"/>
            <a:ext cx="882960" cy="882960"/>
          </a:xfrm>
          <a:prstGeom prst="rect">
            <a:avLst/>
          </a:prstGeom>
        </p:spPr>
      </p:pic>
      <p:pic>
        <p:nvPicPr>
          <p:cNvPr id="20" name="Graphic 19" descr="Laptop">
            <a:extLst>
              <a:ext uri="{FF2B5EF4-FFF2-40B4-BE49-F238E27FC236}">
                <a16:creationId xmlns:a16="http://schemas.microsoft.com/office/drawing/2014/main" id="{8AF15186-ABB6-481F-BC4F-623B8E742807}"/>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39152" y="2533640"/>
            <a:ext cx="882960" cy="882960"/>
          </a:xfrm>
          <a:prstGeom prst="rect">
            <a:avLst/>
          </a:prstGeom>
        </p:spPr>
      </p:pic>
      <p:sp>
        <p:nvSpPr>
          <p:cNvPr id="22" name="Rectangle 21">
            <a:extLst>
              <a:ext uri="{FF2B5EF4-FFF2-40B4-BE49-F238E27FC236}">
                <a16:creationId xmlns:a16="http://schemas.microsoft.com/office/drawing/2014/main" id="{CB4A7790-198B-4B3D-B3B6-DDB76AF4200F}"/>
              </a:ext>
            </a:extLst>
          </p:cNvPr>
          <p:cNvSpPr/>
          <p:nvPr/>
        </p:nvSpPr>
        <p:spPr>
          <a:xfrm>
            <a:off x="5403503" y="1903100"/>
            <a:ext cx="3682358" cy="145341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35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35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35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DEVICE MUST HAVE A CAMERA OR A LINKED CAMERA WITH VIDEO CAPABILITIES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35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35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ZA" sz="135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35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24" name="Graphic 23" descr="Web cam">
            <a:extLst>
              <a:ext uri="{FF2B5EF4-FFF2-40B4-BE49-F238E27FC236}">
                <a16:creationId xmlns:a16="http://schemas.microsoft.com/office/drawing/2014/main" id="{D9128F41-B029-4D99-A3FD-055335968399}"/>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36105" y="2675273"/>
            <a:ext cx="672913" cy="672913"/>
          </a:xfrm>
          <a:prstGeom prst="rect">
            <a:avLst/>
          </a:prstGeom>
        </p:spPr>
      </p:pic>
      <p:sp>
        <p:nvSpPr>
          <p:cNvPr id="26" name="Rectangle 25">
            <a:extLst>
              <a:ext uri="{FF2B5EF4-FFF2-40B4-BE49-F238E27FC236}">
                <a16:creationId xmlns:a16="http://schemas.microsoft.com/office/drawing/2014/main" id="{123C8D55-F7B8-4938-9A79-3C4685FF82F8}"/>
              </a:ext>
            </a:extLst>
          </p:cNvPr>
          <p:cNvSpPr/>
          <p:nvPr/>
        </p:nvSpPr>
        <p:spPr>
          <a:xfrm>
            <a:off x="5358772" y="3429001"/>
            <a:ext cx="3682358" cy="97646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35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35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CONNECTIVITY (MINIMUM 3G)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35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35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ZA" sz="135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35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28" name="Graphic 27" descr="Cloud Computing">
            <a:extLst>
              <a:ext uri="{FF2B5EF4-FFF2-40B4-BE49-F238E27FC236}">
                <a16:creationId xmlns:a16="http://schemas.microsoft.com/office/drawing/2014/main" id="{357A8D49-3C12-4F9A-A929-C2638F98EBD1}"/>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58691" y="3710439"/>
            <a:ext cx="590508" cy="590508"/>
          </a:xfrm>
          <a:prstGeom prst="rect">
            <a:avLst/>
          </a:prstGeom>
        </p:spPr>
      </p:pic>
      <p:sp>
        <p:nvSpPr>
          <p:cNvPr id="30" name="Rectangle 29">
            <a:extLst>
              <a:ext uri="{FF2B5EF4-FFF2-40B4-BE49-F238E27FC236}">
                <a16:creationId xmlns:a16="http://schemas.microsoft.com/office/drawing/2014/main" id="{A83A2D61-099B-4DDE-A5C4-E0C06F036F24}"/>
              </a:ext>
            </a:extLst>
          </p:cNvPr>
          <p:cNvSpPr/>
          <p:nvPr/>
        </p:nvSpPr>
        <p:spPr>
          <a:xfrm>
            <a:off x="5358772" y="4558766"/>
            <a:ext cx="3682358" cy="113393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35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35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BROWSERS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35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35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ZA" sz="135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35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1028" name="Picture 4" descr="Google reveals Chrome zero-day under active attacks | ZDNet">
            <a:extLst>
              <a:ext uri="{FF2B5EF4-FFF2-40B4-BE49-F238E27FC236}">
                <a16:creationId xmlns:a16="http://schemas.microsoft.com/office/drawing/2014/main" id="{A9680B6E-83E3-4AFB-B15E-ABC302CB55F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22523" y="4983860"/>
            <a:ext cx="1176390" cy="6106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irefox - Protect your life online with privacy-first products ...">
            <a:extLst>
              <a:ext uri="{FF2B5EF4-FFF2-40B4-BE49-F238E27FC236}">
                <a16:creationId xmlns:a16="http://schemas.microsoft.com/office/drawing/2014/main" id="{A015AC8B-20E8-43A1-9E57-4B51F51ABF7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48638" y="4983860"/>
            <a:ext cx="1085619" cy="61066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icrosoft is pushing out its new Edge browser to Windows 7 and 8.1 ...">
            <a:extLst>
              <a:ext uri="{FF2B5EF4-FFF2-40B4-BE49-F238E27FC236}">
                <a16:creationId xmlns:a16="http://schemas.microsoft.com/office/drawing/2014/main" id="{7CD780E3-9E43-4CC9-A3BC-6402906BCD8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03097" y="4983860"/>
            <a:ext cx="1084351" cy="610661"/>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descr="Smart Phone">
            <a:extLst>
              <a:ext uri="{FF2B5EF4-FFF2-40B4-BE49-F238E27FC236}">
                <a16:creationId xmlns:a16="http://schemas.microsoft.com/office/drawing/2014/main" id="{15B10FAD-922F-41FD-BF9E-DB19F4EC87B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363043" y="5047001"/>
            <a:ext cx="685800" cy="685800"/>
          </a:xfrm>
          <a:prstGeom prst="rect">
            <a:avLst/>
          </a:prstGeom>
        </p:spPr>
      </p:pic>
    </p:spTree>
    <p:extLst>
      <p:ext uri="{BB962C8B-B14F-4D97-AF65-F5344CB8AC3E}">
        <p14:creationId xmlns:p14="http://schemas.microsoft.com/office/powerpoint/2010/main" val="111902232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D05FC-08C1-492F-945F-A4777BCDAC7F}"/>
              </a:ext>
            </a:extLst>
          </p:cNvPr>
          <p:cNvSpPr>
            <a:spLocks noGrp="1"/>
          </p:cNvSpPr>
          <p:nvPr>
            <p:ph type="title"/>
          </p:nvPr>
        </p:nvSpPr>
        <p:spPr>
          <a:xfrm>
            <a:off x="1459922" y="200608"/>
            <a:ext cx="6109652" cy="1143000"/>
          </a:xfrm>
        </p:spPr>
        <p:txBody>
          <a:bodyPr/>
          <a:lstStyle/>
          <a:p>
            <a:r>
              <a:rPr lang="en-GB" dirty="0"/>
              <a:t>Profile picture</a:t>
            </a:r>
            <a:endParaRPr lang="en-ZA" dirty="0"/>
          </a:p>
        </p:txBody>
      </p:sp>
      <p:sp>
        <p:nvSpPr>
          <p:cNvPr id="3" name="Content Placeholder 2">
            <a:extLst>
              <a:ext uri="{FF2B5EF4-FFF2-40B4-BE49-F238E27FC236}">
                <a16:creationId xmlns:a16="http://schemas.microsoft.com/office/drawing/2014/main" id="{66621921-D323-4DC4-BD3C-2246AD930977}"/>
              </a:ext>
            </a:extLst>
          </p:cNvPr>
          <p:cNvSpPr>
            <a:spLocks noGrp="1"/>
          </p:cNvSpPr>
          <p:nvPr>
            <p:ph type="body" sz="half" idx="2"/>
          </p:nvPr>
        </p:nvSpPr>
        <p:spPr/>
        <p:txBody>
          <a:bodyPr/>
          <a:lstStyle/>
          <a:p>
            <a:pPr marL="64008" indent="0">
              <a:lnSpc>
                <a:spcPct val="150000"/>
              </a:lnSpc>
              <a:buNone/>
            </a:pPr>
            <a:r>
              <a:rPr lang="en-GB" b="1" dirty="0">
                <a:solidFill>
                  <a:schemeClr val="accent1">
                    <a:lumMod val="50000"/>
                  </a:schemeClr>
                </a:solidFill>
              </a:rPr>
              <a:t>Image uploaded on SAPC needs to be: </a:t>
            </a:r>
          </a:p>
          <a:p>
            <a:pPr marL="719138" indent="-719138">
              <a:lnSpc>
                <a:spcPct val="100000"/>
              </a:lnSpc>
              <a:buFont typeface="Arial" panose="020B0604020202020204" pitchFamily="34" charset="0"/>
              <a:buChar char="•"/>
            </a:pPr>
            <a:r>
              <a:rPr lang="en-GB" dirty="0">
                <a:solidFill>
                  <a:schemeClr val="accent1">
                    <a:lumMod val="50000"/>
                  </a:schemeClr>
                </a:solidFill>
              </a:rPr>
              <a:t>a colour image,</a:t>
            </a:r>
          </a:p>
          <a:p>
            <a:pPr marL="719138" indent="-719138">
              <a:lnSpc>
                <a:spcPct val="100000"/>
              </a:lnSpc>
              <a:buFont typeface="Arial" panose="020B0604020202020204" pitchFamily="34" charset="0"/>
              <a:buChar char="•"/>
            </a:pPr>
            <a:r>
              <a:rPr lang="en-GB" dirty="0">
                <a:solidFill>
                  <a:schemeClr val="accent1">
                    <a:lumMod val="50000"/>
                  </a:schemeClr>
                </a:solidFill>
              </a:rPr>
              <a:t>taken in last 6 months, </a:t>
            </a:r>
          </a:p>
          <a:p>
            <a:pPr marL="719138" indent="-719138">
              <a:lnSpc>
                <a:spcPct val="100000"/>
              </a:lnSpc>
              <a:buFont typeface="Arial" panose="020B0604020202020204" pitchFamily="34" charset="0"/>
              <a:buChar char="•"/>
            </a:pPr>
            <a:r>
              <a:rPr lang="en-GB" dirty="0">
                <a:solidFill>
                  <a:schemeClr val="accent1">
                    <a:lumMod val="50000"/>
                  </a:schemeClr>
                </a:solidFill>
              </a:rPr>
              <a:t>of your head and shoulders</a:t>
            </a:r>
          </a:p>
          <a:p>
            <a:endParaRPr lang="en-ZA" dirty="0"/>
          </a:p>
        </p:txBody>
      </p:sp>
      <p:sp>
        <p:nvSpPr>
          <p:cNvPr id="4" name="Rectangle 3">
            <a:extLst>
              <a:ext uri="{FF2B5EF4-FFF2-40B4-BE49-F238E27FC236}">
                <a16:creationId xmlns:a16="http://schemas.microsoft.com/office/drawing/2014/main" id="{B54FC128-9A61-4BA0-8C6A-ED2F1AA35796}"/>
              </a:ext>
            </a:extLst>
          </p:cNvPr>
          <p:cNvSpPr/>
          <p:nvPr/>
        </p:nvSpPr>
        <p:spPr>
          <a:xfrm>
            <a:off x="1624195" y="4650360"/>
            <a:ext cx="5945379" cy="193699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1">
                    <a:lumMod val="50000"/>
                  </a:schemeClr>
                </a:solidFill>
                <a:effectLst/>
                <a:uLnTx/>
                <a:uFillTx/>
                <a:latin typeface="Arial" panose="020B0604020202020204" pitchFamily="34" charset="0"/>
                <a:cs typeface="Arial" panose="020B0604020202020204" pitchFamily="34" charset="0"/>
              </a:rPr>
              <a:t>PLEASE NOTE: </a:t>
            </a:r>
          </a:p>
          <a:p>
            <a:pPr marL="0" marR="0" lvl="0" indent="0" algn="ctr" defTabSz="914400" rtl="0" eaLnBrk="1" fontAlgn="auto" latinLnBrk="0" hangingPunct="1">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1">
                    <a:lumMod val="50000"/>
                  </a:schemeClr>
                </a:solidFill>
                <a:effectLst/>
                <a:uLnTx/>
                <a:uFillTx/>
                <a:latin typeface="Arial" panose="020B0604020202020204" pitchFamily="34" charset="0"/>
                <a:cs typeface="Arial" panose="020B0604020202020204" pitchFamily="34" charset="0"/>
              </a:rPr>
              <a:t>Profile picture is used by the invigilator to verify the identity of the candidate writing the exam</a:t>
            </a:r>
          </a:p>
        </p:txBody>
      </p:sp>
      <p:pic>
        <p:nvPicPr>
          <p:cNvPr id="10" name="Graphic 9" descr="Male profile with solid fill">
            <a:extLst>
              <a:ext uri="{FF2B5EF4-FFF2-40B4-BE49-F238E27FC236}">
                <a16:creationId xmlns:a16="http://schemas.microsoft.com/office/drawing/2014/main" id="{C51C634A-50EC-46C3-B582-DD75382F1B3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9192344" y="1268760"/>
            <a:ext cx="1944216" cy="1944216"/>
          </a:xfrm>
          <a:prstGeom prst="rect">
            <a:avLst/>
          </a:prstGeom>
        </p:spPr>
      </p:pic>
      <p:pic>
        <p:nvPicPr>
          <p:cNvPr id="14" name="Graphic 13" descr="Female Profile with solid fill">
            <a:extLst>
              <a:ext uri="{FF2B5EF4-FFF2-40B4-BE49-F238E27FC236}">
                <a16:creationId xmlns:a16="http://schemas.microsoft.com/office/drawing/2014/main" id="{9BBF332A-F751-4DC5-B81E-56DA9433706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76238" y="3474098"/>
            <a:ext cx="1944216" cy="1944216"/>
          </a:xfrm>
          <a:prstGeom prst="rect">
            <a:avLst/>
          </a:prstGeom>
        </p:spPr>
      </p:pic>
      <p:sp>
        <p:nvSpPr>
          <p:cNvPr id="15" name="Rectangle: Rounded Corners 14">
            <a:extLst>
              <a:ext uri="{FF2B5EF4-FFF2-40B4-BE49-F238E27FC236}">
                <a16:creationId xmlns:a16="http://schemas.microsoft.com/office/drawing/2014/main" id="{2FC2FEE7-5811-4B92-AAD7-8643EB4DF33F}"/>
              </a:ext>
            </a:extLst>
          </p:cNvPr>
          <p:cNvSpPr/>
          <p:nvPr/>
        </p:nvSpPr>
        <p:spPr>
          <a:xfrm>
            <a:off x="9192343" y="1268760"/>
            <a:ext cx="1837117" cy="1869368"/>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C6605ACA-8192-4162-A4E0-F996AF5B84FC}"/>
              </a:ext>
            </a:extLst>
          </p:cNvPr>
          <p:cNvSpPr/>
          <p:nvPr/>
        </p:nvSpPr>
        <p:spPr>
          <a:xfrm>
            <a:off x="9276238" y="3489107"/>
            <a:ext cx="1753222" cy="1929207"/>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Graphic 5" descr="Comment Important with solid fill">
            <a:extLst>
              <a:ext uri="{FF2B5EF4-FFF2-40B4-BE49-F238E27FC236}">
                <a16:creationId xmlns:a16="http://schemas.microsoft.com/office/drawing/2014/main" id="{29428CF6-C6A9-1F96-ADC7-17268BB9432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8298" y="3896522"/>
            <a:ext cx="1521792" cy="1521792"/>
          </a:xfrm>
          <a:prstGeom prst="rect">
            <a:avLst/>
          </a:prstGeom>
        </p:spPr>
      </p:pic>
    </p:spTree>
    <p:extLst>
      <p:ext uri="{BB962C8B-B14F-4D97-AF65-F5344CB8AC3E}">
        <p14:creationId xmlns:p14="http://schemas.microsoft.com/office/powerpoint/2010/main" val="10661460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890D1D-75CE-4667-BA67-FB5EB5FECBD4}"/>
              </a:ext>
            </a:extLst>
          </p:cNvPr>
          <p:cNvSpPr>
            <a:spLocks noGrp="1"/>
          </p:cNvSpPr>
          <p:nvPr>
            <p:ph type="title"/>
          </p:nvPr>
        </p:nvSpPr>
        <p:spPr>
          <a:xfrm>
            <a:off x="1302478" y="308038"/>
            <a:ext cx="8873010" cy="775417"/>
          </a:xfrm>
          <a:solidFill>
            <a:schemeClr val="accent1">
              <a:lumMod val="40000"/>
              <a:lumOff val="60000"/>
            </a:schemeClr>
          </a:solidFill>
        </p:spPr>
        <p:txBody>
          <a:bodyPr/>
          <a:lstStyle/>
          <a:p>
            <a:r>
              <a:rPr lang="en-ZA" b="1" dirty="0">
                <a:solidFill>
                  <a:schemeClr val="bg1"/>
                </a:solidFill>
                <a:latin typeface="+mn-lt"/>
              </a:rPr>
              <a:t>ELO 5:</a:t>
            </a:r>
          </a:p>
        </p:txBody>
      </p:sp>
      <p:sp>
        <p:nvSpPr>
          <p:cNvPr id="2" name="Content Placeholder 1">
            <a:extLst>
              <a:ext uri="{FF2B5EF4-FFF2-40B4-BE49-F238E27FC236}">
                <a16:creationId xmlns:a16="http://schemas.microsoft.com/office/drawing/2014/main" id="{FE9CC57C-AD59-46DA-9B89-5AACC6497D06}"/>
              </a:ext>
            </a:extLst>
          </p:cNvPr>
          <p:cNvSpPr>
            <a:spLocks noGrp="1"/>
          </p:cNvSpPr>
          <p:nvPr>
            <p:ph sz="half" idx="1"/>
          </p:nvPr>
        </p:nvSpPr>
        <p:spPr>
          <a:xfrm>
            <a:off x="853607" y="1774385"/>
            <a:ext cx="9321881" cy="4995383"/>
          </a:xfrm>
        </p:spPr>
        <p:txBody>
          <a:bodyPr>
            <a:noAutofit/>
          </a:bodyPr>
          <a:lstStyle/>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Ø"/>
              <a:tabLst/>
              <a:defRPr/>
            </a:pPr>
            <a:r>
              <a:rPr lang="en-GB" sz="2000" dirty="0">
                <a:solidFill>
                  <a:srgbClr val="002060"/>
                </a:solidFill>
              </a:rPr>
              <a:t>The selection of medicines and related products is managed according to rational, scientific and evidence-based principles and patient needs.</a:t>
            </a:r>
          </a:p>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Ø"/>
              <a:tabLst/>
              <a:defRPr/>
            </a:pPr>
            <a:r>
              <a:rPr lang="en-GB" sz="2000" dirty="0">
                <a:solidFill>
                  <a:srgbClr val="002060"/>
                </a:solidFill>
              </a:rPr>
              <a:t>The quantity of medicines needed is identified according to standard methods.</a:t>
            </a:r>
          </a:p>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Ø"/>
              <a:tabLst/>
              <a:defRPr/>
            </a:pPr>
            <a:r>
              <a:rPr lang="en-GB" sz="2000" dirty="0">
                <a:solidFill>
                  <a:srgbClr val="002060"/>
                </a:solidFill>
              </a:rPr>
              <a:t>The procurement of medicines and related products is managed according to organisational policies and procedures.</a:t>
            </a:r>
          </a:p>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Ø"/>
              <a:tabLst/>
              <a:defRPr/>
            </a:pPr>
            <a:r>
              <a:rPr lang="en-GB" sz="2000" dirty="0">
                <a:solidFill>
                  <a:srgbClr val="002060"/>
                </a:solidFill>
              </a:rPr>
              <a:t>Pharmaco-economic knowledge, principles, models and theories are applied in the provision of cost-effective therapy and pharmaceutical services.</a:t>
            </a:r>
          </a:p>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Ø"/>
              <a:tabLst/>
              <a:defRPr/>
            </a:pPr>
            <a:r>
              <a:rPr lang="en-GB" sz="2000" dirty="0">
                <a:solidFill>
                  <a:srgbClr val="002060"/>
                </a:solidFill>
              </a:rPr>
              <a:t>The storage and distribution of medicines and related products is managed according to Good Pharmacy Practice (GPP), Good Distribution Practice (GDP) and Good Wholesaling Practice (GWP).</a:t>
            </a:r>
          </a:p>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Ø"/>
              <a:tabLst/>
              <a:defRPr/>
            </a:pPr>
            <a:r>
              <a:rPr lang="en-GB" sz="2000" dirty="0">
                <a:solidFill>
                  <a:srgbClr val="002060"/>
                </a:solidFill>
              </a:rPr>
              <a:t>Disposal of expired and unwanted pharmaceutical products is managed according current relevant legislation and guidelines.</a:t>
            </a:r>
          </a:p>
        </p:txBody>
      </p:sp>
      <p:pic>
        <p:nvPicPr>
          <p:cNvPr id="5" name="Graphic 4" descr="Homeopathy with solid fill">
            <a:extLst>
              <a:ext uri="{FF2B5EF4-FFF2-40B4-BE49-F238E27FC236}">
                <a16:creationId xmlns:a16="http://schemas.microsoft.com/office/drawing/2014/main" id="{A541798E-E1DA-4666-A109-9F41841C191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175488" y="2860080"/>
            <a:ext cx="2012428" cy="2012428"/>
          </a:xfrm>
          <a:prstGeom prst="rect">
            <a:avLst/>
          </a:prstGeom>
        </p:spPr>
      </p:pic>
      <p:sp>
        <p:nvSpPr>
          <p:cNvPr id="6" name="Title 2">
            <a:extLst>
              <a:ext uri="{FF2B5EF4-FFF2-40B4-BE49-F238E27FC236}">
                <a16:creationId xmlns:a16="http://schemas.microsoft.com/office/drawing/2014/main" id="{F310F256-4A52-492B-ACA6-943A0EB392E6}"/>
              </a:ext>
            </a:extLst>
          </p:cNvPr>
          <p:cNvSpPr txBox="1">
            <a:spLocks/>
          </p:cNvSpPr>
          <p:nvPr/>
        </p:nvSpPr>
        <p:spPr>
          <a:xfrm>
            <a:off x="1302478" y="1083455"/>
            <a:ext cx="3751943" cy="7754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lumMod val="50000"/>
                  </a:schemeClr>
                </a:solidFill>
                <a:effectLst>
                  <a:outerShdw blurRad="38100" dist="38100" dir="2700000" algn="tl">
                    <a:srgbClr val="000000">
                      <a:alpha val="43137"/>
                    </a:srgbClr>
                  </a:outerShdw>
                </a:effectLst>
                <a:latin typeface="Aharoni" panose="02010803020104030203" pitchFamily="2" charset="-79"/>
                <a:ea typeface="+mj-ea"/>
                <a:cs typeface="Aharoni" panose="02010803020104030203" pitchFamily="2" charset="-79"/>
              </a:defRPr>
            </a:lvl1pPr>
          </a:lstStyle>
          <a:p>
            <a:r>
              <a:rPr lang="en-ZA" b="1" dirty="0">
                <a:latin typeface="+mn-lt"/>
              </a:rPr>
              <a:t>6.33%</a:t>
            </a:r>
          </a:p>
        </p:txBody>
      </p:sp>
    </p:spTree>
    <p:extLst>
      <p:ext uri="{BB962C8B-B14F-4D97-AF65-F5344CB8AC3E}">
        <p14:creationId xmlns:p14="http://schemas.microsoft.com/office/powerpoint/2010/main" val="117733173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04492-1CDB-4BFE-A7A6-BFE938879BEC}"/>
              </a:ext>
            </a:extLst>
          </p:cNvPr>
          <p:cNvSpPr>
            <a:spLocks noGrp="1"/>
          </p:cNvSpPr>
          <p:nvPr>
            <p:ph type="title"/>
          </p:nvPr>
        </p:nvSpPr>
        <p:spPr>
          <a:xfrm>
            <a:off x="1570584" y="297021"/>
            <a:ext cx="9931400" cy="775417"/>
          </a:xfrm>
        </p:spPr>
        <p:txBody>
          <a:bodyPr>
            <a:normAutofit/>
          </a:bodyPr>
          <a:lstStyle/>
          <a:p>
            <a:r>
              <a:rPr lang="en-GB" dirty="0"/>
              <a:t>Day of the examination </a:t>
            </a:r>
            <a:endParaRPr lang="en-ZA" dirty="0"/>
          </a:p>
        </p:txBody>
      </p:sp>
      <p:sp>
        <p:nvSpPr>
          <p:cNvPr id="5" name="Content Placeholder 2">
            <a:extLst>
              <a:ext uri="{FF2B5EF4-FFF2-40B4-BE49-F238E27FC236}">
                <a16:creationId xmlns:a16="http://schemas.microsoft.com/office/drawing/2014/main" id="{8D1BC89F-A0C8-4F09-AB3A-E28F13926CC6}"/>
              </a:ext>
            </a:extLst>
          </p:cNvPr>
          <p:cNvSpPr txBox="1">
            <a:spLocks/>
          </p:cNvSpPr>
          <p:nvPr/>
        </p:nvSpPr>
        <p:spPr>
          <a:xfrm>
            <a:off x="1771650" y="1783080"/>
            <a:ext cx="9326879" cy="503048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chemeClr val="accent1">
                  <a:lumMod val="50000"/>
                </a:schemeClr>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Ø"/>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50000"/>
                </a:schemeClr>
              </a:buClr>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v"/>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0" marR="0" lvl="0" indent="0" algn="l" defTabSz="914400" rtl="0" eaLnBrk="1" fontAlgn="auto" latinLnBrk="0" hangingPunct="1">
              <a:lnSpc>
                <a:spcPct val="90000"/>
              </a:lnSpc>
              <a:spcBef>
                <a:spcPts val="1000"/>
              </a:spcBef>
              <a:spcAft>
                <a:spcPts val="0"/>
              </a:spcAft>
              <a:buClr>
                <a:srgbClr val="4472C4">
                  <a:lumMod val="50000"/>
                </a:srgbClr>
              </a:buClr>
              <a:buSzTx/>
              <a:buFont typeface="Arial" panose="020B0604020202020204" pitchFamily="34" charset="0"/>
              <a:buNone/>
              <a:tabLst/>
              <a:defRPr/>
            </a:pPr>
            <a:r>
              <a:rPr kumimoji="0" lang="en-ZA" sz="2800" b="1" i="0" u="none" strike="noStrike" kern="1200" cap="none" spc="0" normalizeH="0" baseline="0" noProof="0" dirty="0">
                <a:ln>
                  <a:noFill/>
                </a:ln>
                <a:solidFill>
                  <a:srgbClr val="002060"/>
                </a:solidFill>
                <a:effectLst/>
                <a:uLnTx/>
                <a:uFillTx/>
              </a:rPr>
              <a:t>Login to the SAPC website &amp; enter a one-time pin (cell phone) to enter the examination </a:t>
            </a:r>
            <a:endParaRPr kumimoji="0" lang="en-US" sz="2800" b="1" i="0" u="none" strike="noStrike" kern="1200" cap="none" spc="0" normalizeH="0" baseline="0" noProof="0" dirty="0">
              <a:ln>
                <a:noFill/>
              </a:ln>
              <a:solidFill>
                <a:srgbClr val="002060"/>
              </a:solidFill>
              <a:effectLst/>
              <a:uLnTx/>
              <a:uFillTx/>
            </a:endParaRPr>
          </a:p>
          <a:p>
            <a:pPr marL="457200" marR="0" lvl="1" indent="0" algn="l" defTabSz="914400" rtl="0" eaLnBrk="1" fontAlgn="auto" latinLnBrk="0" hangingPunct="1">
              <a:lnSpc>
                <a:spcPct val="90000"/>
              </a:lnSpc>
              <a:spcBef>
                <a:spcPts val="500"/>
              </a:spcBef>
              <a:spcAft>
                <a:spcPts val="0"/>
              </a:spcAft>
              <a:buClr>
                <a:srgbClr val="4472C4">
                  <a:lumMod val="50000"/>
                </a:srgbClr>
              </a:buClr>
              <a:buSzTx/>
              <a:buFont typeface="Wingdings" panose="05000000000000000000" pitchFamily="2" charset="2"/>
              <a:buNone/>
              <a:tabLst/>
              <a:defRPr/>
            </a:pPr>
            <a:r>
              <a:rPr kumimoji="0" lang="en-ZA" sz="2400" b="0" i="0" u="none" strike="noStrike" kern="1200" cap="none" spc="0" normalizeH="0" baseline="0" noProof="0" dirty="0">
                <a:ln>
                  <a:noFill/>
                </a:ln>
                <a:solidFill>
                  <a:srgbClr val="002060"/>
                </a:solidFill>
                <a:effectLst/>
                <a:uLnTx/>
                <a:uFillTx/>
              </a:rPr>
              <a:t>Complete the declaration </a:t>
            </a:r>
          </a:p>
          <a:p>
            <a:pPr marL="457200" marR="0" lvl="1" indent="0" algn="l" defTabSz="914400" rtl="0" eaLnBrk="1" fontAlgn="auto" latinLnBrk="0" hangingPunct="1">
              <a:lnSpc>
                <a:spcPct val="90000"/>
              </a:lnSpc>
              <a:spcBef>
                <a:spcPts val="500"/>
              </a:spcBef>
              <a:spcAft>
                <a:spcPts val="0"/>
              </a:spcAft>
              <a:buClr>
                <a:srgbClr val="4472C4">
                  <a:lumMod val="50000"/>
                </a:srgbClr>
              </a:buClr>
              <a:buSzTx/>
              <a:buFont typeface="Wingdings" panose="05000000000000000000" pitchFamily="2" charset="2"/>
              <a:buNone/>
              <a:tabLst/>
              <a:defRPr/>
            </a:pPr>
            <a:r>
              <a:rPr kumimoji="0" lang="en-ZA" sz="2400" b="0" i="0" u="none" strike="noStrike" kern="1200" cap="none" spc="0" normalizeH="0" baseline="0" noProof="0" dirty="0">
                <a:ln>
                  <a:noFill/>
                </a:ln>
                <a:solidFill>
                  <a:srgbClr val="002060"/>
                </a:solidFill>
                <a:effectLst/>
                <a:uLnTx/>
                <a:uFillTx/>
              </a:rPr>
              <a:t>Read the examination rules </a:t>
            </a:r>
          </a:p>
          <a:p>
            <a:pPr marL="537210" marR="0" lvl="1" indent="0" algn="l" defTabSz="914400" rtl="0" eaLnBrk="1" fontAlgn="auto" latinLnBrk="0" hangingPunct="1">
              <a:lnSpc>
                <a:spcPct val="90000"/>
              </a:lnSpc>
              <a:spcBef>
                <a:spcPts val="500"/>
              </a:spcBef>
              <a:spcAft>
                <a:spcPts val="0"/>
              </a:spcAft>
              <a:buClr>
                <a:srgbClr val="4472C4">
                  <a:lumMod val="50000"/>
                </a:srgbClr>
              </a:buClr>
              <a:buSzTx/>
              <a:buFont typeface="Wingdings" panose="05000000000000000000" pitchFamily="2" charset="2"/>
              <a:buNone/>
              <a:tabLst/>
              <a:defRPr/>
            </a:pPr>
            <a:endParaRPr kumimoji="0" lang="en-ZA" sz="2400" b="0" i="0" u="none" strike="noStrike" kern="1200" cap="none" spc="0" normalizeH="0" baseline="0" noProof="0" dirty="0">
              <a:ln>
                <a:noFill/>
              </a:ln>
              <a:solidFill>
                <a:srgbClr val="002060"/>
              </a:solidFill>
              <a:effectLst/>
              <a:uLnTx/>
              <a:uFillTx/>
            </a:endParaRPr>
          </a:p>
          <a:p>
            <a:pPr marL="63500" marR="0" lvl="0" indent="0" algn="l" defTabSz="914400" rtl="0" eaLnBrk="1" fontAlgn="auto" latinLnBrk="0" hangingPunct="1">
              <a:lnSpc>
                <a:spcPct val="90000"/>
              </a:lnSpc>
              <a:spcBef>
                <a:spcPts val="1000"/>
              </a:spcBef>
              <a:spcAft>
                <a:spcPts val="0"/>
              </a:spcAft>
              <a:buClr>
                <a:srgbClr val="4472C4">
                  <a:lumMod val="50000"/>
                </a:srgbClr>
              </a:buClr>
              <a:buSzTx/>
              <a:buFont typeface="Arial" panose="020B0604020202020204" pitchFamily="34" charset="0"/>
              <a:buNone/>
              <a:tabLst/>
              <a:defRPr/>
            </a:pPr>
            <a:r>
              <a:rPr kumimoji="0" lang="en-ZA" sz="2800" b="1" i="0" u="none" strike="noStrike" kern="1200" cap="none" spc="0" normalizeH="0" baseline="0" noProof="0" dirty="0">
                <a:ln>
                  <a:noFill/>
                </a:ln>
                <a:solidFill>
                  <a:srgbClr val="002060"/>
                </a:solidFill>
                <a:effectLst/>
                <a:uLnTx/>
                <a:uFillTx/>
              </a:rPr>
              <a:t>Examination commences (remote invigilator) </a:t>
            </a:r>
          </a:p>
          <a:p>
            <a:pPr marL="457200" marR="0" lvl="1" indent="0" algn="l" defTabSz="914400" rtl="0" eaLnBrk="1" fontAlgn="auto" latinLnBrk="0" hangingPunct="1">
              <a:lnSpc>
                <a:spcPct val="90000"/>
              </a:lnSpc>
              <a:spcBef>
                <a:spcPts val="500"/>
              </a:spcBef>
              <a:spcAft>
                <a:spcPts val="0"/>
              </a:spcAft>
              <a:buClr>
                <a:srgbClr val="4472C4">
                  <a:lumMod val="50000"/>
                </a:srgbClr>
              </a:buClr>
              <a:buSzTx/>
              <a:buFont typeface="Wingdings" panose="05000000000000000000" pitchFamily="2" charset="2"/>
              <a:buNone/>
              <a:tabLst/>
              <a:defRPr/>
            </a:pPr>
            <a:r>
              <a:rPr kumimoji="0" lang="en-ZA" sz="2400" b="0" i="0" u="none" strike="noStrike" kern="1200" cap="none" spc="0" normalizeH="0" baseline="0" noProof="0" dirty="0">
                <a:ln>
                  <a:noFill/>
                </a:ln>
                <a:solidFill>
                  <a:srgbClr val="002060"/>
                </a:solidFill>
                <a:effectLst/>
                <a:uLnTx/>
                <a:uFillTx/>
              </a:rPr>
              <a:t>Live invigilation through video streaming. Images taken to verify learner (periodically images will be taken throughout the exam)</a:t>
            </a:r>
          </a:p>
          <a:p>
            <a:pPr marL="63500" marR="0" lvl="0" indent="0" algn="l" defTabSz="914400" rtl="0" eaLnBrk="1" fontAlgn="auto" latinLnBrk="0" hangingPunct="1">
              <a:lnSpc>
                <a:spcPct val="90000"/>
              </a:lnSpc>
              <a:spcBef>
                <a:spcPts val="1000"/>
              </a:spcBef>
              <a:spcAft>
                <a:spcPts val="0"/>
              </a:spcAft>
              <a:buClr>
                <a:srgbClr val="4472C4">
                  <a:lumMod val="50000"/>
                </a:srgbClr>
              </a:buClr>
              <a:buSzTx/>
              <a:buFont typeface="Arial" panose="020B0604020202020204" pitchFamily="34" charset="0"/>
              <a:buNone/>
              <a:tabLst/>
              <a:defRPr/>
            </a:pPr>
            <a:endParaRPr kumimoji="0" lang="en-ZA" sz="2800" b="0" i="0" u="none" strike="noStrike" kern="1200" cap="none" spc="0" normalizeH="0" baseline="0" noProof="0" dirty="0">
              <a:ln>
                <a:noFill/>
              </a:ln>
              <a:solidFill>
                <a:srgbClr val="002060"/>
              </a:solidFill>
              <a:effectLst/>
              <a:uLnTx/>
              <a:uFillTx/>
            </a:endParaRPr>
          </a:p>
          <a:p>
            <a:pPr marL="63500" marR="0" lvl="0" indent="0" algn="l" defTabSz="914400" rtl="0" eaLnBrk="1" fontAlgn="auto" latinLnBrk="0" hangingPunct="1">
              <a:lnSpc>
                <a:spcPct val="90000"/>
              </a:lnSpc>
              <a:spcBef>
                <a:spcPts val="1000"/>
              </a:spcBef>
              <a:spcAft>
                <a:spcPts val="0"/>
              </a:spcAft>
              <a:buClr>
                <a:srgbClr val="4472C4">
                  <a:lumMod val="50000"/>
                </a:srgbClr>
              </a:buClr>
              <a:buSzTx/>
              <a:buFont typeface="Arial" panose="020B0604020202020204" pitchFamily="34" charset="0"/>
              <a:buNone/>
              <a:tabLst/>
              <a:defRPr/>
            </a:pPr>
            <a:r>
              <a:rPr kumimoji="0" lang="en-ZA" sz="2800" b="1" i="0" u="none" strike="noStrike" kern="1200" cap="none" spc="0" normalizeH="0" baseline="0" noProof="0" dirty="0">
                <a:ln>
                  <a:noFill/>
                </a:ln>
                <a:solidFill>
                  <a:srgbClr val="002060"/>
                </a:solidFill>
                <a:effectLst/>
                <a:uLnTx/>
                <a:uFillTx/>
              </a:rPr>
              <a:t>Examination ends</a:t>
            </a:r>
          </a:p>
        </p:txBody>
      </p:sp>
      <p:sp>
        <p:nvSpPr>
          <p:cNvPr id="8" name="Rectangle 7">
            <a:extLst>
              <a:ext uri="{FF2B5EF4-FFF2-40B4-BE49-F238E27FC236}">
                <a16:creationId xmlns:a16="http://schemas.microsoft.com/office/drawing/2014/main" id="{77E46B05-1CDF-4424-9E91-B6EEFB086B70}"/>
              </a:ext>
            </a:extLst>
          </p:cNvPr>
          <p:cNvSpPr/>
          <p:nvPr/>
        </p:nvSpPr>
        <p:spPr>
          <a:xfrm>
            <a:off x="418456" y="1882852"/>
            <a:ext cx="1152128" cy="648072"/>
          </a:xfrm>
          <a:prstGeom prst="rect">
            <a:avLst/>
          </a:pr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08h00</a:t>
            </a:r>
          </a:p>
        </p:txBody>
      </p:sp>
      <p:sp>
        <p:nvSpPr>
          <p:cNvPr id="9" name="Rectangle 8">
            <a:extLst>
              <a:ext uri="{FF2B5EF4-FFF2-40B4-BE49-F238E27FC236}">
                <a16:creationId xmlns:a16="http://schemas.microsoft.com/office/drawing/2014/main" id="{108D98DF-515D-4179-9657-CFBF0AAEBDD6}"/>
              </a:ext>
            </a:extLst>
          </p:cNvPr>
          <p:cNvSpPr/>
          <p:nvPr/>
        </p:nvSpPr>
        <p:spPr>
          <a:xfrm>
            <a:off x="356771" y="3957020"/>
            <a:ext cx="1152128" cy="648072"/>
          </a:xfrm>
          <a:prstGeom prst="rect">
            <a:avLst/>
          </a:pr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09h00</a:t>
            </a:r>
          </a:p>
        </p:txBody>
      </p:sp>
      <p:sp>
        <p:nvSpPr>
          <p:cNvPr id="10" name="Rectangle 9">
            <a:extLst>
              <a:ext uri="{FF2B5EF4-FFF2-40B4-BE49-F238E27FC236}">
                <a16:creationId xmlns:a16="http://schemas.microsoft.com/office/drawing/2014/main" id="{0D151004-438F-46DE-953E-6C5BFAB5D169}"/>
              </a:ext>
            </a:extLst>
          </p:cNvPr>
          <p:cNvSpPr/>
          <p:nvPr/>
        </p:nvSpPr>
        <p:spPr>
          <a:xfrm>
            <a:off x="340289" y="5605763"/>
            <a:ext cx="1152128" cy="648072"/>
          </a:xfrm>
          <a:prstGeom prst="rect">
            <a:avLst/>
          </a:pr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13h00</a:t>
            </a:r>
          </a:p>
        </p:txBody>
      </p:sp>
      <p:cxnSp>
        <p:nvCxnSpPr>
          <p:cNvPr id="17" name="Straight Arrow Connector 16">
            <a:extLst>
              <a:ext uri="{FF2B5EF4-FFF2-40B4-BE49-F238E27FC236}">
                <a16:creationId xmlns:a16="http://schemas.microsoft.com/office/drawing/2014/main" id="{578265D4-2B20-4ADA-9867-D80F9386222C}"/>
              </a:ext>
            </a:extLst>
          </p:cNvPr>
          <p:cNvCxnSpPr>
            <a:cxnSpLocks/>
          </p:cNvCxnSpPr>
          <p:nvPr/>
        </p:nvCxnSpPr>
        <p:spPr>
          <a:xfrm>
            <a:off x="3362372" y="3429000"/>
            <a:ext cx="0" cy="390231"/>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7420778-7FE3-483E-AF08-93F957A155CF}"/>
              </a:ext>
            </a:extLst>
          </p:cNvPr>
          <p:cNvCxnSpPr>
            <a:cxnSpLocks/>
          </p:cNvCxnSpPr>
          <p:nvPr/>
        </p:nvCxnSpPr>
        <p:spPr>
          <a:xfrm>
            <a:off x="3340488" y="5225777"/>
            <a:ext cx="0" cy="379986"/>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968114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Laptop with phone and calculator">
            <a:extLst>
              <a:ext uri="{FF2B5EF4-FFF2-40B4-BE49-F238E27FC236}">
                <a16:creationId xmlns:a16="http://schemas.microsoft.com/office/drawing/2014/main" id="{5872968C-8CCA-4B83-B87E-763C007C7A3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8508380" y="1866490"/>
            <a:ext cx="3683620" cy="3683620"/>
          </a:xfrm>
          <a:prstGeom prst="rect">
            <a:avLst/>
          </a:prstGeom>
        </p:spPr>
      </p:pic>
      <p:sp>
        <p:nvSpPr>
          <p:cNvPr id="6" name="Title 1">
            <a:extLst>
              <a:ext uri="{FF2B5EF4-FFF2-40B4-BE49-F238E27FC236}">
                <a16:creationId xmlns:a16="http://schemas.microsoft.com/office/drawing/2014/main" id="{5A80F6A5-F918-4868-B971-ACF52CED1858}"/>
              </a:ext>
            </a:extLst>
          </p:cNvPr>
          <p:cNvSpPr txBox="1">
            <a:spLocks/>
          </p:cNvSpPr>
          <p:nvPr/>
        </p:nvSpPr>
        <p:spPr>
          <a:xfrm>
            <a:off x="545698" y="2293325"/>
            <a:ext cx="7962682" cy="2971693"/>
          </a:xfrm>
          <a:prstGeom prst="rect">
            <a:avLst/>
          </a:prstGeom>
        </p:spPr>
        <p:txBody>
          <a:bodyPr/>
          <a:lstStyle>
            <a:lvl1pPr algn="l" defTabSz="914400" rtl="0" eaLnBrk="1" latinLnBrk="0" hangingPunct="1">
              <a:lnSpc>
                <a:spcPct val="90000"/>
              </a:lnSpc>
              <a:spcBef>
                <a:spcPct val="0"/>
              </a:spcBef>
              <a:buNone/>
              <a:defRPr sz="4400" kern="1200">
                <a:solidFill>
                  <a:schemeClr val="accent1">
                    <a:lumMod val="50000"/>
                  </a:schemeClr>
                </a:solidFill>
                <a:effectLst>
                  <a:outerShdw blurRad="38100" dist="38100" dir="2700000" algn="tl">
                    <a:srgbClr val="000000">
                      <a:alpha val="43137"/>
                    </a:srgbClr>
                  </a:outerShdw>
                </a:effectLst>
                <a:latin typeface="Aharoni" panose="02010803020104030203" pitchFamily="2" charset="-79"/>
                <a:ea typeface="+mj-ea"/>
                <a:cs typeface="Aharoni" panose="02010803020104030203" pitchFamily="2"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haroni" panose="02010803020104030203" pitchFamily="2" charset="-79"/>
                <a:ea typeface="+mj-ea"/>
                <a:cs typeface="Aharoni" panose="02010803020104030203" pitchFamily="2" charset="-79"/>
              </a:rPr>
              <a:t>STEPS TO LOGIN AND ACCESS THE EXAMINATION PLATFORM ON THE SAPC WEBSITE</a:t>
            </a:r>
            <a:endParaRPr kumimoji="0" lang="en-ZA"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haroni" panose="02010803020104030203" pitchFamily="2" charset="-79"/>
              <a:ea typeface="+mj-ea"/>
              <a:cs typeface="Aharoni" panose="02010803020104030203" pitchFamily="2" charset="-79"/>
            </a:endParaRPr>
          </a:p>
        </p:txBody>
      </p:sp>
    </p:spTree>
    <p:extLst>
      <p:ext uri="{BB962C8B-B14F-4D97-AF65-F5344CB8AC3E}">
        <p14:creationId xmlns:p14="http://schemas.microsoft.com/office/powerpoint/2010/main" val="256194207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AF9CA-E65E-41B2-A302-41EA9367E6AC}"/>
              </a:ext>
            </a:extLst>
          </p:cNvPr>
          <p:cNvSpPr>
            <a:spLocks noGrp="1"/>
          </p:cNvSpPr>
          <p:nvPr>
            <p:ph type="title"/>
          </p:nvPr>
        </p:nvSpPr>
        <p:spPr/>
        <p:txBody>
          <a:bodyPr>
            <a:normAutofit fontScale="90000"/>
          </a:bodyPr>
          <a:lstStyle/>
          <a:p>
            <a:r>
              <a:rPr lang="en-ZA" b="1" dirty="0">
                <a:latin typeface="+mn-lt"/>
              </a:rPr>
              <a:t>ACCESSING THE EXAMINATION PLATFORM </a:t>
            </a:r>
            <a:r>
              <a:rPr lang="en-ZA" dirty="0"/>
              <a:t>                 </a:t>
            </a:r>
          </a:p>
        </p:txBody>
      </p:sp>
      <p:sp>
        <p:nvSpPr>
          <p:cNvPr id="3" name="Content Placeholder 2">
            <a:extLst>
              <a:ext uri="{FF2B5EF4-FFF2-40B4-BE49-F238E27FC236}">
                <a16:creationId xmlns:a16="http://schemas.microsoft.com/office/drawing/2014/main" id="{A46B3844-AE94-4A27-9D25-D02FFFF2B877}"/>
              </a:ext>
            </a:extLst>
          </p:cNvPr>
          <p:cNvSpPr>
            <a:spLocks noGrp="1"/>
          </p:cNvSpPr>
          <p:nvPr>
            <p:ph sz="half" idx="1"/>
          </p:nvPr>
        </p:nvSpPr>
        <p:spPr>
          <a:xfrm>
            <a:off x="100362" y="1855442"/>
            <a:ext cx="4605453" cy="4351338"/>
          </a:xfrm>
        </p:spPr>
        <p:txBody>
          <a:bodyPr>
            <a:normAutofit/>
          </a:bodyPr>
          <a:lstStyle/>
          <a:p>
            <a:r>
              <a:rPr lang="en-GB" sz="1800" b="0" i="0" u="none" strike="noStrike" baseline="0" dirty="0">
                <a:solidFill>
                  <a:schemeClr val="accent1">
                    <a:lumMod val="50000"/>
                  </a:schemeClr>
                </a:solidFill>
                <a:latin typeface="Arial" panose="020B0604020202020204" pitchFamily="34" charset="0"/>
              </a:rPr>
              <a:t>The examination can be accessed on the SAPC website under </a:t>
            </a:r>
            <a:r>
              <a:rPr lang="en-GB" sz="1800" b="1" i="0" u="none" strike="noStrike" baseline="0" dirty="0">
                <a:solidFill>
                  <a:schemeClr val="accent1">
                    <a:lumMod val="50000"/>
                  </a:schemeClr>
                </a:solidFill>
                <a:latin typeface="Arial" panose="020B0604020202020204" pitchFamily="34" charset="0"/>
              </a:rPr>
              <a:t>Quick Links→ Foreign-qualified Persons → Professional Examination → Click on the link “Click here” to access the Professional Examination</a:t>
            </a:r>
            <a:r>
              <a:rPr lang="en-GB" sz="1800" b="0" i="0" u="none" strike="noStrike" baseline="0" dirty="0">
                <a:solidFill>
                  <a:schemeClr val="accent1">
                    <a:lumMod val="50000"/>
                  </a:schemeClr>
                </a:solidFill>
                <a:latin typeface="Arial" panose="020B0604020202020204" pitchFamily="34" charset="0"/>
              </a:rPr>
              <a:t>. Alternatively use the below URL to connect: 	</a:t>
            </a:r>
          </a:p>
          <a:p>
            <a:pPr marL="0" indent="0">
              <a:buNone/>
            </a:pPr>
            <a:endParaRPr lang="en-GB" sz="1800" dirty="0">
              <a:solidFill>
                <a:schemeClr val="accent1">
                  <a:lumMod val="50000"/>
                </a:schemeClr>
              </a:solidFill>
              <a:hlinkClick r:id="rId2">
                <a:extLst>
                  <a:ext uri="{A12FA001-AC4F-418D-AE19-62706E023703}">
                    <ahyp:hlinkClr xmlns:ahyp="http://schemas.microsoft.com/office/drawing/2018/hyperlinkcolor" val="tx"/>
                  </a:ext>
                </a:extLst>
              </a:hlinkClick>
            </a:endParaRPr>
          </a:p>
          <a:p>
            <a:pPr marL="0" indent="0" algn="ctr">
              <a:buNone/>
            </a:pPr>
            <a:r>
              <a:rPr lang="en-ZA" b="0" i="0" u="none" strike="noStrike" baseline="0" dirty="0">
                <a:solidFill>
                  <a:schemeClr val="accent1">
                    <a:lumMod val="50000"/>
                  </a:schemeClr>
                </a:solidFill>
                <a:latin typeface="Arial" panose="020B0604020202020204" pitchFamily="34" charset="0"/>
                <a:hlinkClick r:id="rId2">
                  <a:extLst>
                    <a:ext uri="{A12FA001-AC4F-418D-AE19-62706E023703}">
                      <ahyp:hlinkClr xmlns:ahyp="http://schemas.microsoft.com/office/drawing/2018/hyperlinkcolor" val="tx"/>
                    </a:ext>
                  </a:extLst>
                </a:hlinkClick>
              </a:rPr>
              <a:t>https://sapc.za.org/fqpexam</a:t>
            </a:r>
            <a:r>
              <a:rPr lang="en-ZA" b="0" i="0" u="none" strike="noStrike" baseline="0" dirty="0">
                <a:solidFill>
                  <a:schemeClr val="accent1">
                    <a:lumMod val="50000"/>
                  </a:schemeClr>
                </a:solidFill>
                <a:latin typeface="Arial" panose="020B0604020202020204" pitchFamily="34" charset="0"/>
              </a:rPr>
              <a:t>  </a:t>
            </a:r>
            <a:r>
              <a:rPr lang="en-ZA" sz="1800" b="0" i="0" u="none" strike="noStrike" baseline="0" dirty="0">
                <a:solidFill>
                  <a:schemeClr val="accent1">
                    <a:lumMod val="50000"/>
                  </a:schemeClr>
                </a:solidFill>
                <a:latin typeface="Arial" panose="020B0604020202020204" pitchFamily="34" charset="0"/>
              </a:rPr>
              <a:t>	</a:t>
            </a:r>
          </a:p>
          <a:p>
            <a:pPr>
              <a:buFont typeface="Wingdings" panose="05000000000000000000" pitchFamily="2" charset="2"/>
              <a:buChar char="Ø"/>
            </a:pPr>
            <a:endParaRPr lang="en-ZA" dirty="0">
              <a:solidFill>
                <a:schemeClr val="accent1">
                  <a:lumMod val="50000"/>
                </a:schemeClr>
              </a:solidFill>
              <a:latin typeface="+mn-lt"/>
            </a:endParaRPr>
          </a:p>
        </p:txBody>
      </p:sp>
      <p:pic>
        <p:nvPicPr>
          <p:cNvPr id="6" name="Picture 5">
            <a:extLst>
              <a:ext uri="{FF2B5EF4-FFF2-40B4-BE49-F238E27FC236}">
                <a16:creationId xmlns:a16="http://schemas.microsoft.com/office/drawing/2014/main" id="{264EFB69-EDE9-305F-5227-EFD4353E05BB}"/>
              </a:ext>
            </a:extLst>
          </p:cNvPr>
          <p:cNvPicPr>
            <a:picLocks noChangeAspect="1"/>
          </p:cNvPicPr>
          <p:nvPr/>
        </p:nvPicPr>
        <p:blipFill>
          <a:blip r:embed="rId3"/>
          <a:stretch>
            <a:fillRect/>
          </a:stretch>
        </p:blipFill>
        <p:spPr>
          <a:xfrm>
            <a:off x="4981021" y="1752119"/>
            <a:ext cx="7110617" cy="4224934"/>
          </a:xfrm>
          <a:prstGeom prst="rect">
            <a:avLst/>
          </a:prstGeom>
        </p:spPr>
      </p:pic>
      <p:sp>
        <p:nvSpPr>
          <p:cNvPr id="7" name="Rectangle: Rounded Corners 6">
            <a:extLst>
              <a:ext uri="{FF2B5EF4-FFF2-40B4-BE49-F238E27FC236}">
                <a16:creationId xmlns:a16="http://schemas.microsoft.com/office/drawing/2014/main" id="{3C6790C4-8922-45C0-40D9-8FF541013D9D}"/>
              </a:ext>
            </a:extLst>
          </p:cNvPr>
          <p:cNvSpPr/>
          <p:nvPr/>
        </p:nvSpPr>
        <p:spPr>
          <a:xfrm>
            <a:off x="5084956" y="4716967"/>
            <a:ext cx="2464419" cy="423746"/>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64530438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92989-0ACA-CDA6-3E6D-CEA0D45BE51A}"/>
              </a:ext>
            </a:extLst>
          </p:cNvPr>
          <p:cNvSpPr>
            <a:spLocks noGrp="1"/>
          </p:cNvSpPr>
          <p:nvPr>
            <p:ph type="title"/>
          </p:nvPr>
        </p:nvSpPr>
        <p:spPr>
          <a:xfrm>
            <a:off x="1422553" y="316932"/>
            <a:ext cx="5440516" cy="1325563"/>
          </a:xfrm>
        </p:spPr>
        <p:txBody>
          <a:bodyPr>
            <a:normAutofit fontScale="90000"/>
          </a:bodyPr>
          <a:lstStyle/>
          <a:p>
            <a:r>
              <a:rPr lang="en-US" sz="4000" dirty="0"/>
              <a:t>Step </a:t>
            </a:r>
            <a:r>
              <a:rPr lang="en-US" sz="4000" b="1" dirty="0">
                <a:latin typeface="Arial" panose="020B0604020202020204" pitchFamily="34" charset="0"/>
                <a:cs typeface="Arial" panose="020B0604020202020204" pitchFamily="34" charset="0"/>
              </a:rPr>
              <a:t>2</a:t>
            </a:r>
            <a:r>
              <a:rPr lang="en-US" sz="4000" dirty="0"/>
              <a:t>: Insert your login credentials</a:t>
            </a:r>
            <a:br>
              <a:rPr lang="en-ZA" sz="1800" b="1" u="sng" kern="0" dirty="0">
                <a:effectLst/>
                <a:uFill>
                  <a:solidFill>
                    <a:srgbClr val="000000"/>
                  </a:solidFill>
                </a:uFill>
                <a:latin typeface="Arial" panose="020B0604020202020204" pitchFamily="34" charset="0"/>
                <a:ea typeface="Arial" panose="020B0604020202020204" pitchFamily="34" charset="0"/>
              </a:rPr>
            </a:br>
            <a:endParaRPr lang="en-ZA" dirty="0"/>
          </a:p>
        </p:txBody>
      </p:sp>
      <p:pic>
        <p:nvPicPr>
          <p:cNvPr id="4" name="Image 2" descr="A screenshot of a computer  Description automatically generated">
            <a:extLst>
              <a:ext uri="{FF2B5EF4-FFF2-40B4-BE49-F238E27FC236}">
                <a16:creationId xmlns:a16="http://schemas.microsoft.com/office/drawing/2014/main" id="{36D87B85-62E5-B1C3-4CFA-E9F8E9B00DAC}"/>
              </a:ext>
            </a:extLst>
          </p:cNvPr>
          <p:cNvPicPr>
            <a:picLocks noGrp="1"/>
          </p:cNvPicPr>
          <p:nvPr>
            <p:ph idx="1"/>
          </p:nvPr>
        </p:nvPicPr>
        <p:blipFill>
          <a:blip r:embed="rId2" cstate="print"/>
          <a:stretch>
            <a:fillRect/>
          </a:stretch>
        </p:blipFill>
        <p:spPr>
          <a:xfrm>
            <a:off x="959777" y="1519831"/>
            <a:ext cx="9661759" cy="4964603"/>
          </a:xfrm>
          <a:prstGeom prst="rect">
            <a:avLst/>
          </a:prstGeom>
        </p:spPr>
      </p:pic>
    </p:spTree>
    <p:extLst>
      <p:ext uri="{BB962C8B-B14F-4D97-AF65-F5344CB8AC3E}">
        <p14:creationId xmlns:p14="http://schemas.microsoft.com/office/powerpoint/2010/main" val="280160056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B3FCC-A5CA-D59C-B625-9A66F4595FA8}"/>
              </a:ext>
            </a:extLst>
          </p:cNvPr>
          <p:cNvSpPr>
            <a:spLocks noGrp="1"/>
          </p:cNvSpPr>
          <p:nvPr>
            <p:ph type="title"/>
          </p:nvPr>
        </p:nvSpPr>
        <p:spPr/>
        <p:txBody>
          <a:bodyPr>
            <a:normAutofit fontScale="90000"/>
          </a:bodyPr>
          <a:lstStyle/>
          <a:p>
            <a:r>
              <a:rPr lang="en-US" dirty="0"/>
              <a:t>Step </a:t>
            </a:r>
            <a:r>
              <a:rPr lang="en-US" b="1" dirty="0">
                <a:latin typeface="Arial" panose="020B0604020202020204" pitchFamily="34" charset="0"/>
                <a:cs typeface="Arial" panose="020B0604020202020204" pitchFamily="34" charset="0"/>
              </a:rPr>
              <a:t>3</a:t>
            </a:r>
            <a:r>
              <a:rPr lang="en-US" dirty="0"/>
              <a:t>: Insert your OTP</a:t>
            </a:r>
            <a:br>
              <a:rPr lang="en-ZA" sz="1800" dirty="0">
                <a:effectLst/>
                <a:latin typeface="Arial" panose="020B0604020202020204" pitchFamily="34" charset="0"/>
                <a:ea typeface="Arial" panose="020B0604020202020204" pitchFamily="34" charset="0"/>
              </a:rPr>
            </a:br>
            <a:endParaRPr lang="en-ZA" dirty="0"/>
          </a:p>
        </p:txBody>
      </p:sp>
      <p:sp>
        <p:nvSpPr>
          <p:cNvPr id="3" name="Content Placeholder 2">
            <a:extLst>
              <a:ext uri="{FF2B5EF4-FFF2-40B4-BE49-F238E27FC236}">
                <a16:creationId xmlns:a16="http://schemas.microsoft.com/office/drawing/2014/main" id="{DF55F3E2-AF8C-4493-3EA0-0BFB2AEF96A8}"/>
              </a:ext>
            </a:extLst>
          </p:cNvPr>
          <p:cNvSpPr>
            <a:spLocks noGrp="1"/>
          </p:cNvSpPr>
          <p:nvPr>
            <p:ph idx="1"/>
          </p:nvPr>
        </p:nvSpPr>
        <p:spPr>
          <a:xfrm>
            <a:off x="1361069" y="1730646"/>
            <a:ext cx="4040250" cy="3276252"/>
          </a:xfrm>
        </p:spPr>
        <p:txBody>
          <a:bodyPr>
            <a:noAutofit/>
          </a:bodyPr>
          <a:lstStyle/>
          <a:p>
            <a:r>
              <a:rPr lang="en-US" sz="2400" b="1" dirty="0">
                <a:solidFill>
                  <a:schemeClr val="accent1">
                    <a:lumMod val="50000"/>
                  </a:schemeClr>
                </a:solidFill>
                <a:effectLst/>
                <a:latin typeface="Arial" panose="020B0604020202020204" pitchFamily="34" charset="0"/>
                <a:ea typeface="Arial" panose="020B0604020202020204" pitchFamily="34" charset="0"/>
              </a:rPr>
              <a:t>The OTP will be sent as an SMS to your cell phone</a:t>
            </a:r>
            <a:r>
              <a:rPr lang="en-US" sz="2400" b="1" dirty="0">
                <a:solidFill>
                  <a:schemeClr val="accent1">
                    <a:lumMod val="50000"/>
                  </a:schemeClr>
                </a:solidFill>
                <a:ea typeface="Arial" panose="020B0604020202020204" pitchFamily="34" charset="0"/>
              </a:rPr>
              <a:t> and </a:t>
            </a:r>
            <a:r>
              <a:rPr lang="en-US" sz="2400" b="1" dirty="0">
                <a:solidFill>
                  <a:schemeClr val="accent1">
                    <a:lumMod val="50000"/>
                  </a:schemeClr>
                </a:solidFill>
                <a:effectLst/>
                <a:latin typeface="Arial" panose="020B0604020202020204" pitchFamily="34" charset="0"/>
                <a:ea typeface="Arial" panose="020B0604020202020204" pitchFamily="34" charset="0"/>
              </a:rPr>
              <a:t>via Email, and will be valid for 10 minutes, if unused.</a:t>
            </a:r>
            <a:r>
              <a:rPr lang="en-US" sz="2400" b="1" spc="-15" dirty="0">
                <a:solidFill>
                  <a:schemeClr val="accent1">
                    <a:lumMod val="50000"/>
                  </a:schemeClr>
                </a:solidFill>
                <a:effectLst/>
                <a:latin typeface="Arial" panose="020B0604020202020204" pitchFamily="34" charset="0"/>
                <a:ea typeface="Arial" panose="020B0604020202020204" pitchFamily="34" charset="0"/>
              </a:rPr>
              <a:t> </a:t>
            </a:r>
            <a:r>
              <a:rPr lang="en-US" sz="2400" b="1" dirty="0">
                <a:solidFill>
                  <a:schemeClr val="accent1">
                    <a:lumMod val="50000"/>
                  </a:schemeClr>
                </a:solidFill>
                <a:effectLst/>
                <a:latin typeface="Arial" panose="020B0604020202020204" pitchFamily="34" charset="0"/>
                <a:ea typeface="Arial" panose="020B0604020202020204" pitchFamily="34" charset="0"/>
              </a:rPr>
              <a:t>A</a:t>
            </a:r>
            <a:r>
              <a:rPr lang="en-US" sz="2400" b="1" spc="-25" dirty="0">
                <a:solidFill>
                  <a:schemeClr val="accent1">
                    <a:lumMod val="50000"/>
                  </a:schemeClr>
                </a:solidFill>
                <a:effectLst/>
                <a:latin typeface="Arial" panose="020B0604020202020204" pitchFamily="34" charset="0"/>
                <a:ea typeface="Arial" panose="020B0604020202020204" pitchFamily="34" charset="0"/>
              </a:rPr>
              <a:t> </a:t>
            </a:r>
            <a:r>
              <a:rPr lang="en-US" sz="2400" b="1" dirty="0">
                <a:solidFill>
                  <a:schemeClr val="accent1">
                    <a:lumMod val="50000"/>
                  </a:schemeClr>
                </a:solidFill>
                <a:effectLst/>
                <a:latin typeface="Arial" panose="020B0604020202020204" pitchFamily="34" charset="0"/>
                <a:ea typeface="Arial" panose="020B0604020202020204" pitchFamily="34" charset="0"/>
              </a:rPr>
              <a:t>new OTP will be generated for each login.</a:t>
            </a:r>
            <a:endParaRPr lang="en-ZA" sz="2400" b="1" dirty="0">
              <a:solidFill>
                <a:schemeClr val="accent1">
                  <a:lumMod val="50000"/>
                </a:schemeClr>
              </a:solidFill>
              <a:effectLst/>
              <a:latin typeface="Arial" panose="020B0604020202020204" pitchFamily="34" charset="0"/>
              <a:ea typeface="Arial" panose="020B0604020202020204" pitchFamily="34" charset="0"/>
            </a:endParaRPr>
          </a:p>
          <a:p>
            <a:endParaRPr lang="en-ZA" sz="2400" dirty="0">
              <a:solidFill>
                <a:schemeClr val="accent1">
                  <a:lumMod val="50000"/>
                </a:schemeClr>
              </a:solidFill>
            </a:endParaRPr>
          </a:p>
        </p:txBody>
      </p:sp>
      <p:pic>
        <p:nvPicPr>
          <p:cNvPr id="4" name="Image 3">
            <a:extLst>
              <a:ext uri="{FF2B5EF4-FFF2-40B4-BE49-F238E27FC236}">
                <a16:creationId xmlns:a16="http://schemas.microsoft.com/office/drawing/2014/main" id="{50040390-725A-B73D-CD33-0A39DC429138}"/>
              </a:ext>
            </a:extLst>
          </p:cNvPr>
          <p:cNvPicPr>
            <a:picLocks/>
          </p:cNvPicPr>
          <p:nvPr/>
        </p:nvPicPr>
        <p:blipFill>
          <a:blip r:embed="rId4" cstate="print"/>
          <a:stretch>
            <a:fillRect/>
          </a:stretch>
        </p:blipFill>
        <p:spPr>
          <a:xfrm>
            <a:off x="5462650" y="1485319"/>
            <a:ext cx="6328990" cy="3632946"/>
          </a:xfrm>
          <a:prstGeom prst="rect">
            <a:avLst/>
          </a:prstGeom>
        </p:spPr>
      </p:pic>
    </p:spTree>
    <p:extLst>
      <p:ext uri="{BB962C8B-B14F-4D97-AF65-F5344CB8AC3E}">
        <p14:creationId xmlns:p14="http://schemas.microsoft.com/office/powerpoint/2010/main" val="1478752443"/>
      </p:ext>
    </p:extLst>
  </p:cSld>
  <p:clrMapOvr>
    <a:overrideClrMapping bg1="lt1" tx1="dk1" bg2="lt2" tx2="dk2" accent1="accent1" accent2="accent2" accent3="accent3" accent4="accent4" accent5="accent5" accent6="accent6" hlink="hlink" folHlink="folHlink"/>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DEC9E-EE37-B92F-83CA-780A92D4EBDD}"/>
              </a:ext>
            </a:extLst>
          </p:cNvPr>
          <p:cNvSpPr>
            <a:spLocks noGrp="1"/>
          </p:cNvSpPr>
          <p:nvPr>
            <p:ph type="title"/>
          </p:nvPr>
        </p:nvSpPr>
        <p:spPr/>
        <p:txBody>
          <a:bodyPr/>
          <a:lstStyle/>
          <a:p>
            <a:r>
              <a:rPr lang="en-GB" dirty="0"/>
              <a:t>Step </a:t>
            </a:r>
            <a:r>
              <a:rPr lang="en-GB" b="1" dirty="0">
                <a:latin typeface="Arial" panose="020B0604020202020204" pitchFamily="34" charset="0"/>
                <a:cs typeface="Arial" panose="020B0604020202020204" pitchFamily="34" charset="0"/>
              </a:rPr>
              <a:t>4</a:t>
            </a:r>
            <a:r>
              <a:rPr lang="en-GB" dirty="0"/>
              <a:t>: Equipment check</a:t>
            </a:r>
            <a:endParaRPr lang="en-ZA" dirty="0"/>
          </a:p>
        </p:txBody>
      </p:sp>
      <p:sp>
        <p:nvSpPr>
          <p:cNvPr id="3" name="Content Placeholder 2">
            <a:extLst>
              <a:ext uri="{FF2B5EF4-FFF2-40B4-BE49-F238E27FC236}">
                <a16:creationId xmlns:a16="http://schemas.microsoft.com/office/drawing/2014/main" id="{4D896B17-8C4E-9084-82D8-B42FD14B60F5}"/>
              </a:ext>
            </a:extLst>
          </p:cNvPr>
          <p:cNvSpPr>
            <a:spLocks noGrp="1"/>
          </p:cNvSpPr>
          <p:nvPr>
            <p:ph idx="1"/>
          </p:nvPr>
        </p:nvSpPr>
        <p:spPr>
          <a:xfrm>
            <a:off x="1422400" y="2021840"/>
            <a:ext cx="3208978" cy="3512062"/>
          </a:xfrm>
        </p:spPr>
        <p:txBody>
          <a:bodyPr/>
          <a:lstStyle/>
          <a:p>
            <a:r>
              <a:rPr lang="en-GB" sz="1800" dirty="0">
                <a:solidFill>
                  <a:schemeClr val="accent1">
                    <a:lumMod val="50000"/>
                  </a:schemeClr>
                </a:solidFill>
              </a:rPr>
              <a:t>The examination platform will conduct an equipment check to ensure your device is compatible to the examination platform.</a:t>
            </a:r>
          </a:p>
          <a:p>
            <a:r>
              <a:rPr lang="en-GB" sz="1800" b="1" dirty="0">
                <a:solidFill>
                  <a:schemeClr val="accent1">
                    <a:lumMod val="50000"/>
                  </a:schemeClr>
                </a:solidFill>
                <a:effectLst/>
                <a:latin typeface="Segoe UI" panose="020B0502040204020203" pitchFamily="34" charset="0"/>
              </a:rPr>
              <a:t>Use the following link: </a:t>
            </a:r>
            <a:r>
              <a:rPr lang="en-GB" sz="1800" b="1" dirty="0">
                <a:solidFill>
                  <a:schemeClr val="bg2">
                    <a:lumMod val="50000"/>
                  </a:schemeClr>
                </a:solidFill>
                <a:effectLst/>
                <a:latin typeface="Segoe UI" panose="020B0502040204020203" pitchFamily="34" charset="0"/>
                <a:hlinkClick r:id="rId2">
                  <a:extLst>
                    <a:ext uri="{A12FA001-AC4F-418D-AE19-62706E023703}">
                      <ahyp:hlinkClr xmlns:ahyp="http://schemas.microsoft.com/office/drawing/2018/hyperlinkcolor" val="tx"/>
                    </a:ext>
                  </a:extLst>
                </a:hlinkClick>
              </a:rPr>
              <a:t>https://proctoredu.com/check</a:t>
            </a:r>
            <a:r>
              <a:rPr lang="en-GB" sz="1800" b="1" dirty="0">
                <a:solidFill>
                  <a:schemeClr val="bg2">
                    <a:lumMod val="50000"/>
                  </a:schemeClr>
                </a:solidFill>
                <a:effectLst/>
                <a:latin typeface="Segoe UI" panose="020B0502040204020203" pitchFamily="34" charset="0"/>
              </a:rPr>
              <a:t>  </a:t>
            </a:r>
            <a:r>
              <a:rPr lang="en-GB" sz="1800" b="1" dirty="0">
                <a:solidFill>
                  <a:schemeClr val="accent1">
                    <a:lumMod val="50000"/>
                  </a:schemeClr>
                </a:solidFill>
                <a:effectLst/>
                <a:latin typeface="Segoe UI" panose="020B0502040204020203" pitchFamily="34" charset="0"/>
              </a:rPr>
              <a:t>to test the compatibility of your laptop/desktop. </a:t>
            </a:r>
            <a:endParaRPr lang="en-GB" b="1" dirty="0">
              <a:solidFill>
                <a:schemeClr val="accent1">
                  <a:lumMod val="50000"/>
                </a:schemeClr>
              </a:solidFill>
            </a:endParaRPr>
          </a:p>
          <a:p>
            <a:endParaRPr lang="en-GB" dirty="0">
              <a:solidFill>
                <a:schemeClr val="accent1">
                  <a:lumMod val="50000"/>
                </a:schemeClr>
              </a:solidFill>
            </a:endParaRPr>
          </a:p>
          <a:p>
            <a:pPr marL="0" indent="0">
              <a:buNone/>
            </a:pPr>
            <a:endParaRPr lang="en-GB" dirty="0">
              <a:solidFill>
                <a:schemeClr val="accent1">
                  <a:lumMod val="50000"/>
                </a:schemeClr>
              </a:solidFill>
            </a:endParaRPr>
          </a:p>
          <a:p>
            <a:pPr marL="0" indent="0">
              <a:buNone/>
            </a:pPr>
            <a:endParaRPr lang="en-GB" dirty="0">
              <a:solidFill>
                <a:schemeClr val="accent1">
                  <a:lumMod val="50000"/>
                </a:schemeClr>
              </a:solidFill>
            </a:endParaRPr>
          </a:p>
          <a:p>
            <a:endParaRPr lang="en-ZA" dirty="0">
              <a:solidFill>
                <a:schemeClr val="accent1">
                  <a:lumMod val="50000"/>
                </a:schemeClr>
              </a:solidFill>
            </a:endParaRPr>
          </a:p>
        </p:txBody>
      </p:sp>
      <p:pic>
        <p:nvPicPr>
          <p:cNvPr id="4" name="Image 5">
            <a:extLst>
              <a:ext uri="{FF2B5EF4-FFF2-40B4-BE49-F238E27FC236}">
                <a16:creationId xmlns:a16="http://schemas.microsoft.com/office/drawing/2014/main" id="{C04EA659-DE60-5D0C-0A24-6E6FDCC47C2F}"/>
              </a:ext>
            </a:extLst>
          </p:cNvPr>
          <p:cNvPicPr>
            <a:picLocks/>
          </p:cNvPicPr>
          <p:nvPr/>
        </p:nvPicPr>
        <p:blipFill>
          <a:blip r:embed="rId3" cstate="print"/>
          <a:stretch>
            <a:fillRect/>
          </a:stretch>
        </p:blipFill>
        <p:spPr>
          <a:xfrm>
            <a:off x="4940135" y="1690688"/>
            <a:ext cx="7006441" cy="4496356"/>
          </a:xfrm>
          <a:prstGeom prst="rect">
            <a:avLst/>
          </a:prstGeom>
        </p:spPr>
      </p:pic>
    </p:spTree>
    <p:extLst>
      <p:ext uri="{BB962C8B-B14F-4D97-AF65-F5344CB8AC3E}">
        <p14:creationId xmlns:p14="http://schemas.microsoft.com/office/powerpoint/2010/main" val="410451515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DEA18-94C2-6C7E-ECFC-8A24BA8EB917}"/>
              </a:ext>
            </a:extLst>
          </p:cNvPr>
          <p:cNvSpPr>
            <a:spLocks noGrp="1"/>
          </p:cNvSpPr>
          <p:nvPr>
            <p:ph type="title"/>
          </p:nvPr>
        </p:nvSpPr>
        <p:spPr/>
        <p:txBody>
          <a:bodyPr>
            <a:normAutofit fontScale="90000"/>
          </a:bodyPr>
          <a:lstStyle/>
          <a:p>
            <a:r>
              <a:rPr lang="en-US" dirty="0"/>
              <a:t>Step </a:t>
            </a:r>
            <a:r>
              <a:rPr lang="en-US" b="1" dirty="0">
                <a:latin typeface="Arial" panose="020B0604020202020204" pitchFamily="34" charset="0"/>
                <a:cs typeface="Arial" panose="020B0604020202020204" pitchFamily="34" charset="0"/>
              </a:rPr>
              <a:t>5</a:t>
            </a:r>
            <a:r>
              <a:rPr lang="en-US" dirty="0"/>
              <a:t>: Equipment check </a:t>
            </a:r>
            <a:br>
              <a:rPr lang="en-US" dirty="0"/>
            </a:br>
            <a:r>
              <a:rPr lang="en-US" dirty="0"/>
              <a:t>successfully completed</a:t>
            </a:r>
            <a:endParaRPr lang="en-ZA" dirty="0"/>
          </a:p>
        </p:txBody>
      </p:sp>
      <p:pic>
        <p:nvPicPr>
          <p:cNvPr id="4" name="Image 6" descr="A screenshot of a computer  Description automatically generated">
            <a:extLst>
              <a:ext uri="{FF2B5EF4-FFF2-40B4-BE49-F238E27FC236}">
                <a16:creationId xmlns:a16="http://schemas.microsoft.com/office/drawing/2014/main" id="{9F93507A-1844-9B16-14A2-7327EA1281BE}"/>
              </a:ext>
            </a:extLst>
          </p:cNvPr>
          <p:cNvPicPr>
            <a:picLocks noGrp="1"/>
          </p:cNvPicPr>
          <p:nvPr>
            <p:ph sz="half" idx="1"/>
          </p:nvPr>
        </p:nvPicPr>
        <p:blipFill>
          <a:blip r:embed="rId2" cstate="print"/>
          <a:stretch>
            <a:fillRect/>
          </a:stretch>
        </p:blipFill>
        <p:spPr>
          <a:xfrm>
            <a:off x="838199" y="1544444"/>
            <a:ext cx="10201508" cy="4694663"/>
          </a:xfrm>
          <a:prstGeom prst="rect">
            <a:avLst/>
          </a:prstGeom>
        </p:spPr>
      </p:pic>
    </p:spTree>
    <p:extLst>
      <p:ext uri="{BB962C8B-B14F-4D97-AF65-F5344CB8AC3E}">
        <p14:creationId xmlns:p14="http://schemas.microsoft.com/office/powerpoint/2010/main" val="329385419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DB4E0-F916-A35E-CBF8-E7873E36061D}"/>
              </a:ext>
            </a:extLst>
          </p:cNvPr>
          <p:cNvSpPr>
            <a:spLocks noGrp="1"/>
          </p:cNvSpPr>
          <p:nvPr>
            <p:ph type="title"/>
          </p:nvPr>
        </p:nvSpPr>
        <p:spPr>
          <a:xfrm>
            <a:off x="1068405" y="298383"/>
            <a:ext cx="8336852" cy="1447290"/>
          </a:xfrm>
        </p:spPr>
        <p:txBody>
          <a:bodyPr/>
          <a:lstStyle/>
          <a:p>
            <a:r>
              <a:rPr lang="en-US" dirty="0"/>
              <a:t>Step 6: Profile check</a:t>
            </a:r>
            <a:br>
              <a:rPr lang="en-ZA" sz="1800" dirty="0">
                <a:effectLst/>
                <a:latin typeface="Arial" panose="020B0604020202020204" pitchFamily="34" charset="0"/>
                <a:ea typeface="Arial" panose="020B0604020202020204" pitchFamily="34" charset="0"/>
              </a:rPr>
            </a:br>
            <a:endParaRPr lang="en-ZA" dirty="0"/>
          </a:p>
        </p:txBody>
      </p:sp>
      <p:sp>
        <p:nvSpPr>
          <p:cNvPr id="3" name="Content Placeholder 2">
            <a:extLst>
              <a:ext uri="{FF2B5EF4-FFF2-40B4-BE49-F238E27FC236}">
                <a16:creationId xmlns:a16="http://schemas.microsoft.com/office/drawing/2014/main" id="{F1B0E924-3019-3FF0-DEBB-796D793BB6A8}"/>
              </a:ext>
            </a:extLst>
          </p:cNvPr>
          <p:cNvSpPr>
            <a:spLocks noGrp="1"/>
          </p:cNvSpPr>
          <p:nvPr>
            <p:ph idx="1"/>
          </p:nvPr>
        </p:nvSpPr>
        <p:spPr>
          <a:xfrm>
            <a:off x="1422400" y="1258785"/>
            <a:ext cx="3434608" cy="5396016"/>
          </a:xfrm>
        </p:spPr>
        <p:txBody>
          <a:bodyPr/>
          <a:lstStyle/>
          <a:p>
            <a:r>
              <a:rPr lang="en-US" sz="1800" dirty="0">
                <a:solidFill>
                  <a:schemeClr val="accent1">
                    <a:lumMod val="50000"/>
                  </a:schemeClr>
                </a:solidFill>
                <a:effectLst/>
                <a:latin typeface="Arial" panose="020B0604020202020204" pitchFamily="34" charset="0"/>
                <a:ea typeface="Arial" panose="020B0604020202020204" pitchFamily="34" charset="0"/>
              </a:rPr>
              <a:t>Click</a:t>
            </a:r>
            <a:r>
              <a:rPr lang="en-US" sz="1800" spc="-30" dirty="0">
                <a:solidFill>
                  <a:schemeClr val="accent1">
                    <a:lumMod val="50000"/>
                  </a:schemeClr>
                </a:solidFill>
                <a:effectLst/>
                <a:latin typeface="Arial" panose="020B0604020202020204" pitchFamily="34" charset="0"/>
                <a:ea typeface="Arial" panose="020B0604020202020204" pitchFamily="34" charset="0"/>
              </a:rPr>
              <a:t> </a:t>
            </a:r>
            <a:r>
              <a:rPr lang="en-US" sz="1800" dirty="0">
                <a:solidFill>
                  <a:schemeClr val="accent1">
                    <a:lumMod val="50000"/>
                  </a:schemeClr>
                </a:solidFill>
                <a:effectLst/>
                <a:latin typeface="Arial" panose="020B0604020202020204" pitchFamily="34" charset="0"/>
                <a:ea typeface="Arial" panose="020B0604020202020204" pitchFamily="34" charset="0"/>
              </a:rPr>
              <a:t>on</a:t>
            </a:r>
            <a:r>
              <a:rPr lang="en-US" sz="1800" spc="-30" dirty="0">
                <a:solidFill>
                  <a:schemeClr val="accent1">
                    <a:lumMod val="50000"/>
                  </a:schemeClr>
                </a:solidFill>
                <a:effectLst/>
                <a:latin typeface="Arial" panose="020B0604020202020204" pitchFamily="34" charset="0"/>
                <a:ea typeface="Arial" panose="020B0604020202020204" pitchFamily="34" charset="0"/>
              </a:rPr>
              <a:t> </a:t>
            </a:r>
            <a:r>
              <a:rPr lang="en-US" sz="1800" b="1" dirty="0">
                <a:solidFill>
                  <a:schemeClr val="accent1">
                    <a:lumMod val="50000"/>
                  </a:schemeClr>
                </a:solidFill>
                <a:effectLst/>
                <a:latin typeface="Arial" panose="020B0604020202020204" pitchFamily="34" charset="0"/>
                <a:ea typeface="Arial" panose="020B0604020202020204" pitchFamily="34" charset="0"/>
              </a:rPr>
              <a:t>NEXT</a:t>
            </a:r>
            <a:r>
              <a:rPr lang="en-US" sz="1800" spc="-55" dirty="0">
                <a:solidFill>
                  <a:schemeClr val="accent1">
                    <a:lumMod val="50000"/>
                  </a:schemeClr>
                </a:solidFill>
                <a:effectLst/>
                <a:latin typeface="Arial" panose="020B0604020202020204" pitchFamily="34" charset="0"/>
                <a:ea typeface="Arial" panose="020B0604020202020204" pitchFamily="34" charset="0"/>
              </a:rPr>
              <a:t> </a:t>
            </a:r>
            <a:r>
              <a:rPr lang="en-US" sz="1800" dirty="0">
                <a:solidFill>
                  <a:schemeClr val="accent1">
                    <a:lumMod val="50000"/>
                  </a:schemeClr>
                </a:solidFill>
                <a:effectLst/>
                <a:latin typeface="Arial" panose="020B0604020202020204" pitchFamily="34" charset="0"/>
                <a:ea typeface="Arial" panose="020B0604020202020204" pitchFamily="34" charset="0"/>
              </a:rPr>
              <a:t>when</a:t>
            </a:r>
            <a:r>
              <a:rPr lang="en-US" sz="1800" spc="-30" dirty="0">
                <a:solidFill>
                  <a:schemeClr val="accent1">
                    <a:lumMod val="50000"/>
                  </a:schemeClr>
                </a:solidFill>
                <a:effectLst/>
                <a:latin typeface="Arial" panose="020B0604020202020204" pitchFamily="34" charset="0"/>
                <a:ea typeface="Arial" panose="020B0604020202020204" pitchFamily="34" charset="0"/>
              </a:rPr>
              <a:t> </a:t>
            </a:r>
            <a:r>
              <a:rPr lang="en-US" sz="1800" dirty="0">
                <a:solidFill>
                  <a:schemeClr val="accent1">
                    <a:lumMod val="50000"/>
                  </a:schemeClr>
                </a:solidFill>
                <a:effectLst/>
                <a:latin typeface="Arial" panose="020B0604020202020204" pitchFamily="34" charset="0"/>
                <a:ea typeface="Arial" panose="020B0604020202020204" pitchFamily="34" charset="0"/>
              </a:rPr>
              <a:t>profile</a:t>
            </a:r>
            <a:r>
              <a:rPr lang="en-US" sz="1800" spc="-25" dirty="0">
                <a:solidFill>
                  <a:schemeClr val="accent1">
                    <a:lumMod val="50000"/>
                  </a:schemeClr>
                </a:solidFill>
                <a:effectLst/>
                <a:latin typeface="Arial" panose="020B0604020202020204" pitchFamily="34" charset="0"/>
                <a:ea typeface="Arial" panose="020B0604020202020204" pitchFamily="34" charset="0"/>
              </a:rPr>
              <a:t> </a:t>
            </a:r>
            <a:r>
              <a:rPr lang="en-US" sz="1800" dirty="0">
                <a:solidFill>
                  <a:schemeClr val="accent1">
                    <a:lumMod val="50000"/>
                  </a:schemeClr>
                </a:solidFill>
                <a:effectLst/>
                <a:latin typeface="Arial" panose="020B0604020202020204" pitchFamily="34" charset="0"/>
                <a:ea typeface="Arial" panose="020B0604020202020204" pitchFamily="34" charset="0"/>
              </a:rPr>
              <a:t>check</a:t>
            </a:r>
            <a:r>
              <a:rPr lang="en-US" sz="1800" spc="-30" dirty="0">
                <a:solidFill>
                  <a:schemeClr val="accent1">
                    <a:lumMod val="50000"/>
                  </a:schemeClr>
                </a:solidFill>
                <a:effectLst/>
                <a:latin typeface="Arial" panose="020B0604020202020204" pitchFamily="34" charset="0"/>
                <a:ea typeface="Arial" panose="020B0604020202020204" pitchFamily="34" charset="0"/>
              </a:rPr>
              <a:t> </a:t>
            </a:r>
            <a:r>
              <a:rPr lang="en-US" sz="1800" dirty="0">
                <a:solidFill>
                  <a:schemeClr val="accent1">
                    <a:lumMod val="50000"/>
                  </a:schemeClr>
                </a:solidFill>
                <a:effectLst/>
                <a:latin typeface="Arial" panose="020B0604020202020204" pitchFamily="34" charset="0"/>
                <a:ea typeface="Arial" panose="020B0604020202020204" pitchFamily="34" charset="0"/>
              </a:rPr>
              <a:t>is</a:t>
            </a:r>
            <a:r>
              <a:rPr lang="en-US" sz="1800" spc="-30" dirty="0">
                <a:solidFill>
                  <a:schemeClr val="accent1">
                    <a:lumMod val="50000"/>
                  </a:schemeClr>
                </a:solidFill>
                <a:effectLst/>
                <a:latin typeface="Arial" panose="020B0604020202020204" pitchFamily="34" charset="0"/>
                <a:ea typeface="Arial" panose="020B0604020202020204" pitchFamily="34" charset="0"/>
              </a:rPr>
              <a:t> </a:t>
            </a:r>
            <a:r>
              <a:rPr lang="en-US" sz="1800" spc="-10" dirty="0">
                <a:solidFill>
                  <a:schemeClr val="accent1">
                    <a:lumMod val="50000"/>
                  </a:schemeClr>
                </a:solidFill>
                <a:effectLst/>
                <a:latin typeface="Arial" panose="020B0604020202020204" pitchFamily="34" charset="0"/>
                <a:ea typeface="Arial" panose="020B0604020202020204" pitchFamily="34" charset="0"/>
              </a:rPr>
              <a:t>completed.</a:t>
            </a:r>
            <a:endParaRPr lang="en-ZA" sz="1800" dirty="0">
              <a:solidFill>
                <a:schemeClr val="accent1">
                  <a:lumMod val="50000"/>
                </a:schemeClr>
              </a:solidFill>
              <a:effectLst/>
              <a:latin typeface="Arial" panose="020B0604020202020204" pitchFamily="34" charset="0"/>
              <a:ea typeface="Arial" panose="020B0604020202020204" pitchFamily="34" charset="0"/>
            </a:endParaRPr>
          </a:p>
          <a:p>
            <a:endParaRPr lang="en-ZA" dirty="0">
              <a:solidFill>
                <a:schemeClr val="accent1">
                  <a:lumMod val="50000"/>
                </a:schemeClr>
              </a:solidFill>
            </a:endParaRPr>
          </a:p>
        </p:txBody>
      </p:sp>
      <p:pic>
        <p:nvPicPr>
          <p:cNvPr id="4" name="Image 7">
            <a:extLst>
              <a:ext uri="{FF2B5EF4-FFF2-40B4-BE49-F238E27FC236}">
                <a16:creationId xmlns:a16="http://schemas.microsoft.com/office/drawing/2014/main" id="{E2ECBE7B-C936-E03B-DE3A-0DBCF95F1D27}"/>
              </a:ext>
            </a:extLst>
          </p:cNvPr>
          <p:cNvPicPr>
            <a:picLocks/>
          </p:cNvPicPr>
          <p:nvPr/>
        </p:nvPicPr>
        <p:blipFill>
          <a:blip r:embed="rId2" cstate="print"/>
          <a:stretch>
            <a:fillRect/>
          </a:stretch>
        </p:blipFill>
        <p:spPr>
          <a:xfrm>
            <a:off x="808462" y="2004344"/>
            <a:ext cx="10387361" cy="4555273"/>
          </a:xfrm>
          <a:prstGeom prst="rect">
            <a:avLst/>
          </a:prstGeom>
        </p:spPr>
      </p:pic>
    </p:spTree>
    <p:extLst>
      <p:ext uri="{BB962C8B-B14F-4D97-AF65-F5344CB8AC3E}">
        <p14:creationId xmlns:p14="http://schemas.microsoft.com/office/powerpoint/2010/main" val="238478537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8EBA7-EF79-C79A-A901-2C6700FB7A8F}"/>
              </a:ext>
            </a:extLst>
          </p:cNvPr>
          <p:cNvSpPr>
            <a:spLocks noGrp="1"/>
          </p:cNvSpPr>
          <p:nvPr>
            <p:ph type="title"/>
          </p:nvPr>
        </p:nvSpPr>
        <p:spPr/>
        <p:txBody>
          <a:bodyPr>
            <a:normAutofit/>
          </a:bodyPr>
          <a:lstStyle/>
          <a:p>
            <a:r>
              <a:rPr lang="en-US" dirty="0"/>
              <a:t>Step </a:t>
            </a:r>
            <a:r>
              <a:rPr lang="en-US" sz="4000" b="1" dirty="0">
                <a:latin typeface="Arial" panose="020B0604020202020204" pitchFamily="34" charset="0"/>
                <a:cs typeface="Arial" panose="020B0604020202020204" pitchFamily="34" charset="0"/>
              </a:rPr>
              <a:t>7</a:t>
            </a:r>
            <a:r>
              <a:rPr lang="en-US" dirty="0"/>
              <a:t>: verification of the picture</a:t>
            </a:r>
            <a:endParaRPr lang="en-ZA" dirty="0"/>
          </a:p>
        </p:txBody>
      </p:sp>
      <p:sp>
        <p:nvSpPr>
          <p:cNvPr id="3" name="Content Placeholder 2">
            <a:extLst>
              <a:ext uri="{FF2B5EF4-FFF2-40B4-BE49-F238E27FC236}">
                <a16:creationId xmlns:a16="http://schemas.microsoft.com/office/drawing/2014/main" id="{DEE43506-5A3A-DB30-2E1D-9E58148C0C30}"/>
              </a:ext>
            </a:extLst>
          </p:cNvPr>
          <p:cNvSpPr>
            <a:spLocks noGrp="1"/>
          </p:cNvSpPr>
          <p:nvPr>
            <p:ph sz="half" idx="1"/>
          </p:nvPr>
        </p:nvSpPr>
        <p:spPr>
          <a:xfrm>
            <a:off x="1422400" y="1535693"/>
            <a:ext cx="5181600" cy="4351338"/>
          </a:xfrm>
        </p:spPr>
        <p:txBody>
          <a:bodyPr>
            <a:normAutofit/>
          </a:bodyPr>
          <a:lstStyle/>
          <a:p>
            <a:r>
              <a:rPr lang="en-US" sz="2000" dirty="0">
                <a:solidFill>
                  <a:schemeClr val="accent1">
                    <a:lumMod val="50000"/>
                  </a:schemeClr>
                </a:solidFill>
                <a:effectLst/>
                <a:latin typeface="Arial" panose="020B0604020202020204" pitchFamily="34" charset="0"/>
                <a:ea typeface="Arial" panose="020B0604020202020204" pitchFamily="34" charset="0"/>
              </a:rPr>
              <a:t>Click</a:t>
            </a:r>
            <a:r>
              <a:rPr lang="en-US" sz="2000" spc="-30" dirty="0">
                <a:solidFill>
                  <a:schemeClr val="accent1">
                    <a:lumMod val="50000"/>
                  </a:schemeClr>
                </a:solidFill>
                <a:effectLst/>
                <a:latin typeface="Arial" panose="020B0604020202020204" pitchFamily="34" charset="0"/>
                <a:ea typeface="Arial" panose="020B0604020202020204" pitchFamily="34" charset="0"/>
              </a:rPr>
              <a:t> </a:t>
            </a:r>
            <a:r>
              <a:rPr lang="en-US" sz="2000" dirty="0">
                <a:solidFill>
                  <a:schemeClr val="accent1">
                    <a:lumMod val="50000"/>
                  </a:schemeClr>
                </a:solidFill>
                <a:effectLst/>
                <a:latin typeface="Arial" panose="020B0604020202020204" pitchFamily="34" charset="0"/>
                <a:ea typeface="Arial" panose="020B0604020202020204" pitchFamily="34" charset="0"/>
              </a:rPr>
              <a:t>on</a:t>
            </a:r>
            <a:r>
              <a:rPr lang="en-US" sz="2000" spc="-30" dirty="0">
                <a:solidFill>
                  <a:schemeClr val="accent1">
                    <a:lumMod val="50000"/>
                  </a:schemeClr>
                </a:solidFill>
                <a:effectLst/>
                <a:latin typeface="Arial" panose="020B0604020202020204" pitchFamily="34" charset="0"/>
                <a:ea typeface="Arial" panose="020B0604020202020204" pitchFamily="34" charset="0"/>
              </a:rPr>
              <a:t> </a:t>
            </a:r>
            <a:r>
              <a:rPr lang="en-US" sz="2000" b="1" dirty="0">
                <a:solidFill>
                  <a:schemeClr val="accent1">
                    <a:lumMod val="50000"/>
                  </a:schemeClr>
                </a:solidFill>
                <a:effectLst/>
                <a:latin typeface="Arial" panose="020B0604020202020204" pitchFamily="34" charset="0"/>
                <a:ea typeface="Arial" panose="020B0604020202020204" pitchFamily="34" charset="0"/>
              </a:rPr>
              <a:t>NEXT</a:t>
            </a:r>
            <a:r>
              <a:rPr lang="en-US" sz="2000" spc="-50" dirty="0">
                <a:solidFill>
                  <a:schemeClr val="accent1">
                    <a:lumMod val="50000"/>
                  </a:schemeClr>
                </a:solidFill>
                <a:effectLst/>
                <a:latin typeface="Arial" panose="020B0604020202020204" pitchFamily="34" charset="0"/>
                <a:ea typeface="Arial" panose="020B0604020202020204" pitchFamily="34" charset="0"/>
              </a:rPr>
              <a:t> </a:t>
            </a:r>
            <a:r>
              <a:rPr lang="en-US" sz="2000" dirty="0">
                <a:solidFill>
                  <a:schemeClr val="accent1">
                    <a:lumMod val="50000"/>
                  </a:schemeClr>
                </a:solidFill>
                <a:effectLst/>
                <a:latin typeface="Arial" panose="020B0604020202020204" pitchFamily="34" charset="0"/>
                <a:ea typeface="Arial" panose="020B0604020202020204" pitchFamily="34" charset="0"/>
              </a:rPr>
              <a:t>if</a:t>
            </a:r>
            <a:r>
              <a:rPr lang="en-US" sz="2000" spc="-30" dirty="0">
                <a:solidFill>
                  <a:schemeClr val="accent1">
                    <a:lumMod val="50000"/>
                  </a:schemeClr>
                </a:solidFill>
                <a:effectLst/>
                <a:latin typeface="Arial" panose="020B0604020202020204" pitchFamily="34" charset="0"/>
                <a:ea typeface="Arial" panose="020B0604020202020204" pitchFamily="34" charset="0"/>
              </a:rPr>
              <a:t> </a:t>
            </a:r>
            <a:r>
              <a:rPr lang="en-US" sz="2000" dirty="0">
                <a:solidFill>
                  <a:schemeClr val="accent1">
                    <a:lumMod val="50000"/>
                  </a:schemeClr>
                </a:solidFill>
                <a:effectLst/>
                <a:latin typeface="Arial" panose="020B0604020202020204" pitchFamily="34" charset="0"/>
                <a:ea typeface="Arial" panose="020B0604020202020204" pitchFamily="34" charset="0"/>
              </a:rPr>
              <a:t>satisfied</a:t>
            </a:r>
            <a:r>
              <a:rPr lang="en-US" sz="2000" spc="-35" dirty="0">
                <a:solidFill>
                  <a:schemeClr val="accent1">
                    <a:lumMod val="50000"/>
                  </a:schemeClr>
                </a:solidFill>
                <a:effectLst/>
                <a:latin typeface="Arial" panose="020B0604020202020204" pitchFamily="34" charset="0"/>
                <a:ea typeface="Arial" panose="020B0604020202020204" pitchFamily="34" charset="0"/>
              </a:rPr>
              <a:t> </a:t>
            </a:r>
            <a:r>
              <a:rPr lang="en-US" sz="2000" dirty="0">
                <a:solidFill>
                  <a:schemeClr val="accent1">
                    <a:lumMod val="50000"/>
                  </a:schemeClr>
                </a:solidFill>
                <a:effectLst/>
                <a:latin typeface="Arial" panose="020B0604020202020204" pitchFamily="34" charset="0"/>
                <a:ea typeface="Arial" panose="020B0604020202020204" pitchFamily="34" charset="0"/>
              </a:rPr>
              <a:t>with</a:t>
            </a:r>
            <a:r>
              <a:rPr lang="en-US" sz="2000" spc="-30" dirty="0">
                <a:solidFill>
                  <a:schemeClr val="accent1">
                    <a:lumMod val="50000"/>
                  </a:schemeClr>
                </a:solidFill>
                <a:effectLst/>
                <a:latin typeface="Arial" panose="020B0604020202020204" pitchFamily="34" charset="0"/>
                <a:ea typeface="Arial" panose="020B0604020202020204" pitchFamily="34" charset="0"/>
              </a:rPr>
              <a:t> </a:t>
            </a:r>
            <a:r>
              <a:rPr lang="en-US" sz="2000" dirty="0">
                <a:solidFill>
                  <a:schemeClr val="accent1">
                    <a:lumMod val="50000"/>
                  </a:schemeClr>
                </a:solidFill>
                <a:effectLst/>
                <a:latin typeface="Arial" panose="020B0604020202020204" pitchFamily="34" charset="0"/>
                <a:ea typeface="Arial" panose="020B0604020202020204" pitchFamily="34" charset="0"/>
              </a:rPr>
              <a:t>the</a:t>
            </a:r>
            <a:r>
              <a:rPr lang="en-US" sz="2000" spc="-30" dirty="0">
                <a:solidFill>
                  <a:schemeClr val="accent1">
                    <a:lumMod val="50000"/>
                  </a:schemeClr>
                </a:solidFill>
                <a:effectLst/>
                <a:latin typeface="Arial" panose="020B0604020202020204" pitchFamily="34" charset="0"/>
                <a:ea typeface="Arial" panose="020B0604020202020204" pitchFamily="34" charset="0"/>
              </a:rPr>
              <a:t> </a:t>
            </a:r>
            <a:r>
              <a:rPr lang="en-US" sz="2000" spc="-10" dirty="0">
                <a:solidFill>
                  <a:schemeClr val="accent1">
                    <a:lumMod val="50000"/>
                  </a:schemeClr>
                </a:solidFill>
                <a:effectLst/>
                <a:latin typeface="Arial" panose="020B0604020202020204" pitchFamily="34" charset="0"/>
                <a:ea typeface="Arial" panose="020B0604020202020204" pitchFamily="34" charset="0"/>
              </a:rPr>
              <a:t>photo</a:t>
            </a:r>
            <a:endParaRPr lang="en-ZA" sz="2000" dirty="0">
              <a:solidFill>
                <a:schemeClr val="accent1">
                  <a:lumMod val="50000"/>
                </a:schemeClr>
              </a:solidFill>
              <a:effectLst/>
              <a:latin typeface="Arial" panose="020B0604020202020204" pitchFamily="34" charset="0"/>
              <a:ea typeface="Arial" panose="020B0604020202020204" pitchFamily="34" charset="0"/>
            </a:endParaRPr>
          </a:p>
          <a:p>
            <a:endParaRPr lang="en-ZA" sz="2000" dirty="0">
              <a:solidFill>
                <a:schemeClr val="accent1">
                  <a:lumMod val="50000"/>
                </a:schemeClr>
              </a:solidFill>
            </a:endParaRPr>
          </a:p>
        </p:txBody>
      </p:sp>
      <p:pic>
        <p:nvPicPr>
          <p:cNvPr id="4" name="Image 9" descr="A screenshot of a video chat  Description automatically generated with medium confidence">
            <a:extLst>
              <a:ext uri="{FF2B5EF4-FFF2-40B4-BE49-F238E27FC236}">
                <a16:creationId xmlns:a16="http://schemas.microsoft.com/office/drawing/2014/main" id="{DC21D297-C071-8BD6-C5C7-FF38FD87F2E8}"/>
              </a:ext>
            </a:extLst>
          </p:cNvPr>
          <p:cNvPicPr>
            <a:picLocks/>
          </p:cNvPicPr>
          <p:nvPr/>
        </p:nvPicPr>
        <p:blipFill>
          <a:blip r:embed="rId2" cstate="print"/>
          <a:stretch>
            <a:fillRect/>
          </a:stretch>
        </p:blipFill>
        <p:spPr>
          <a:xfrm>
            <a:off x="1516195" y="2297151"/>
            <a:ext cx="8642566" cy="4560849"/>
          </a:xfrm>
          <a:prstGeom prst="rect">
            <a:avLst/>
          </a:prstGeom>
        </p:spPr>
      </p:pic>
    </p:spTree>
    <p:extLst>
      <p:ext uri="{BB962C8B-B14F-4D97-AF65-F5344CB8AC3E}">
        <p14:creationId xmlns:p14="http://schemas.microsoft.com/office/powerpoint/2010/main" val="132723697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F0BA4-78C1-9BE0-8229-8856350CA810}"/>
              </a:ext>
            </a:extLst>
          </p:cNvPr>
          <p:cNvSpPr>
            <a:spLocks noGrp="1"/>
          </p:cNvSpPr>
          <p:nvPr>
            <p:ph type="title"/>
          </p:nvPr>
        </p:nvSpPr>
        <p:spPr>
          <a:xfrm>
            <a:off x="1411249" y="257449"/>
            <a:ext cx="9931400" cy="775417"/>
          </a:xfrm>
        </p:spPr>
        <p:txBody>
          <a:bodyPr>
            <a:normAutofit fontScale="90000"/>
          </a:bodyPr>
          <a:lstStyle/>
          <a:p>
            <a:br>
              <a:rPr lang="en-US" dirty="0"/>
            </a:br>
            <a:r>
              <a:rPr lang="en-US" dirty="0"/>
              <a:t>Step </a:t>
            </a:r>
            <a:r>
              <a:rPr lang="en-US" b="1" dirty="0">
                <a:latin typeface="Arial" panose="020B0604020202020204" pitchFamily="34" charset="0"/>
                <a:cs typeface="Arial" panose="020B0604020202020204" pitchFamily="34" charset="0"/>
              </a:rPr>
              <a:t>8</a:t>
            </a:r>
            <a:r>
              <a:rPr lang="en-US" dirty="0"/>
              <a:t>: Scanning of the QR code</a:t>
            </a:r>
            <a:br>
              <a:rPr lang="en-ZA" sz="1800" b="1" u="sng" kern="0" dirty="0">
                <a:effectLst/>
                <a:uFill>
                  <a:solidFill>
                    <a:srgbClr val="000000"/>
                  </a:solidFill>
                </a:uFill>
                <a:latin typeface="Arial" panose="020B0604020202020204" pitchFamily="34" charset="0"/>
                <a:ea typeface="Arial" panose="020B0604020202020204" pitchFamily="34" charset="0"/>
              </a:rPr>
            </a:br>
            <a:endParaRPr lang="en-ZA" dirty="0"/>
          </a:p>
        </p:txBody>
      </p:sp>
      <p:sp>
        <p:nvSpPr>
          <p:cNvPr id="3" name="Content Placeholder 2">
            <a:extLst>
              <a:ext uri="{FF2B5EF4-FFF2-40B4-BE49-F238E27FC236}">
                <a16:creationId xmlns:a16="http://schemas.microsoft.com/office/drawing/2014/main" id="{5DE1753E-133F-1BD4-2E90-45C8599ABF99}"/>
              </a:ext>
            </a:extLst>
          </p:cNvPr>
          <p:cNvSpPr>
            <a:spLocks noGrp="1"/>
          </p:cNvSpPr>
          <p:nvPr>
            <p:ph sz="half" idx="1"/>
          </p:nvPr>
        </p:nvSpPr>
        <p:spPr>
          <a:xfrm>
            <a:off x="1245219" y="1095219"/>
            <a:ext cx="10708887" cy="4351338"/>
          </a:xfrm>
        </p:spPr>
        <p:txBody>
          <a:bodyPr/>
          <a:lstStyle/>
          <a:p>
            <a:r>
              <a:rPr lang="en-US" sz="1800" dirty="0">
                <a:solidFill>
                  <a:schemeClr val="accent1">
                    <a:lumMod val="50000"/>
                  </a:schemeClr>
                </a:solidFill>
                <a:effectLst/>
                <a:latin typeface="Arial" panose="020B0604020202020204" pitchFamily="34" charset="0"/>
                <a:ea typeface="Arial" panose="020B0604020202020204" pitchFamily="34" charset="0"/>
              </a:rPr>
              <a:t>Use</a:t>
            </a:r>
            <a:r>
              <a:rPr lang="en-US" sz="1800" spc="-10" dirty="0">
                <a:solidFill>
                  <a:schemeClr val="accent1">
                    <a:lumMod val="50000"/>
                  </a:schemeClr>
                </a:solidFill>
                <a:effectLst/>
                <a:latin typeface="Arial" panose="020B0604020202020204" pitchFamily="34" charset="0"/>
                <a:ea typeface="Arial" panose="020B0604020202020204" pitchFamily="34" charset="0"/>
              </a:rPr>
              <a:t> </a:t>
            </a:r>
            <a:r>
              <a:rPr lang="en-US" sz="1800" dirty="0">
                <a:solidFill>
                  <a:schemeClr val="accent1">
                    <a:lumMod val="50000"/>
                  </a:schemeClr>
                </a:solidFill>
                <a:effectLst/>
                <a:latin typeface="Arial" panose="020B0604020202020204" pitchFamily="34" charset="0"/>
                <a:ea typeface="Arial" panose="020B0604020202020204" pitchFamily="34" charset="0"/>
              </a:rPr>
              <a:t>a</a:t>
            </a:r>
            <a:r>
              <a:rPr lang="en-US" sz="1800" spc="-5" dirty="0">
                <a:solidFill>
                  <a:schemeClr val="accent1">
                    <a:lumMod val="50000"/>
                  </a:schemeClr>
                </a:solidFill>
                <a:effectLst/>
                <a:latin typeface="Arial" panose="020B0604020202020204" pitchFamily="34" charset="0"/>
                <a:ea typeface="Arial" panose="020B0604020202020204" pitchFamily="34" charset="0"/>
              </a:rPr>
              <a:t> </a:t>
            </a:r>
            <a:r>
              <a:rPr lang="en-US" sz="1800" dirty="0">
                <a:solidFill>
                  <a:schemeClr val="accent1">
                    <a:lumMod val="50000"/>
                  </a:schemeClr>
                </a:solidFill>
                <a:effectLst/>
                <a:latin typeface="Arial" panose="020B0604020202020204" pitchFamily="34" charset="0"/>
                <a:ea typeface="Arial" panose="020B0604020202020204" pitchFamily="34" charset="0"/>
              </a:rPr>
              <a:t>smartphone</a:t>
            </a:r>
            <a:r>
              <a:rPr lang="en-US" sz="1800" spc="-5" dirty="0">
                <a:solidFill>
                  <a:schemeClr val="accent1">
                    <a:lumMod val="50000"/>
                  </a:schemeClr>
                </a:solidFill>
                <a:effectLst/>
                <a:latin typeface="Arial" panose="020B0604020202020204" pitchFamily="34" charset="0"/>
                <a:ea typeface="Arial" panose="020B0604020202020204" pitchFamily="34" charset="0"/>
              </a:rPr>
              <a:t> </a:t>
            </a:r>
            <a:r>
              <a:rPr lang="en-US" sz="1800" dirty="0">
                <a:solidFill>
                  <a:schemeClr val="accent1">
                    <a:lumMod val="50000"/>
                  </a:schemeClr>
                </a:solidFill>
                <a:effectLst/>
                <a:latin typeface="Arial" panose="020B0604020202020204" pitchFamily="34" charset="0"/>
                <a:ea typeface="Arial" panose="020B0604020202020204" pitchFamily="34" charset="0"/>
              </a:rPr>
              <a:t>to</a:t>
            </a:r>
            <a:r>
              <a:rPr lang="en-US" sz="1800" spc="-10" dirty="0">
                <a:solidFill>
                  <a:schemeClr val="accent1">
                    <a:lumMod val="50000"/>
                  </a:schemeClr>
                </a:solidFill>
                <a:effectLst/>
                <a:latin typeface="Arial" panose="020B0604020202020204" pitchFamily="34" charset="0"/>
                <a:ea typeface="Arial" panose="020B0604020202020204" pitchFamily="34" charset="0"/>
              </a:rPr>
              <a:t> </a:t>
            </a:r>
            <a:r>
              <a:rPr lang="en-US" sz="1800" dirty="0">
                <a:solidFill>
                  <a:schemeClr val="accent1">
                    <a:lumMod val="50000"/>
                  </a:schemeClr>
                </a:solidFill>
                <a:effectLst/>
                <a:latin typeface="Arial" panose="020B0604020202020204" pitchFamily="34" charset="0"/>
                <a:ea typeface="Arial" panose="020B0604020202020204" pitchFamily="34" charset="0"/>
              </a:rPr>
              <a:t>scan</a:t>
            </a:r>
            <a:r>
              <a:rPr lang="en-US" sz="1800" spc="-10" dirty="0">
                <a:solidFill>
                  <a:schemeClr val="accent1">
                    <a:lumMod val="50000"/>
                  </a:schemeClr>
                </a:solidFill>
                <a:effectLst/>
                <a:latin typeface="Arial" panose="020B0604020202020204" pitchFamily="34" charset="0"/>
                <a:ea typeface="Arial" panose="020B0604020202020204" pitchFamily="34" charset="0"/>
              </a:rPr>
              <a:t> </a:t>
            </a:r>
            <a:r>
              <a:rPr lang="en-US" sz="1800" dirty="0">
                <a:solidFill>
                  <a:schemeClr val="accent1">
                    <a:lumMod val="50000"/>
                  </a:schemeClr>
                </a:solidFill>
                <a:effectLst/>
                <a:latin typeface="Arial" panose="020B0604020202020204" pitchFamily="34" charset="0"/>
                <a:ea typeface="Arial" panose="020B0604020202020204" pitchFamily="34" charset="0"/>
              </a:rPr>
              <a:t>the</a:t>
            </a:r>
            <a:r>
              <a:rPr lang="en-US" sz="1800" spc="-10" dirty="0">
                <a:solidFill>
                  <a:schemeClr val="accent1">
                    <a:lumMod val="50000"/>
                  </a:schemeClr>
                </a:solidFill>
                <a:effectLst/>
                <a:latin typeface="Arial" panose="020B0604020202020204" pitchFamily="34" charset="0"/>
                <a:ea typeface="Arial" panose="020B0604020202020204" pitchFamily="34" charset="0"/>
              </a:rPr>
              <a:t> </a:t>
            </a:r>
            <a:r>
              <a:rPr lang="en-US" sz="1800" dirty="0">
                <a:solidFill>
                  <a:schemeClr val="accent1">
                    <a:lumMod val="50000"/>
                  </a:schemeClr>
                </a:solidFill>
                <a:effectLst/>
                <a:latin typeface="Arial" panose="020B0604020202020204" pitchFamily="34" charset="0"/>
                <a:ea typeface="Arial" panose="020B0604020202020204" pitchFamily="34" charset="0"/>
              </a:rPr>
              <a:t>QR</a:t>
            </a:r>
            <a:r>
              <a:rPr lang="en-US" sz="1800" spc="-15" dirty="0">
                <a:solidFill>
                  <a:schemeClr val="accent1">
                    <a:lumMod val="50000"/>
                  </a:schemeClr>
                </a:solidFill>
                <a:effectLst/>
                <a:latin typeface="Arial" panose="020B0604020202020204" pitchFamily="34" charset="0"/>
                <a:ea typeface="Arial" panose="020B0604020202020204" pitchFamily="34" charset="0"/>
              </a:rPr>
              <a:t> </a:t>
            </a:r>
            <a:r>
              <a:rPr lang="en-US" sz="1800" dirty="0">
                <a:solidFill>
                  <a:schemeClr val="accent1">
                    <a:lumMod val="50000"/>
                  </a:schemeClr>
                </a:solidFill>
                <a:effectLst/>
                <a:latin typeface="Arial" panose="020B0604020202020204" pitchFamily="34" charset="0"/>
                <a:ea typeface="Arial" panose="020B0604020202020204" pitchFamily="34" charset="0"/>
              </a:rPr>
              <a:t>code</a:t>
            </a:r>
            <a:r>
              <a:rPr lang="en-US" sz="1800" spc="-10" dirty="0">
                <a:solidFill>
                  <a:schemeClr val="accent1">
                    <a:lumMod val="50000"/>
                  </a:schemeClr>
                </a:solidFill>
                <a:effectLst/>
                <a:latin typeface="Arial" panose="020B0604020202020204" pitchFamily="34" charset="0"/>
                <a:ea typeface="Arial" panose="020B0604020202020204" pitchFamily="34" charset="0"/>
              </a:rPr>
              <a:t> </a:t>
            </a:r>
            <a:r>
              <a:rPr lang="en-US" sz="1800" dirty="0">
                <a:solidFill>
                  <a:schemeClr val="accent1">
                    <a:lumMod val="50000"/>
                  </a:schemeClr>
                </a:solidFill>
                <a:effectLst/>
                <a:latin typeface="Arial" panose="020B0604020202020204" pitchFamily="34" charset="0"/>
                <a:ea typeface="Arial" panose="020B0604020202020204" pitchFamily="34" charset="0"/>
              </a:rPr>
              <a:t>to</a:t>
            </a:r>
            <a:r>
              <a:rPr lang="en-US" sz="1800" spc="-10" dirty="0">
                <a:solidFill>
                  <a:schemeClr val="accent1">
                    <a:lumMod val="50000"/>
                  </a:schemeClr>
                </a:solidFill>
                <a:effectLst/>
                <a:latin typeface="Arial" panose="020B0604020202020204" pitchFamily="34" charset="0"/>
                <a:ea typeface="Arial" panose="020B0604020202020204" pitchFamily="34" charset="0"/>
              </a:rPr>
              <a:t> </a:t>
            </a:r>
            <a:r>
              <a:rPr lang="en-US" sz="1800" dirty="0">
                <a:solidFill>
                  <a:schemeClr val="accent1">
                    <a:lumMod val="50000"/>
                  </a:schemeClr>
                </a:solidFill>
                <a:effectLst/>
                <a:latin typeface="Arial" panose="020B0604020202020204" pitchFamily="34" charset="0"/>
                <a:ea typeface="Arial" panose="020B0604020202020204" pitchFamily="34" charset="0"/>
              </a:rPr>
              <a:t>connect</a:t>
            </a:r>
            <a:r>
              <a:rPr lang="en-US" sz="1800" spc="-10" dirty="0">
                <a:solidFill>
                  <a:schemeClr val="accent1">
                    <a:lumMod val="50000"/>
                  </a:schemeClr>
                </a:solidFill>
                <a:effectLst/>
                <a:latin typeface="Arial" panose="020B0604020202020204" pitchFamily="34" charset="0"/>
                <a:ea typeface="Arial" panose="020B0604020202020204" pitchFamily="34" charset="0"/>
              </a:rPr>
              <a:t> </a:t>
            </a:r>
            <a:r>
              <a:rPr lang="en-US" sz="1800" dirty="0">
                <a:solidFill>
                  <a:schemeClr val="accent1">
                    <a:lumMod val="50000"/>
                  </a:schemeClr>
                </a:solidFill>
                <a:effectLst/>
                <a:latin typeface="Arial" panose="020B0604020202020204" pitchFamily="34" charset="0"/>
                <a:ea typeface="Arial" panose="020B0604020202020204" pitchFamily="34" charset="0"/>
              </a:rPr>
              <a:t>the</a:t>
            </a:r>
            <a:r>
              <a:rPr lang="en-US" sz="1800" spc="-10" dirty="0">
                <a:solidFill>
                  <a:schemeClr val="accent1">
                    <a:lumMod val="50000"/>
                  </a:schemeClr>
                </a:solidFill>
                <a:effectLst/>
                <a:latin typeface="Arial" panose="020B0604020202020204" pitchFamily="34" charset="0"/>
                <a:ea typeface="Arial" panose="020B0604020202020204" pitchFamily="34" charset="0"/>
              </a:rPr>
              <a:t> </a:t>
            </a:r>
            <a:r>
              <a:rPr lang="en-US" sz="1800" dirty="0">
                <a:solidFill>
                  <a:schemeClr val="accent1">
                    <a:lumMod val="50000"/>
                  </a:schemeClr>
                </a:solidFill>
                <a:effectLst/>
                <a:latin typeface="Arial" panose="020B0604020202020204" pitchFamily="34" charset="0"/>
                <a:ea typeface="Arial" panose="020B0604020202020204" pitchFamily="34" charset="0"/>
              </a:rPr>
              <a:t>phone</a:t>
            </a:r>
            <a:r>
              <a:rPr lang="en-US" sz="1800" spc="-10" dirty="0">
                <a:solidFill>
                  <a:schemeClr val="accent1">
                    <a:lumMod val="50000"/>
                  </a:schemeClr>
                </a:solidFill>
                <a:effectLst/>
                <a:latin typeface="Arial" panose="020B0604020202020204" pitchFamily="34" charset="0"/>
                <a:ea typeface="Arial" panose="020B0604020202020204" pitchFamily="34" charset="0"/>
              </a:rPr>
              <a:t> </a:t>
            </a:r>
            <a:r>
              <a:rPr lang="en-US" sz="1800" dirty="0">
                <a:solidFill>
                  <a:schemeClr val="accent1">
                    <a:lumMod val="50000"/>
                  </a:schemeClr>
                </a:solidFill>
                <a:effectLst/>
                <a:latin typeface="Arial" panose="020B0604020202020204" pitchFamily="34" charset="0"/>
                <a:ea typeface="Arial" panose="020B0604020202020204" pitchFamily="34" charset="0"/>
              </a:rPr>
              <a:t>to</a:t>
            </a:r>
            <a:r>
              <a:rPr lang="en-US" sz="1800" spc="-10" dirty="0">
                <a:solidFill>
                  <a:schemeClr val="accent1">
                    <a:lumMod val="50000"/>
                  </a:schemeClr>
                </a:solidFill>
                <a:effectLst/>
                <a:latin typeface="Arial" panose="020B0604020202020204" pitchFamily="34" charset="0"/>
                <a:ea typeface="Arial" panose="020B0604020202020204" pitchFamily="34" charset="0"/>
              </a:rPr>
              <a:t> </a:t>
            </a:r>
            <a:r>
              <a:rPr lang="en-US" sz="1800" dirty="0">
                <a:solidFill>
                  <a:schemeClr val="accent1">
                    <a:lumMod val="50000"/>
                  </a:schemeClr>
                </a:solidFill>
                <a:effectLst/>
                <a:latin typeface="Arial" panose="020B0604020202020204" pitchFamily="34" charset="0"/>
                <a:ea typeface="Arial" panose="020B0604020202020204" pitchFamily="34" charset="0"/>
              </a:rPr>
              <a:t>the</a:t>
            </a:r>
            <a:r>
              <a:rPr lang="en-US" sz="1800" spc="-15" dirty="0">
                <a:solidFill>
                  <a:schemeClr val="accent1">
                    <a:lumMod val="50000"/>
                  </a:schemeClr>
                </a:solidFill>
                <a:effectLst/>
                <a:latin typeface="Arial" panose="020B0604020202020204" pitchFamily="34" charset="0"/>
                <a:ea typeface="Arial" panose="020B0604020202020204" pitchFamily="34" charset="0"/>
              </a:rPr>
              <a:t> </a:t>
            </a:r>
            <a:r>
              <a:rPr lang="en-US" sz="1800" dirty="0">
                <a:solidFill>
                  <a:schemeClr val="accent1">
                    <a:lumMod val="50000"/>
                  </a:schemeClr>
                </a:solidFill>
                <a:effectLst/>
                <a:latin typeface="Arial" panose="020B0604020202020204" pitchFamily="34" charset="0"/>
                <a:ea typeface="Arial" panose="020B0604020202020204" pitchFamily="34" charset="0"/>
              </a:rPr>
              <a:t>examination platform</a:t>
            </a:r>
            <a:r>
              <a:rPr lang="en-US" sz="1800" spc="-10" dirty="0">
                <a:solidFill>
                  <a:schemeClr val="accent1">
                    <a:lumMod val="50000"/>
                  </a:schemeClr>
                </a:solidFill>
                <a:effectLst/>
                <a:latin typeface="Arial" panose="020B0604020202020204" pitchFamily="34" charset="0"/>
                <a:ea typeface="Arial" panose="020B0604020202020204" pitchFamily="34" charset="0"/>
              </a:rPr>
              <a:t> </a:t>
            </a:r>
            <a:r>
              <a:rPr lang="en-US" sz="1800" dirty="0">
                <a:solidFill>
                  <a:schemeClr val="accent1">
                    <a:lumMod val="50000"/>
                  </a:schemeClr>
                </a:solidFill>
                <a:effectLst/>
                <a:latin typeface="Arial" panose="020B0604020202020204" pitchFamily="34" charset="0"/>
                <a:ea typeface="Arial" panose="020B0604020202020204" pitchFamily="34" charset="0"/>
              </a:rPr>
              <a:t>for a</a:t>
            </a:r>
            <a:r>
              <a:rPr lang="en-US" sz="1800" spc="-35" dirty="0">
                <a:solidFill>
                  <a:schemeClr val="accent1">
                    <a:lumMod val="50000"/>
                  </a:schemeClr>
                </a:solidFill>
                <a:effectLst/>
                <a:latin typeface="Arial" panose="020B0604020202020204" pitchFamily="34" charset="0"/>
                <a:ea typeface="Arial" panose="020B0604020202020204" pitchFamily="34" charset="0"/>
              </a:rPr>
              <a:t> </a:t>
            </a:r>
            <a:r>
              <a:rPr lang="en-US" sz="1800" dirty="0">
                <a:solidFill>
                  <a:schemeClr val="accent1">
                    <a:lumMod val="50000"/>
                  </a:schemeClr>
                </a:solidFill>
                <a:effectLst/>
                <a:latin typeface="Arial" panose="020B0604020202020204" pitchFamily="34" charset="0"/>
                <a:ea typeface="Arial" panose="020B0604020202020204" pitchFamily="34" charset="0"/>
              </a:rPr>
              <a:t>better</a:t>
            </a:r>
            <a:r>
              <a:rPr lang="en-US" sz="1800" spc="-35" dirty="0">
                <a:solidFill>
                  <a:schemeClr val="accent1">
                    <a:lumMod val="50000"/>
                  </a:schemeClr>
                </a:solidFill>
                <a:effectLst/>
                <a:latin typeface="Arial" panose="020B0604020202020204" pitchFamily="34" charset="0"/>
                <a:ea typeface="Arial" panose="020B0604020202020204" pitchFamily="34" charset="0"/>
              </a:rPr>
              <a:t> </a:t>
            </a:r>
            <a:r>
              <a:rPr lang="en-US" sz="1800" dirty="0">
                <a:solidFill>
                  <a:schemeClr val="accent1">
                    <a:lumMod val="50000"/>
                  </a:schemeClr>
                </a:solidFill>
                <a:effectLst/>
                <a:latin typeface="Arial" panose="020B0604020202020204" pitchFamily="34" charset="0"/>
                <a:ea typeface="Arial" panose="020B0604020202020204" pitchFamily="34" charset="0"/>
              </a:rPr>
              <a:t>view</a:t>
            </a:r>
            <a:r>
              <a:rPr lang="en-US" sz="1800" spc="-35" dirty="0">
                <a:solidFill>
                  <a:schemeClr val="accent1">
                    <a:lumMod val="50000"/>
                  </a:schemeClr>
                </a:solidFill>
                <a:effectLst/>
                <a:latin typeface="Arial" panose="020B0604020202020204" pitchFamily="34" charset="0"/>
                <a:ea typeface="Arial" panose="020B0604020202020204" pitchFamily="34" charset="0"/>
              </a:rPr>
              <a:t> </a:t>
            </a:r>
            <a:r>
              <a:rPr lang="en-US" sz="1800" dirty="0">
                <a:solidFill>
                  <a:schemeClr val="accent1">
                    <a:lumMod val="50000"/>
                  </a:schemeClr>
                </a:solidFill>
                <a:effectLst/>
                <a:latin typeface="Arial" panose="020B0604020202020204" pitchFamily="34" charset="0"/>
                <a:ea typeface="Arial" panose="020B0604020202020204" pitchFamily="34" charset="0"/>
              </a:rPr>
              <a:t>of</a:t>
            </a:r>
            <a:r>
              <a:rPr lang="en-US" sz="1800" spc="-35" dirty="0">
                <a:solidFill>
                  <a:schemeClr val="accent1">
                    <a:lumMod val="50000"/>
                  </a:schemeClr>
                </a:solidFill>
                <a:effectLst/>
                <a:latin typeface="Arial" panose="020B0604020202020204" pitchFamily="34" charset="0"/>
                <a:ea typeface="Arial" panose="020B0604020202020204" pitchFamily="34" charset="0"/>
              </a:rPr>
              <a:t> </a:t>
            </a:r>
            <a:r>
              <a:rPr lang="en-US" sz="1800" dirty="0">
                <a:solidFill>
                  <a:schemeClr val="accent1">
                    <a:lumMod val="50000"/>
                  </a:schemeClr>
                </a:solidFill>
                <a:effectLst/>
                <a:latin typeface="Arial" panose="020B0604020202020204" pitchFamily="34" charset="0"/>
                <a:ea typeface="Arial" panose="020B0604020202020204" pitchFamily="34" charset="0"/>
              </a:rPr>
              <a:t>your</a:t>
            </a:r>
            <a:r>
              <a:rPr lang="en-US" sz="1800" spc="-35" dirty="0">
                <a:solidFill>
                  <a:schemeClr val="accent1">
                    <a:lumMod val="50000"/>
                  </a:schemeClr>
                </a:solidFill>
                <a:effectLst/>
                <a:latin typeface="Arial" panose="020B0604020202020204" pitchFamily="34" charset="0"/>
                <a:ea typeface="Arial" panose="020B0604020202020204" pitchFamily="34" charset="0"/>
              </a:rPr>
              <a:t> </a:t>
            </a:r>
            <a:r>
              <a:rPr lang="en-US" sz="1800" dirty="0">
                <a:solidFill>
                  <a:schemeClr val="accent1">
                    <a:lumMod val="50000"/>
                  </a:schemeClr>
                </a:solidFill>
                <a:effectLst/>
                <a:latin typeface="Arial" panose="020B0604020202020204" pitchFamily="34" charset="0"/>
                <a:ea typeface="Arial" panose="020B0604020202020204" pitchFamily="34" charset="0"/>
              </a:rPr>
              <a:t>workspace</a:t>
            </a:r>
            <a:r>
              <a:rPr lang="en-US" sz="1800" spc="-35" dirty="0">
                <a:solidFill>
                  <a:schemeClr val="accent1">
                    <a:lumMod val="50000"/>
                  </a:schemeClr>
                </a:solidFill>
                <a:effectLst/>
                <a:latin typeface="Arial" panose="020B0604020202020204" pitchFamily="34" charset="0"/>
                <a:ea typeface="Arial" panose="020B0604020202020204" pitchFamily="34" charset="0"/>
              </a:rPr>
              <a:t> </a:t>
            </a:r>
            <a:r>
              <a:rPr lang="en-US" sz="1800" dirty="0">
                <a:solidFill>
                  <a:schemeClr val="accent1">
                    <a:lumMod val="50000"/>
                  </a:schemeClr>
                </a:solidFill>
                <a:effectLst/>
                <a:latin typeface="Arial" panose="020B0604020202020204" pitchFamily="34" charset="0"/>
                <a:ea typeface="Arial" panose="020B0604020202020204" pitchFamily="34" charset="0"/>
              </a:rPr>
              <a:t>and</a:t>
            </a:r>
            <a:r>
              <a:rPr lang="en-US" sz="1800" spc="-40" dirty="0">
                <a:solidFill>
                  <a:schemeClr val="accent1">
                    <a:lumMod val="50000"/>
                  </a:schemeClr>
                </a:solidFill>
                <a:effectLst/>
                <a:latin typeface="Arial" panose="020B0604020202020204" pitchFamily="34" charset="0"/>
                <a:ea typeface="Arial" panose="020B0604020202020204" pitchFamily="34" charset="0"/>
              </a:rPr>
              <a:t> </a:t>
            </a:r>
            <a:r>
              <a:rPr lang="en-US" sz="1800" dirty="0">
                <a:solidFill>
                  <a:schemeClr val="accent1">
                    <a:lumMod val="50000"/>
                  </a:schemeClr>
                </a:solidFill>
                <a:effectLst/>
                <a:latin typeface="Arial" panose="020B0604020202020204" pitchFamily="34" charset="0"/>
                <a:ea typeface="Arial" panose="020B0604020202020204" pitchFamily="34" charset="0"/>
              </a:rPr>
              <a:t>examination</a:t>
            </a:r>
            <a:r>
              <a:rPr lang="en-US" sz="1800" spc="-35" dirty="0">
                <a:solidFill>
                  <a:schemeClr val="accent1">
                    <a:lumMod val="50000"/>
                  </a:schemeClr>
                </a:solidFill>
                <a:effectLst/>
                <a:latin typeface="Arial" panose="020B0604020202020204" pitchFamily="34" charset="0"/>
                <a:ea typeface="Arial" panose="020B0604020202020204" pitchFamily="34" charset="0"/>
              </a:rPr>
              <a:t> </a:t>
            </a:r>
            <a:r>
              <a:rPr lang="en-US" sz="1800" dirty="0">
                <a:solidFill>
                  <a:schemeClr val="accent1">
                    <a:lumMod val="50000"/>
                  </a:schemeClr>
                </a:solidFill>
                <a:effectLst/>
                <a:latin typeface="Arial" panose="020B0604020202020204" pitchFamily="34" charset="0"/>
                <a:ea typeface="Arial" panose="020B0604020202020204" pitchFamily="34" charset="0"/>
              </a:rPr>
              <a:t>room.</a:t>
            </a:r>
            <a:r>
              <a:rPr lang="en-US" sz="1800" spc="-20" dirty="0">
                <a:solidFill>
                  <a:schemeClr val="accent1">
                    <a:lumMod val="50000"/>
                  </a:schemeClr>
                </a:solidFill>
                <a:effectLst/>
                <a:latin typeface="Arial" panose="020B0604020202020204" pitchFamily="34" charset="0"/>
                <a:ea typeface="Arial" panose="020B0604020202020204" pitchFamily="34" charset="0"/>
              </a:rPr>
              <a:t> </a:t>
            </a:r>
            <a:r>
              <a:rPr lang="en-US" sz="1800" dirty="0">
                <a:solidFill>
                  <a:schemeClr val="accent1">
                    <a:lumMod val="50000"/>
                  </a:schemeClr>
                </a:solidFill>
                <a:effectLst/>
                <a:latin typeface="Arial" panose="020B0604020202020204" pitchFamily="34" charset="0"/>
                <a:ea typeface="Arial" panose="020B0604020202020204" pitchFamily="34" charset="0"/>
              </a:rPr>
              <a:t>Click</a:t>
            </a:r>
            <a:r>
              <a:rPr lang="en-US" sz="1800" spc="-35" dirty="0">
                <a:solidFill>
                  <a:schemeClr val="accent1">
                    <a:lumMod val="50000"/>
                  </a:schemeClr>
                </a:solidFill>
                <a:effectLst/>
                <a:latin typeface="Arial" panose="020B0604020202020204" pitchFamily="34" charset="0"/>
                <a:ea typeface="Arial" panose="020B0604020202020204" pitchFamily="34" charset="0"/>
              </a:rPr>
              <a:t> </a:t>
            </a:r>
            <a:r>
              <a:rPr lang="en-US" sz="1800" dirty="0">
                <a:solidFill>
                  <a:schemeClr val="accent1">
                    <a:lumMod val="50000"/>
                  </a:schemeClr>
                </a:solidFill>
                <a:effectLst/>
                <a:latin typeface="Arial" panose="020B0604020202020204" pitchFamily="34" charset="0"/>
                <a:ea typeface="Arial" panose="020B0604020202020204" pitchFamily="34" charset="0"/>
              </a:rPr>
              <a:t>on</a:t>
            </a:r>
            <a:r>
              <a:rPr lang="en-US" sz="1800" spc="-35" dirty="0">
                <a:solidFill>
                  <a:schemeClr val="accent1">
                    <a:lumMod val="50000"/>
                  </a:schemeClr>
                </a:solidFill>
                <a:effectLst/>
                <a:latin typeface="Arial" panose="020B0604020202020204" pitchFamily="34" charset="0"/>
                <a:ea typeface="Arial" panose="020B0604020202020204" pitchFamily="34" charset="0"/>
              </a:rPr>
              <a:t> </a:t>
            </a:r>
            <a:r>
              <a:rPr lang="en-US" sz="1800" dirty="0">
                <a:solidFill>
                  <a:schemeClr val="accent1">
                    <a:lumMod val="50000"/>
                  </a:schemeClr>
                </a:solidFill>
                <a:effectLst/>
                <a:latin typeface="Arial" panose="020B0604020202020204" pitchFamily="34" charset="0"/>
                <a:ea typeface="Arial" panose="020B0604020202020204" pitchFamily="34" charset="0"/>
              </a:rPr>
              <a:t>the</a:t>
            </a:r>
            <a:r>
              <a:rPr lang="en-US" sz="1800" spc="-35" dirty="0">
                <a:solidFill>
                  <a:schemeClr val="accent1">
                    <a:lumMod val="50000"/>
                  </a:schemeClr>
                </a:solidFill>
                <a:effectLst/>
                <a:latin typeface="Arial" panose="020B0604020202020204" pitchFamily="34" charset="0"/>
                <a:ea typeface="Arial" panose="020B0604020202020204" pitchFamily="34" charset="0"/>
              </a:rPr>
              <a:t> </a:t>
            </a:r>
            <a:r>
              <a:rPr lang="en-US" sz="1800" dirty="0">
                <a:solidFill>
                  <a:schemeClr val="accent1">
                    <a:lumMod val="50000"/>
                  </a:schemeClr>
                </a:solidFill>
                <a:effectLst/>
                <a:latin typeface="Arial" panose="020B0604020202020204" pitchFamily="34" charset="0"/>
                <a:ea typeface="Arial" panose="020B0604020202020204" pitchFamily="34" charset="0"/>
              </a:rPr>
              <a:t>play</a:t>
            </a:r>
            <a:r>
              <a:rPr lang="en-US" sz="1800" spc="-35" dirty="0">
                <a:solidFill>
                  <a:schemeClr val="accent1">
                    <a:lumMod val="50000"/>
                  </a:schemeClr>
                </a:solidFill>
                <a:effectLst/>
                <a:latin typeface="Arial" panose="020B0604020202020204" pitchFamily="34" charset="0"/>
                <a:ea typeface="Arial" panose="020B0604020202020204" pitchFamily="34" charset="0"/>
              </a:rPr>
              <a:t> </a:t>
            </a:r>
            <a:r>
              <a:rPr lang="en-US" sz="1800" dirty="0">
                <a:solidFill>
                  <a:schemeClr val="accent1">
                    <a:lumMod val="50000"/>
                  </a:schemeClr>
                </a:solidFill>
                <a:effectLst/>
                <a:latin typeface="Arial" panose="020B0604020202020204" pitchFamily="34" charset="0"/>
                <a:ea typeface="Arial" panose="020B0604020202020204" pitchFamily="34" charset="0"/>
              </a:rPr>
              <a:t>button</a:t>
            </a:r>
            <a:r>
              <a:rPr lang="en-US" sz="1800" spc="-35" dirty="0">
                <a:solidFill>
                  <a:schemeClr val="accent1">
                    <a:lumMod val="50000"/>
                  </a:schemeClr>
                </a:solidFill>
                <a:effectLst/>
                <a:latin typeface="Arial" panose="020B0604020202020204" pitchFamily="34" charset="0"/>
                <a:ea typeface="Arial" panose="020B0604020202020204" pitchFamily="34" charset="0"/>
              </a:rPr>
              <a:t> </a:t>
            </a:r>
            <a:r>
              <a:rPr lang="en-US" sz="1800" dirty="0">
                <a:solidFill>
                  <a:schemeClr val="accent1">
                    <a:lumMod val="50000"/>
                  </a:schemeClr>
                </a:solidFill>
                <a:effectLst/>
                <a:latin typeface="Arial" panose="020B0604020202020204" pitchFamily="34" charset="0"/>
                <a:ea typeface="Arial" panose="020B0604020202020204" pitchFamily="34" charset="0"/>
              </a:rPr>
              <a:t>to</a:t>
            </a:r>
            <a:r>
              <a:rPr lang="en-US" sz="1800" spc="-35" dirty="0">
                <a:solidFill>
                  <a:schemeClr val="accent1">
                    <a:lumMod val="50000"/>
                  </a:schemeClr>
                </a:solidFill>
                <a:effectLst/>
                <a:latin typeface="Arial" panose="020B0604020202020204" pitchFamily="34" charset="0"/>
                <a:ea typeface="Arial" panose="020B0604020202020204" pitchFamily="34" charset="0"/>
              </a:rPr>
              <a:t> </a:t>
            </a:r>
            <a:r>
              <a:rPr lang="en-US" sz="1800" dirty="0">
                <a:solidFill>
                  <a:schemeClr val="accent1">
                    <a:lumMod val="50000"/>
                  </a:schemeClr>
                </a:solidFill>
                <a:effectLst/>
                <a:latin typeface="Arial" panose="020B0604020202020204" pitchFamily="34" charset="0"/>
                <a:ea typeface="Arial" panose="020B0604020202020204" pitchFamily="34" charset="0"/>
              </a:rPr>
              <a:t>record a short video of your room surroundings.</a:t>
            </a:r>
            <a:endParaRPr lang="en-ZA" sz="1800" dirty="0">
              <a:solidFill>
                <a:schemeClr val="accent1">
                  <a:lumMod val="50000"/>
                </a:schemeClr>
              </a:solidFill>
              <a:effectLst/>
              <a:latin typeface="Arial" panose="020B0604020202020204" pitchFamily="34" charset="0"/>
              <a:ea typeface="Arial" panose="020B0604020202020204" pitchFamily="34" charset="0"/>
            </a:endParaRPr>
          </a:p>
          <a:p>
            <a:endParaRPr lang="en-ZA" dirty="0">
              <a:solidFill>
                <a:schemeClr val="accent1">
                  <a:lumMod val="50000"/>
                </a:schemeClr>
              </a:solidFill>
            </a:endParaRPr>
          </a:p>
        </p:txBody>
      </p:sp>
      <p:grpSp>
        <p:nvGrpSpPr>
          <p:cNvPr id="4" name="Group 3">
            <a:extLst>
              <a:ext uri="{FF2B5EF4-FFF2-40B4-BE49-F238E27FC236}">
                <a16:creationId xmlns:a16="http://schemas.microsoft.com/office/drawing/2014/main" id="{AFBCD1A5-92BE-F77F-191A-F861B47ADBE3}"/>
              </a:ext>
            </a:extLst>
          </p:cNvPr>
          <p:cNvGrpSpPr>
            <a:grpSpLocks/>
          </p:cNvGrpSpPr>
          <p:nvPr/>
        </p:nvGrpSpPr>
        <p:grpSpPr>
          <a:xfrm>
            <a:off x="1944801" y="1979922"/>
            <a:ext cx="7010567" cy="4793505"/>
            <a:chOff x="0" y="0"/>
            <a:chExt cx="5527548" cy="2067422"/>
          </a:xfrm>
        </p:grpSpPr>
        <p:pic>
          <p:nvPicPr>
            <p:cNvPr id="5" name="Image 11" descr="A screenshot of a qr code  Description automatically generated">
              <a:extLst>
                <a:ext uri="{FF2B5EF4-FFF2-40B4-BE49-F238E27FC236}">
                  <a16:creationId xmlns:a16="http://schemas.microsoft.com/office/drawing/2014/main" id="{5C5260F1-CA74-BA23-0CCD-CDBFF3C1373F}"/>
                </a:ext>
              </a:extLst>
            </p:cNvPr>
            <p:cNvPicPr/>
            <p:nvPr/>
          </p:nvPicPr>
          <p:blipFill>
            <a:blip r:embed="rId2" cstate="print"/>
            <a:stretch>
              <a:fillRect/>
            </a:stretch>
          </p:blipFill>
          <p:spPr>
            <a:xfrm>
              <a:off x="0" y="1257"/>
              <a:ext cx="3030981" cy="2066165"/>
            </a:xfrm>
            <a:prstGeom prst="rect">
              <a:avLst/>
            </a:prstGeom>
          </p:spPr>
        </p:pic>
        <p:pic>
          <p:nvPicPr>
            <p:cNvPr id="6" name="Image 12" descr="A blue arrow pointing to the side  Description automatically generated">
              <a:extLst>
                <a:ext uri="{FF2B5EF4-FFF2-40B4-BE49-F238E27FC236}">
                  <a16:creationId xmlns:a16="http://schemas.microsoft.com/office/drawing/2014/main" id="{6F955179-A77F-69BA-3432-2445CCD7DE82}"/>
                </a:ext>
              </a:extLst>
            </p:cNvPr>
            <p:cNvPicPr/>
            <p:nvPr/>
          </p:nvPicPr>
          <p:blipFill>
            <a:blip r:embed="rId3" cstate="print"/>
            <a:stretch>
              <a:fillRect/>
            </a:stretch>
          </p:blipFill>
          <p:spPr>
            <a:xfrm>
              <a:off x="3091437" y="0"/>
              <a:ext cx="2436111" cy="2017606"/>
            </a:xfrm>
            <a:prstGeom prst="rect">
              <a:avLst/>
            </a:prstGeom>
          </p:spPr>
        </p:pic>
      </p:grpSp>
    </p:spTree>
    <p:extLst>
      <p:ext uri="{BB962C8B-B14F-4D97-AF65-F5344CB8AC3E}">
        <p14:creationId xmlns:p14="http://schemas.microsoft.com/office/powerpoint/2010/main" val="36137635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890D1D-75CE-4667-BA67-FB5EB5FECBD4}"/>
              </a:ext>
            </a:extLst>
          </p:cNvPr>
          <p:cNvSpPr>
            <a:spLocks noGrp="1"/>
          </p:cNvSpPr>
          <p:nvPr>
            <p:ph type="title"/>
          </p:nvPr>
        </p:nvSpPr>
        <p:spPr>
          <a:xfrm>
            <a:off x="1302478" y="308038"/>
            <a:ext cx="8873010" cy="775417"/>
          </a:xfrm>
          <a:solidFill>
            <a:schemeClr val="accent1">
              <a:lumMod val="50000"/>
            </a:schemeClr>
          </a:solidFill>
        </p:spPr>
        <p:txBody>
          <a:bodyPr/>
          <a:lstStyle/>
          <a:p>
            <a:r>
              <a:rPr lang="en-ZA" b="1" dirty="0">
                <a:solidFill>
                  <a:schemeClr val="bg1"/>
                </a:solidFill>
                <a:latin typeface="+mn-lt"/>
              </a:rPr>
              <a:t>ELO 6:</a:t>
            </a:r>
          </a:p>
        </p:txBody>
      </p:sp>
      <p:sp>
        <p:nvSpPr>
          <p:cNvPr id="2" name="Content Placeholder 1">
            <a:extLst>
              <a:ext uri="{FF2B5EF4-FFF2-40B4-BE49-F238E27FC236}">
                <a16:creationId xmlns:a16="http://schemas.microsoft.com/office/drawing/2014/main" id="{FE9CC57C-AD59-46DA-9B89-5AACC6497D06}"/>
              </a:ext>
            </a:extLst>
          </p:cNvPr>
          <p:cNvSpPr>
            <a:spLocks noGrp="1"/>
          </p:cNvSpPr>
          <p:nvPr>
            <p:ph sz="half" idx="1"/>
          </p:nvPr>
        </p:nvSpPr>
        <p:spPr>
          <a:xfrm>
            <a:off x="853607" y="2023038"/>
            <a:ext cx="9321881" cy="4364899"/>
          </a:xfrm>
        </p:spPr>
        <p:txBody>
          <a:bodyPr>
            <a:noAutofit/>
          </a:bodyPr>
          <a:lstStyle/>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v"/>
              <a:tabLst/>
              <a:defRPr/>
            </a:pPr>
            <a:r>
              <a:rPr lang="en-GB" sz="2000" dirty="0">
                <a:solidFill>
                  <a:srgbClr val="002060"/>
                </a:solidFill>
              </a:rPr>
              <a:t>The prescription is evaluated in terms of the appropriateness of the prescribed medication according to GPP.</a:t>
            </a:r>
          </a:p>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v"/>
              <a:tabLst/>
              <a:defRPr/>
            </a:pPr>
            <a:r>
              <a:rPr lang="en-GB" sz="2000" dirty="0">
                <a:solidFill>
                  <a:srgbClr val="002060"/>
                </a:solidFill>
              </a:rPr>
              <a:t>Medicines are prepared and labelled in accordance with GPP and current legislative requirements.</a:t>
            </a:r>
          </a:p>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v"/>
              <a:tabLst/>
              <a:defRPr/>
            </a:pPr>
            <a:r>
              <a:rPr lang="en-GB" sz="2000" dirty="0">
                <a:solidFill>
                  <a:srgbClr val="002060"/>
                </a:solidFill>
              </a:rPr>
              <a:t>Appropriate drug information sources and information systems are accessed, and the relevant information is communicated to the patient and/or carer in order to optimise therapeutic outcomes.</a:t>
            </a:r>
          </a:p>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v"/>
              <a:tabLst/>
              <a:defRPr/>
            </a:pPr>
            <a:r>
              <a:rPr lang="en-GB" sz="2000" dirty="0">
                <a:solidFill>
                  <a:srgbClr val="002060"/>
                </a:solidFill>
              </a:rPr>
              <a:t>A pharmaceutical care plan, including design, implementation and monitoring, is developed in collaboration with other health care professionals and the patient.</a:t>
            </a:r>
          </a:p>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v"/>
              <a:tabLst/>
              <a:defRPr/>
            </a:pPr>
            <a:r>
              <a:rPr lang="en-GB" sz="2000" dirty="0">
                <a:solidFill>
                  <a:srgbClr val="002060"/>
                </a:solidFill>
              </a:rPr>
              <a:t>Records are kept in accordance with the GPP and current legislative requirements.</a:t>
            </a:r>
          </a:p>
        </p:txBody>
      </p:sp>
      <p:pic>
        <p:nvPicPr>
          <p:cNvPr id="5" name="Graphic 4" descr="Homeopathy with solid fill">
            <a:extLst>
              <a:ext uri="{FF2B5EF4-FFF2-40B4-BE49-F238E27FC236}">
                <a16:creationId xmlns:a16="http://schemas.microsoft.com/office/drawing/2014/main" id="{A541798E-E1DA-4666-A109-9F41841C191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175488" y="2819975"/>
            <a:ext cx="2012428" cy="2012428"/>
          </a:xfrm>
          <a:prstGeom prst="rect">
            <a:avLst/>
          </a:prstGeom>
        </p:spPr>
      </p:pic>
      <p:sp>
        <p:nvSpPr>
          <p:cNvPr id="6" name="Title 2">
            <a:extLst>
              <a:ext uri="{FF2B5EF4-FFF2-40B4-BE49-F238E27FC236}">
                <a16:creationId xmlns:a16="http://schemas.microsoft.com/office/drawing/2014/main" id="{F310F256-4A52-492B-ACA6-943A0EB392E6}"/>
              </a:ext>
            </a:extLst>
          </p:cNvPr>
          <p:cNvSpPr txBox="1">
            <a:spLocks/>
          </p:cNvSpPr>
          <p:nvPr/>
        </p:nvSpPr>
        <p:spPr>
          <a:xfrm>
            <a:off x="1302478" y="1083455"/>
            <a:ext cx="3751943" cy="7754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lumMod val="50000"/>
                  </a:schemeClr>
                </a:solidFill>
                <a:effectLst>
                  <a:outerShdw blurRad="38100" dist="38100" dir="2700000" algn="tl">
                    <a:srgbClr val="000000">
                      <a:alpha val="43137"/>
                    </a:srgbClr>
                  </a:outerShdw>
                </a:effectLst>
                <a:latin typeface="Aharoni" panose="02010803020104030203" pitchFamily="2" charset="-79"/>
                <a:ea typeface="+mj-ea"/>
                <a:cs typeface="Aharoni" panose="02010803020104030203" pitchFamily="2" charset="-79"/>
              </a:defRPr>
            </a:lvl1pPr>
          </a:lstStyle>
          <a:p>
            <a:r>
              <a:rPr lang="en-ZA" b="1" dirty="0">
                <a:latin typeface="+mn-lt"/>
              </a:rPr>
              <a:t>16% </a:t>
            </a:r>
          </a:p>
        </p:txBody>
      </p:sp>
    </p:spTree>
    <p:extLst>
      <p:ext uri="{BB962C8B-B14F-4D97-AF65-F5344CB8AC3E}">
        <p14:creationId xmlns:p14="http://schemas.microsoft.com/office/powerpoint/2010/main" val="79829057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43A9E-E238-3B2B-EA82-62E71BED4BE1}"/>
              </a:ext>
            </a:extLst>
          </p:cNvPr>
          <p:cNvSpPr>
            <a:spLocks noGrp="1"/>
          </p:cNvSpPr>
          <p:nvPr>
            <p:ph type="title"/>
          </p:nvPr>
        </p:nvSpPr>
        <p:spPr>
          <a:xfrm>
            <a:off x="1422399" y="156118"/>
            <a:ext cx="5190274" cy="1840674"/>
          </a:xfrm>
        </p:spPr>
        <p:txBody>
          <a:bodyPr>
            <a:normAutofit fontScale="90000"/>
          </a:bodyPr>
          <a:lstStyle/>
          <a:p>
            <a:br>
              <a:rPr lang="en-US" sz="4000" dirty="0"/>
            </a:br>
            <a:r>
              <a:rPr lang="en-US" sz="4000" dirty="0"/>
              <a:t>Step </a:t>
            </a:r>
            <a:r>
              <a:rPr lang="en-US" sz="4000" b="1" dirty="0">
                <a:latin typeface="Arial" panose="020B0604020202020204" pitchFamily="34" charset="0"/>
                <a:cs typeface="Arial" panose="020B0604020202020204" pitchFamily="34" charset="0"/>
              </a:rPr>
              <a:t>9</a:t>
            </a:r>
            <a:r>
              <a:rPr lang="en-US" sz="4000" dirty="0"/>
              <a:t>: Complete the examination declaration</a:t>
            </a:r>
            <a:br>
              <a:rPr lang="en-ZA" sz="1800" b="1" u="sng" kern="0" dirty="0">
                <a:effectLst/>
                <a:uFill>
                  <a:solidFill>
                    <a:srgbClr val="000000"/>
                  </a:solidFill>
                </a:uFill>
                <a:latin typeface="Arial" panose="020B0604020202020204" pitchFamily="34" charset="0"/>
                <a:ea typeface="Arial" panose="020B0604020202020204" pitchFamily="34" charset="0"/>
              </a:rPr>
            </a:br>
            <a:endParaRPr lang="en-ZA" dirty="0"/>
          </a:p>
        </p:txBody>
      </p:sp>
      <p:pic>
        <p:nvPicPr>
          <p:cNvPr id="4" name="Image 13">
            <a:extLst>
              <a:ext uri="{FF2B5EF4-FFF2-40B4-BE49-F238E27FC236}">
                <a16:creationId xmlns:a16="http://schemas.microsoft.com/office/drawing/2014/main" id="{9794F0EB-E9A0-93C1-C807-9A7F1B066AEA}"/>
              </a:ext>
            </a:extLst>
          </p:cNvPr>
          <p:cNvPicPr>
            <a:picLocks noGrp="1"/>
          </p:cNvPicPr>
          <p:nvPr>
            <p:ph idx="1"/>
          </p:nvPr>
        </p:nvPicPr>
        <p:blipFill rotWithShape="1">
          <a:blip r:embed="rId2" cstate="print"/>
          <a:srcRect l="13856" r="13992" b="11418"/>
          <a:stretch/>
        </p:blipFill>
        <p:spPr>
          <a:xfrm>
            <a:off x="1561171" y="1899493"/>
            <a:ext cx="8017727" cy="4863722"/>
          </a:xfrm>
          <a:prstGeom prst="rect">
            <a:avLst/>
          </a:prstGeom>
        </p:spPr>
      </p:pic>
    </p:spTree>
    <p:extLst>
      <p:ext uri="{BB962C8B-B14F-4D97-AF65-F5344CB8AC3E}">
        <p14:creationId xmlns:p14="http://schemas.microsoft.com/office/powerpoint/2010/main" val="424848969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0CCF5-240F-48F0-924B-74F213B33382}"/>
              </a:ext>
            </a:extLst>
          </p:cNvPr>
          <p:cNvSpPr>
            <a:spLocks noGrp="1"/>
          </p:cNvSpPr>
          <p:nvPr>
            <p:ph type="title"/>
          </p:nvPr>
        </p:nvSpPr>
        <p:spPr>
          <a:xfrm>
            <a:off x="1422400" y="502776"/>
            <a:ext cx="10414620" cy="775417"/>
          </a:xfrm>
        </p:spPr>
        <p:txBody>
          <a:bodyPr>
            <a:noAutofit/>
          </a:bodyPr>
          <a:lstStyle/>
          <a:p>
            <a:r>
              <a:rPr lang="en-ZA" sz="3600" b="1" dirty="0">
                <a:effectLst/>
                <a:ea typeface="Times New Roman" panose="02020603050405020304" pitchFamily="18" charset="0"/>
              </a:rPr>
              <a:t>DECLARATION FOR THE ONLINE/REMOTE PROFESSIONAL EXAMINATIONS</a:t>
            </a:r>
            <a:endParaRPr lang="en-ZA" sz="3600" dirty="0"/>
          </a:p>
        </p:txBody>
      </p:sp>
      <p:sp>
        <p:nvSpPr>
          <p:cNvPr id="3" name="Content Placeholder 2">
            <a:extLst>
              <a:ext uri="{FF2B5EF4-FFF2-40B4-BE49-F238E27FC236}">
                <a16:creationId xmlns:a16="http://schemas.microsoft.com/office/drawing/2014/main" id="{615AC6C7-9BC0-4EF3-A145-AF029BE4B452}"/>
              </a:ext>
            </a:extLst>
          </p:cNvPr>
          <p:cNvSpPr>
            <a:spLocks noGrp="1"/>
          </p:cNvSpPr>
          <p:nvPr>
            <p:ph sz="half" idx="1"/>
          </p:nvPr>
        </p:nvSpPr>
        <p:spPr>
          <a:xfrm>
            <a:off x="550658" y="1636574"/>
            <a:ext cx="11593285" cy="5148943"/>
          </a:xfrm>
        </p:spPr>
        <p:txBody>
          <a:bodyPr>
            <a:normAutofit fontScale="77500" lnSpcReduction="20000"/>
          </a:bodyPr>
          <a:lstStyle/>
          <a:p>
            <a:pPr algn="just">
              <a:lnSpc>
                <a:spcPct val="107000"/>
              </a:lnSpc>
              <a:spcAft>
                <a:spcPts val="800"/>
              </a:spcAft>
            </a:pPr>
            <a:r>
              <a:rPr lang="en-ZA" sz="3100" b="1" dirty="0">
                <a:solidFill>
                  <a:srgbClr val="002060"/>
                </a:solidFill>
                <a:ea typeface="Calibri" panose="020F0502020204030204" pitchFamily="34" charset="0"/>
                <a:cs typeface="Times New Roman" panose="02020603050405020304" pitchFamily="18" charset="0"/>
              </a:rPr>
              <a:t>PRIOR TO START OF EXAMINATION </a:t>
            </a:r>
            <a:endParaRPr lang="en-ZA" sz="3100" b="1"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64008" indent="0" algn="just">
              <a:lnSpc>
                <a:spcPct val="107000"/>
              </a:lnSpc>
              <a:spcAft>
                <a:spcPts val="800"/>
              </a:spcAft>
              <a:buNone/>
            </a:pPr>
            <a:r>
              <a:rPr lang="en-ZA" sz="1800" dirty="0">
                <a:solidFill>
                  <a:srgbClr val="002060"/>
                </a:solidFill>
                <a:ea typeface="Calibri" panose="020F0502020204030204" pitchFamily="34" charset="0"/>
                <a:cs typeface="Times New Roman" panose="02020603050405020304" pitchFamily="18" charset="0"/>
              </a:rPr>
              <a:t>I hereby declare that I am the candidate registered to write the pre-registration examination on the _______________and agree to abide by the Examination Code of Conduct:</a:t>
            </a:r>
            <a:endParaRPr lang="en-ZA" sz="18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20000"/>
              </a:lnSpc>
              <a:buSzPts val="2000"/>
              <a:buFont typeface="Courier New" panose="02070309020205020404" pitchFamily="49" charset="0"/>
              <a:buChar char="o"/>
            </a:pPr>
            <a:r>
              <a:rPr lang="en-ZA" sz="1800" dirty="0">
                <a:solidFill>
                  <a:srgbClr val="002060"/>
                </a:solidFill>
                <a:ea typeface="Calibri" panose="020F0502020204030204" pitchFamily="34" charset="0"/>
                <a:cs typeface="Times New Roman" panose="02020603050405020304" pitchFamily="18" charset="0"/>
              </a:rPr>
              <a:t>I am completing the examination in a suitable area with minimal anticipated distractions. </a:t>
            </a:r>
            <a:endParaRPr lang="en-ZA" sz="18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20000"/>
              </a:lnSpc>
              <a:buSzPts val="2000"/>
              <a:buFont typeface="Courier New" panose="02070309020205020404" pitchFamily="49" charset="0"/>
              <a:buChar char="o"/>
            </a:pPr>
            <a:r>
              <a:rPr lang="en-ZA" sz="1800" dirty="0">
                <a:solidFill>
                  <a:srgbClr val="002060"/>
                </a:solidFill>
                <a:ea typeface="Calibri" panose="020F0502020204030204" pitchFamily="34" charset="0"/>
                <a:cs typeface="Times New Roman" panose="02020603050405020304" pitchFamily="18" charset="0"/>
              </a:rPr>
              <a:t>I am completing the examination at the location/place stipulated in my booking confirmation.</a:t>
            </a:r>
            <a:endParaRPr lang="en-ZA" sz="18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20000"/>
              </a:lnSpc>
              <a:buSzPts val="2000"/>
              <a:buFont typeface="Courier New" panose="02070309020205020404" pitchFamily="49" charset="0"/>
              <a:buChar char="o"/>
            </a:pPr>
            <a:r>
              <a:rPr lang="en-ZA" sz="1800" dirty="0">
                <a:solidFill>
                  <a:srgbClr val="002060"/>
                </a:solidFill>
                <a:ea typeface="Calibri" panose="020F0502020204030204" pitchFamily="34" charset="0"/>
                <a:cs typeface="Times New Roman" panose="02020603050405020304" pitchFamily="18" charset="0"/>
              </a:rPr>
              <a:t>I have procured the minimum required data for the purpose of the examination, which is equivalent to 3Gb per paper.</a:t>
            </a:r>
            <a:endParaRPr lang="en-ZA" sz="18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20000"/>
              </a:lnSpc>
              <a:buSzPts val="2000"/>
              <a:buFont typeface="Courier New" panose="02070309020205020404" pitchFamily="49" charset="0"/>
              <a:buChar char="o"/>
            </a:pPr>
            <a:r>
              <a:rPr lang="en-ZA" sz="1800" dirty="0">
                <a:solidFill>
                  <a:srgbClr val="002060"/>
                </a:solidFill>
                <a:ea typeface="Calibri" panose="020F0502020204030204" pitchFamily="34" charset="0"/>
                <a:cs typeface="Times New Roman" panose="02020603050405020304" pitchFamily="18" charset="0"/>
              </a:rPr>
              <a:t>I am not sitting next to or in close proximity to any other candidate completing this examination.</a:t>
            </a:r>
            <a:endParaRPr lang="en-ZA" sz="18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20000"/>
              </a:lnSpc>
              <a:buSzPts val="2000"/>
              <a:buFont typeface="Courier New" panose="02070309020205020404" pitchFamily="49" charset="0"/>
              <a:buChar char="o"/>
            </a:pPr>
            <a:r>
              <a:rPr lang="en-ZA" sz="1800" dirty="0">
                <a:solidFill>
                  <a:srgbClr val="002060"/>
                </a:solidFill>
                <a:ea typeface="Calibri" panose="020F0502020204030204" pitchFamily="34" charset="0"/>
                <a:cs typeface="Times New Roman" panose="02020603050405020304" pitchFamily="18" charset="0"/>
              </a:rPr>
              <a:t>I will not receive any form of assistance from any person while writing this examination.</a:t>
            </a:r>
            <a:endParaRPr lang="en-ZA" sz="18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20000"/>
              </a:lnSpc>
              <a:buSzPts val="2000"/>
              <a:buFont typeface="Courier New" panose="02070309020205020404" pitchFamily="49" charset="0"/>
              <a:buChar char="o"/>
            </a:pPr>
            <a:r>
              <a:rPr lang="en-ZA" sz="1800" dirty="0">
                <a:solidFill>
                  <a:srgbClr val="002060"/>
                </a:solidFill>
                <a:ea typeface="Calibri" panose="020F0502020204030204" pitchFamily="34" charset="0"/>
                <a:cs typeface="Times New Roman" panose="02020603050405020304" pitchFamily="18" charset="0"/>
              </a:rPr>
              <a:t>I will not communicate (verbal / electronic / in person) with any registered person during the examination.</a:t>
            </a:r>
            <a:endParaRPr lang="en-ZA" sz="18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20000"/>
              </a:lnSpc>
              <a:buSzPts val="2000"/>
              <a:buFont typeface="Courier New" panose="02070309020205020404" pitchFamily="49" charset="0"/>
              <a:buChar char="o"/>
            </a:pPr>
            <a:r>
              <a:rPr lang="en-ZA" sz="1800" dirty="0">
                <a:solidFill>
                  <a:srgbClr val="002060"/>
                </a:solidFill>
                <a:ea typeface="Calibri" panose="020F0502020204030204" pitchFamily="34" charset="0"/>
                <a:cs typeface="Times New Roman" panose="02020603050405020304" pitchFamily="18" charset="0"/>
              </a:rPr>
              <a:t>I will only use the reference material permitted in the examination.</a:t>
            </a:r>
            <a:endParaRPr lang="en-ZA" sz="18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20000"/>
              </a:lnSpc>
              <a:buSzPts val="2000"/>
              <a:buFont typeface="Courier New" panose="02070309020205020404" pitchFamily="49" charset="0"/>
              <a:buChar char="o"/>
            </a:pPr>
            <a:r>
              <a:rPr lang="en-ZA" sz="1800" dirty="0">
                <a:solidFill>
                  <a:srgbClr val="002060"/>
                </a:solidFill>
                <a:ea typeface="Calibri" panose="020F0502020204030204" pitchFamily="34" charset="0"/>
                <a:cs typeface="Times New Roman" panose="02020603050405020304" pitchFamily="18" charset="0"/>
              </a:rPr>
              <a:t>I will not access any other reference material that has been prohibited including websites. </a:t>
            </a:r>
            <a:endParaRPr lang="en-ZA" sz="18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20000"/>
              </a:lnSpc>
              <a:buSzPts val="2000"/>
              <a:buFont typeface="Courier New" panose="02070309020205020404" pitchFamily="49" charset="0"/>
              <a:buChar char="o"/>
            </a:pPr>
            <a:r>
              <a:rPr lang="en-ZA" sz="1800" dirty="0">
                <a:solidFill>
                  <a:srgbClr val="002060"/>
                </a:solidFill>
                <a:ea typeface="Calibri" panose="020F0502020204030204" pitchFamily="34" charset="0"/>
                <a:cs typeface="Times New Roman" panose="02020603050405020304" pitchFamily="18" charset="0"/>
              </a:rPr>
              <a:t>I will not give any assistance to any person completing this examination.</a:t>
            </a:r>
            <a:endParaRPr lang="en-ZA" sz="18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20000"/>
              </a:lnSpc>
              <a:buSzPts val="2000"/>
              <a:buFont typeface="Courier New" panose="02070309020205020404" pitchFamily="49" charset="0"/>
              <a:buChar char="o"/>
            </a:pPr>
            <a:r>
              <a:rPr lang="en-ZA" sz="1800" dirty="0">
                <a:solidFill>
                  <a:srgbClr val="002060"/>
                </a:solidFill>
                <a:ea typeface="Calibri" panose="020F0502020204030204" pitchFamily="34" charset="0"/>
                <a:cs typeface="Times New Roman" panose="02020603050405020304" pitchFamily="18" charset="0"/>
              </a:rPr>
              <a:t>I will not share or retain the contents of the examination via electronic, printed, written or verbal means with any person.  </a:t>
            </a:r>
            <a:endParaRPr lang="en-ZA" sz="18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20000"/>
              </a:lnSpc>
              <a:spcAft>
                <a:spcPts val="800"/>
              </a:spcAft>
              <a:buSzPts val="2000"/>
              <a:buFont typeface="Courier New" panose="02070309020205020404" pitchFamily="49" charset="0"/>
              <a:buChar char="o"/>
            </a:pPr>
            <a:r>
              <a:rPr lang="en-ZA" sz="1800" dirty="0">
                <a:solidFill>
                  <a:srgbClr val="002060"/>
                </a:solidFill>
                <a:ea typeface="Calibri" panose="020F0502020204030204" pitchFamily="34" charset="0"/>
                <a:cs typeface="Times New Roman" panose="02020603050405020304" pitchFamily="18" charset="0"/>
              </a:rPr>
              <a:t>I will inform the South African Pharmacy Council if I am aware of any candidate that contravenes the Examination Code of Conduct.</a:t>
            </a:r>
            <a:endParaRPr lang="en-ZA" sz="18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9358082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CD303-B2E0-5FDC-D701-CCE18E9390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69C278-339E-A2A0-6BE8-082EB0EE3C8F}"/>
              </a:ext>
            </a:extLst>
          </p:cNvPr>
          <p:cNvSpPr>
            <a:spLocks noGrp="1"/>
          </p:cNvSpPr>
          <p:nvPr>
            <p:ph type="title"/>
          </p:nvPr>
        </p:nvSpPr>
        <p:spPr>
          <a:xfrm>
            <a:off x="1422399" y="156118"/>
            <a:ext cx="5190274" cy="1840674"/>
          </a:xfrm>
        </p:spPr>
        <p:txBody>
          <a:bodyPr>
            <a:normAutofit fontScale="90000"/>
          </a:bodyPr>
          <a:lstStyle/>
          <a:p>
            <a:br>
              <a:rPr lang="en-US" sz="4000" dirty="0"/>
            </a:br>
            <a:r>
              <a:rPr lang="en-US" sz="4000" dirty="0"/>
              <a:t>Important messages to take note of:</a:t>
            </a:r>
            <a:br>
              <a:rPr lang="en-ZA" sz="1800" b="1" u="sng" kern="0" dirty="0">
                <a:effectLst/>
                <a:uFill>
                  <a:solidFill>
                    <a:srgbClr val="000000"/>
                  </a:solidFill>
                </a:uFill>
                <a:latin typeface="Arial" panose="020B0604020202020204" pitchFamily="34" charset="0"/>
                <a:ea typeface="Arial" panose="020B0604020202020204" pitchFamily="34" charset="0"/>
              </a:rPr>
            </a:br>
            <a:endParaRPr lang="en-ZA" dirty="0"/>
          </a:p>
        </p:txBody>
      </p:sp>
      <p:pic>
        <p:nvPicPr>
          <p:cNvPr id="5" name="Content Placeholder 4">
            <a:extLst>
              <a:ext uri="{FF2B5EF4-FFF2-40B4-BE49-F238E27FC236}">
                <a16:creationId xmlns:a16="http://schemas.microsoft.com/office/drawing/2014/main" id="{9EA07A63-7991-385C-81D5-437799101DE4}"/>
              </a:ext>
            </a:extLst>
          </p:cNvPr>
          <p:cNvPicPr>
            <a:picLocks noGrp="1" noChangeAspect="1"/>
          </p:cNvPicPr>
          <p:nvPr>
            <p:ph idx="1"/>
          </p:nvPr>
        </p:nvPicPr>
        <p:blipFill>
          <a:blip r:embed="rId2"/>
          <a:stretch>
            <a:fillRect/>
          </a:stretch>
        </p:blipFill>
        <p:spPr>
          <a:xfrm>
            <a:off x="1422400" y="1691640"/>
            <a:ext cx="7058660" cy="4880610"/>
          </a:xfrm>
          <a:prstGeom prst="rect">
            <a:avLst/>
          </a:prstGeom>
        </p:spPr>
      </p:pic>
      <p:sp>
        <p:nvSpPr>
          <p:cNvPr id="3" name="TextBox 2">
            <a:extLst>
              <a:ext uri="{FF2B5EF4-FFF2-40B4-BE49-F238E27FC236}">
                <a16:creationId xmlns:a16="http://schemas.microsoft.com/office/drawing/2014/main" id="{B6ACBEBD-61BC-94DC-273C-0335BF79DB75}"/>
              </a:ext>
            </a:extLst>
          </p:cNvPr>
          <p:cNvSpPr txBox="1"/>
          <p:nvPr/>
        </p:nvSpPr>
        <p:spPr>
          <a:xfrm>
            <a:off x="9052560" y="5534561"/>
            <a:ext cx="3139440" cy="1323439"/>
          </a:xfrm>
          <a:prstGeom prst="rect">
            <a:avLst/>
          </a:prstGeom>
          <a:noFill/>
        </p:spPr>
        <p:txBody>
          <a:bodyPr wrap="square" rtlCol="0">
            <a:spAutoFit/>
          </a:bodyPr>
          <a:lstStyle/>
          <a:p>
            <a:r>
              <a:rPr lang="en-ZA" sz="2000" dirty="0">
                <a:solidFill>
                  <a:schemeClr val="bg1"/>
                </a:solidFill>
              </a:rPr>
              <a:t>Region: South Africa</a:t>
            </a:r>
          </a:p>
          <a:p>
            <a:r>
              <a:rPr lang="en-ZA" sz="2000" dirty="0">
                <a:solidFill>
                  <a:schemeClr val="bg1"/>
                </a:solidFill>
              </a:rPr>
              <a:t>Time zone: Harare, Pretoria</a:t>
            </a:r>
          </a:p>
          <a:p>
            <a:r>
              <a:rPr lang="en-ZA" sz="2000" dirty="0">
                <a:solidFill>
                  <a:schemeClr val="bg1"/>
                </a:solidFill>
              </a:rPr>
              <a:t>Turn “off” the “set the time zone automatically”</a:t>
            </a:r>
          </a:p>
        </p:txBody>
      </p:sp>
    </p:spTree>
    <p:extLst>
      <p:ext uri="{BB962C8B-B14F-4D97-AF65-F5344CB8AC3E}">
        <p14:creationId xmlns:p14="http://schemas.microsoft.com/office/powerpoint/2010/main" val="33329775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3B4632A-30A2-407A-8075-A4974DECFF49}"/>
              </a:ext>
            </a:extLst>
          </p:cNvPr>
          <p:cNvSpPr>
            <a:spLocks noGrp="1"/>
          </p:cNvSpPr>
          <p:nvPr>
            <p:ph type="title"/>
          </p:nvPr>
        </p:nvSpPr>
        <p:spPr/>
        <p:txBody>
          <a:bodyPr>
            <a:normAutofit fontScale="90000"/>
          </a:bodyPr>
          <a:lstStyle/>
          <a:p>
            <a:r>
              <a:rPr lang="en-ZA" sz="3200" b="1" dirty="0">
                <a:effectLst/>
                <a:ea typeface="Times New Roman" panose="02020603050405020304" pitchFamily="18" charset="0"/>
              </a:rPr>
              <a:t>DECLARATION FOR THE ONLINE/REMOTE PROFESSIONAL EXAMINATIONS</a:t>
            </a:r>
            <a:endParaRPr lang="en-ZA" sz="3200" dirty="0"/>
          </a:p>
        </p:txBody>
      </p:sp>
      <p:sp>
        <p:nvSpPr>
          <p:cNvPr id="3" name="Content Placeholder 2">
            <a:extLst>
              <a:ext uri="{FF2B5EF4-FFF2-40B4-BE49-F238E27FC236}">
                <a16:creationId xmlns:a16="http://schemas.microsoft.com/office/drawing/2014/main" id="{107A80E3-9FB1-4502-BF61-2B717A6C34AD}"/>
              </a:ext>
            </a:extLst>
          </p:cNvPr>
          <p:cNvSpPr>
            <a:spLocks noGrp="1"/>
          </p:cNvSpPr>
          <p:nvPr>
            <p:ph sz="half" idx="1"/>
          </p:nvPr>
        </p:nvSpPr>
        <p:spPr>
          <a:xfrm>
            <a:off x="838199" y="1825625"/>
            <a:ext cx="10708889" cy="4351338"/>
          </a:xfrm>
        </p:spPr>
        <p:txBody>
          <a:bodyPr>
            <a:normAutofit/>
          </a:bodyPr>
          <a:lstStyle/>
          <a:p>
            <a:pPr algn="just">
              <a:lnSpc>
                <a:spcPct val="150000"/>
              </a:lnSpc>
              <a:spcAft>
                <a:spcPts val="800"/>
              </a:spcAft>
            </a:pPr>
            <a:r>
              <a:rPr lang="en-ZA" sz="3200" b="1" dirty="0">
                <a:solidFill>
                  <a:srgbClr val="002060"/>
                </a:solidFill>
                <a:ea typeface="Calibri" panose="020F0502020204030204" pitchFamily="34" charset="0"/>
                <a:cs typeface="Times New Roman" panose="02020603050405020304" pitchFamily="18" charset="0"/>
              </a:rPr>
              <a:t>END OF EXAMINATION </a:t>
            </a:r>
            <a:endParaRPr lang="en-ZA" sz="32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0000"/>
              </a:lnSpc>
              <a:buSzPts val="2000"/>
              <a:buFont typeface="Courier New" panose="02070309020205020404" pitchFamily="49" charset="0"/>
              <a:buChar char="o"/>
            </a:pPr>
            <a:r>
              <a:rPr lang="en-ZA" sz="2400" dirty="0">
                <a:solidFill>
                  <a:srgbClr val="002060"/>
                </a:solidFill>
                <a:ea typeface="Calibri" panose="020F0502020204030204" pitchFamily="34" charset="0"/>
                <a:cs typeface="Times New Roman" panose="02020603050405020304" pitchFamily="18" charset="0"/>
              </a:rPr>
              <a:t>I confirm that I have completed the examination without assistance from any person and adhered to the Examination Code of Conduct. I understand that if it is found that I have contravened the Examination Code of Conduct, the SAPC will implement disciplinary action against me in terms of Chapter V of the Pharmacy Act. </a:t>
            </a:r>
            <a:endParaRPr lang="en-ZA" sz="24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0000"/>
              </a:lnSpc>
              <a:spcAft>
                <a:spcPts val="800"/>
              </a:spcAft>
              <a:buSzPts val="2000"/>
              <a:buFont typeface="Courier New" panose="02070309020205020404" pitchFamily="49" charset="0"/>
              <a:buChar char="o"/>
            </a:pPr>
            <a:r>
              <a:rPr lang="en-ZA" sz="2400" dirty="0">
                <a:solidFill>
                  <a:srgbClr val="002060"/>
                </a:solidFill>
                <a:ea typeface="Calibri" panose="020F0502020204030204" pitchFamily="34" charset="0"/>
                <a:cs typeface="Times New Roman" panose="02020603050405020304" pitchFamily="18" charset="0"/>
              </a:rPr>
              <a:t>I will not/ have not shared or retained the contents of the examination via electronic, printed, written or verbal means with any person.  </a:t>
            </a:r>
            <a:endParaRPr lang="en-ZA" sz="24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0032905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3EFAB0-8DB0-A1B8-7480-9A5D2FD5969C}"/>
              </a:ext>
            </a:extLst>
          </p:cNvPr>
          <p:cNvSpPr>
            <a:spLocks noGrp="1"/>
          </p:cNvSpPr>
          <p:nvPr>
            <p:ph type="title"/>
          </p:nvPr>
        </p:nvSpPr>
        <p:spPr>
          <a:xfrm>
            <a:off x="1422401" y="407991"/>
            <a:ext cx="9931400" cy="775417"/>
          </a:xfrm>
        </p:spPr>
        <p:txBody>
          <a:bodyPr>
            <a:normAutofit/>
          </a:bodyPr>
          <a:lstStyle/>
          <a:p>
            <a:r>
              <a:rPr lang="en-GB" sz="3600" dirty="0"/>
              <a:t>Step </a:t>
            </a:r>
            <a:r>
              <a:rPr lang="en-GB" sz="3600" b="1" dirty="0">
                <a:latin typeface="Arial" panose="020B0604020202020204" pitchFamily="34" charset="0"/>
                <a:cs typeface="Arial" panose="020B0604020202020204" pitchFamily="34" charset="0"/>
              </a:rPr>
              <a:t>10</a:t>
            </a:r>
            <a:r>
              <a:rPr lang="en-GB" sz="3600" dirty="0"/>
              <a:t>: Read the examination instructions</a:t>
            </a:r>
            <a:endParaRPr lang="en-ZA" sz="3600" dirty="0"/>
          </a:p>
        </p:txBody>
      </p:sp>
      <p:sp>
        <p:nvSpPr>
          <p:cNvPr id="2" name="Content Placeholder 1">
            <a:extLst>
              <a:ext uri="{FF2B5EF4-FFF2-40B4-BE49-F238E27FC236}">
                <a16:creationId xmlns:a16="http://schemas.microsoft.com/office/drawing/2014/main" id="{7FBBA9C6-12B8-9F7B-C8C9-34E03520F55C}"/>
              </a:ext>
            </a:extLst>
          </p:cNvPr>
          <p:cNvSpPr>
            <a:spLocks noGrp="1"/>
          </p:cNvSpPr>
          <p:nvPr>
            <p:ph sz="half" idx="1"/>
          </p:nvPr>
        </p:nvSpPr>
        <p:spPr/>
        <p:txBody>
          <a:bodyPr/>
          <a:lstStyle/>
          <a:p>
            <a:r>
              <a:rPr lang="en-GB" sz="2400" b="0" i="0" u="none" strike="noStrike" baseline="0" dirty="0">
                <a:solidFill>
                  <a:schemeClr val="accent1">
                    <a:lumMod val="50000"/>
                  </a:schemeClr>
                </a:solidFill>
                <a:latin typeface="Arial" panose="020B0604020202020204" pitchFamily="34" charset="0"/>
              </a:rPr>
              <a:t>Only click on </a:t>
            </a:r>
            <a:r>
              <a:rPr lang="en-GB" sz="2400" b="1" i="0" u="none" strike="noStrike" baseline="0" dirty="0">
                <a:solidFill>
                  <a:schemeClr val="accent1">
                    <a:lumMod val="50000"/>
                  </a:schemeClr>
                </a:solidFill>
                <a:latin typeface="Arial" panose="020B0604020202020204" pitchFamily="34" charset="0"/>
              </a:rPr>
              <a:t>“start the examination” </a:t>
            </a:r>
            <a:r>
              <a:rPr lang="en-GB" sz="2400" b="0" i="0" u="none" strike="noStrike" baseline="0" dirty="0">
                <a:solidFill>
                  <a:schemeClr val="accent1">
                    <a:lumMod val="50000"/>
                  </a:schemeClr>
                </a:solidFill>
                <a:latin typeface="Arial" panose="020B0604020202020204" pitchFamily="34" charset="0"/>
              </a:rPr>
              <a:t>at 09h00 when the examination is schedule to start. SAPC will communicate if there are any delays in starting the examination.</a:t>
            </a:r>
          </a:p>
          <a:p>
            <a:endParaRPr lang="en-ZA" dirty="0">
              <a:solidFill>
                <a:schemeClr val="accent1">
                  <a:lumMod val="50000"/>
                </a:schemeClr>
              </a:solidFill>
            </a:endParaRPr>
          </a:p>
        </p:txBody>
      </p:sp>
      <p:pic>
        <p:nvPicPr>
          <p:cNvPr id="4" name="Image 15" descr="A screenshot of a computer  Description automatically generated">
            <a:extLst>
              <a:ext uri="{FF2B5EF4-FFF2-40B4-BE49-F238E27FC236}">
                <a16:creationId xmlns:a16="http://schemas.microsoft.com/office/drawing/2014/main" id="{C77F522B-F511-F75F-125B-6949BF410CF9}"/>
              </a:ext>
            </a:extLst>
          </p:cNvPr>
          <p:cNvPicPr>
            <a:picLocks/>
          </p:cNvPicPr>
          <p:nvPr/>
        </p:nvPicPr>
        <p:blipFill rotWithShape="1">
          <a:blip r:embed="rId2" cstate="print"/>
          <a:srcRect l="17283" r="21774"/>
          <a:stretch/>
        </p:blipFill>
        <p:spPr>
          <a:xfrm>
            <a:off x="6674005" y="1103970"/>
            <a:ext cx="4679796" cy="5634183"/>
          </a:xfrm>
          <a:prstGeom prst="rect">
            <a:avLst/>
          </a:prstGeom>
        </p:spPr>
      </p:pic>
    </p:spTree>
    <p:extLst>
      <p:ext uri="{BB962C8B-B14F-4D97-AF65-F5344CB8AC3E}">
        <p14:creationId xmlns:p14="http://schemas.microsoft.com/office/powerpoint/2010/main" val="360828017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A5C0AA-9A2C-5EF3-5F6D-6DA0D342F8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96334B-2CFA-CA82-4292-4E2B6A7101CE}"/>
              </a:ext>
            </a:extLst>
          </p:cNvPr>
          <p:cNvSpPr>
            <a:spLocks noGrp="1"/>
          </p:cNvSpPr>
          <p:nvPr>
            <p:ph type="title"/>
          </p:nvPr>
        </p:nvSpPr>
        <p:spPr>
          <a:xfrm>
            <a:off x="1422399" y="156118"/>
            <a:ext cx="5190274" cy="1840674"/>
          </a:xfrm>
        </p:spPr>
        <p:txBody>
          <a:bodyPr>
            <a:normAutofit fontScale="90000"/>
          </a:bodyPr>
          <a:lstStyle/>
          <a:p>
            <a:br>
              <a:rPr lang="en-US" sz="4000" dirty="0"/>
            </a:br>
            <a:r>
              <a:rPr lang="en-US" sz="4000" dirty="0"/>
              <a:t>Important messages to take note of:</a:t>
            </a:r>
            <a:br>
              <a:rPr lang="en-ZA" sz="1800" b="1" u="sng" kern="0" dirty="0">
                <a:effectLst/>
                <a:uFill>
                  <a:solidFill>
                    <a:srgbClr val="000000"/>
                  </a:solidFill>
                </a:uFill>
                <a:latin typeface="Arial" panose="020B0604020202020204" pitchFamily="34" charset="0"/>
                <a:ea typeface="Arial" panose="020B0604020202020204" pitchFamily="34" charset="0"/>
              </a:rPr>
            </a:br>
            <a:endParaRPr lang="en-ZA" dirty="0"/>
          </a:p>
        </p:txBody>
      </p:sp>
      <p:pic>
        <p:nvPicPr>
          <p:cNvPr id="5" name="Content Placeholder 4">
            <a:extLst>
              <a:ext uri="{FF2B5EF4-FFF2-40B4-BE49-F238E27FC236}">
                <a16:creationId xmlns:a16="http://schemas.microsoft.com/office/drawing/2014/main" id="{22302370-62B8-C974-4218-444986597945}"/>
              </a:ext>
            </a:extLst>
          </p:cNvPr>
          <p:cNvPicPr>
            <a:picLocks noGrp="1" noChangeAspect="1"/>
          </p:cNvPicPr>
          <p:nvPr>
            <p:ph idx="1"/>
          </p:nvPr>
        </p:nvPicPr>
        <p:blipFill>
          <a:blip r:embed="rId2"/>
          <a:stretch>
            <a:fillRect/>
          </a:stretch>
        </p:blipFill>
        <p:spPr>
          <a:xfrm>
            <a:off x="1328173" y="1679790"/>
            <a:ext cx="5378726" cy="4892460"/>
          </a:xfrm>
          <a:prstGeom prst="rect">
            <a:avLst/>
          </a:prstGeom>
        </p:spPr>
      </p:pic>
      <p:pic>
        <p:nvPicPr>
          <p:cNvPr id="7" name="Picture 6" descr="A screenshot of a test&#10;&#10;Description automatically generated">
            <a:extLst>
              <a:ext uri="{FF2B5EF4-FFF2-40B4-BE49-F238E27FC236}">
                <a16:creationId xmlns:a16="http://schemas.microsoft.com/office/drawing/2014/main" id="{DEE056C2-7243-A2C8-EF6A-0FF00BE50D6E}"/>
              </a:ext>
            </a:extLst>
          </p:cNvPr>
          <p:cNvPicPr>
            <a:picLocks noChangeAspect="1"/>
          </p:cNvPicPr>
          <p:nvPr/>
        </p:nvPicPr>
        <p:blipFill>
          <a:blip r:embed="rId3"/>
          <a:stretch>
            <a:fillRect/>
          </a:stretch>
        </p:blipFill>
        <p:spPr>
          <a:xfrm>
            <a:off x="6801125" y="1679790"/>
            <a:ext cx="5264150" cy="4892460"/>
          </a:xfrm>
          <a:prstGeom prst="rect">
            <a:avLst/>
          </a:prstGeom>
        </p:spPr>
      </p:pic>
      <p:pic>
        <p:nvPicPr>
          <p:cNvPr id="8" name="Graphic 7" descr="Download from cloud">
            <a:extLst>
              <a:ext uri="{FF2B5EF4-FFF2-40B4-BE49-F238E27FC236}">
                <a16:creationId xmlns:a16="http://schemas.microsoft.com/office/drawing/2014/main" id="{1CBC88B2-8AAB-F161-AD94-8F260BB9BCC7}"/>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69601" y="156118"/>
            <a:ext cx="914400" cy="914400"/>
          </a:xfrm>
          <a:prstGeom prst="rect">
            <a:avLst/>
          </a:prstGeom>
        </p:spPr>
      </p:pic>
    </p:spTree>
    <p:extLst>
      <p:ext uri="{BB962C8B-B14F-4D97-AF65-F5344CB8AC3E}">
        <p14:creationId xmlns:p14="http://schemas.microsoft.com/office/powerpoint/2010/main" val="114508303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B754A-607F-4072-8CD2-C3B1A3E02329}"/>
              </a:ext>
            </a:extLst>
          </p:cNvPr>
          <p:cNvSpPr>
            <a:spLocks noGrp="1"/>
          </p:cNvSpPr>
          <p:nvPr>
            <p:ph type="title"/>
          </p:nvPr>
        </p:nvSpPr>
        <p:spPr/>
        <p:txBody>
          <a:bodyPr/>
          <a:lstStyle/>
          <a:p>
            <a:r>
              <a:rPr lang="en-ZA" dirty="0"/>
              <a:t>Examination format</a:t>
            </a:r>
          </a:p>
        </p:txBody>
      </p:sp>
      <p:sp>
        <p:nvSpPr>
          <p:cNvPr id="3" name="Content Placeholder 2">
            <a:extLst>
              <a:ext uri="{FF2B5EF4-FFF2-40B4-BE49-F238E27FC236}">
                <a16:creationId xmlns:a16="http://schemas.microsoft.com/office/drawing/2014/main" id="{F6B77BAB-44BD-4FFC-9946-5241B6D3AF4A}"/>
              </a:ext>
            </a:extLst>
          </p:cNvPr>
          <p:cNvSpPr>
            <a:spLocks noGrp="1"/>
          </p:cNvSpPr>
          <p:nvPr>
            <p:ph type="body" idx="1"/>
          </p:nvPr>
        </p:nvSpPr>
        <p:spPr>
          <a:xfrm>
            <a:off x="319137" y="1547349"/>
            <a:ext cx="7892143" cy="4904694"/>
          </a:xfrm>
        </p:spPr>
        <p:txBody>
          <a:bodyPr vert="horz" lIns="91440" tIns="45720" rIns="91440" bIns="45720" rtlCol="0" anchor="t">
            <a:normAutofit lnSpcReduction="10000"/>
          </a:bodyPr>
          <a:lstStyle/>
          <a:p>
            <a:pPr marL="447675" indent="-383540">
              <a:lnSpc>
                <a:spcPct val="120000"/>
              </a:lnSpc>
            </a:pPr>
            <a:r>
              <a:rPr lang="en-ZA" dirty="0">
                <a:solidFill>
                  <a:srgbClr val="002060"/>
                </a:solidFill>
              </a:rPr>
              <a:t>ONE QUESTION PER PAGE </a:t>
            </a:r>
            <a:endParaRPr lang="en-US" dirty="0">
              <a:solidFill>
                <a:srgbClr val="002060"/>
              </a:solidFill>
            </a:endParaRPr>
          </a:p>
          <a:p>
            <a:pPr lvl="1">
              <a:lnSpc>
                <a:spcPct val="120000"/>
              </a:lnSpc>
            </a:pPr>
            <a:r>
              <a:rPr lang="en-ZA" dirty="0">
                <a:solidFill>
                  <a:srgbClr val="002060"/>
                </a:solidFill>
              </a:rPr>
              <a:t>Cannot select which questions to answer first.</a:t>
            </a:r>
          </a:p>
          <a:p>
            <a:pPr>
              <a:lnSpc>
                <a:spcPct val="120000"/>
              </a:lnSpc>
            </a:pPr>
            <a:r>
              <a:rPr lang="en-ZA" dirty="0">
                <a:solidFill>
                  <a:srgbClr val="002060"/>
                </a:solidFill>
              </a:rPr>
              <a:t>RANDOMISATION OF QUESTIONS</a:t>
            </a:r>
          </a:p>
          <a:p>
            <a:pPr>
              <a:lnSpc>
                <a:spcPct val="120000"/>
              </a:lnSpc>
            </a:pPr>
            <a:r>
              <a:rPr lang="en-ZA" dirty="0">
                <a:solidFill>
                  <a:srgbClr val="002060"/>
                </a:solidFill>
              </a:rPr>
              <a:t>TIMED EXAMINATION</a:t>
            </a:r>
          </a:p>
          <a:p>
            <a:pPr>
              <a:lnSpc>
                <a:spcPct val="120000"/>
              </a:lnSpc>
            </a:pPr>
            <a:r>
              <a:rPr lang="en-ZA" dirty="0">
                <a:solidFill>
                  <a:srgbClr val="002060"/>
                </a:solidFill>
              </a:rPr>
              <a:t>CANNOT REVISIT ANY QUESTION THAT HAS BEEN ANSWERED</a:t>
            </a:r>
          </a:p>
          <a:p>
            <a:pPr>
              <a:lnSpc>
                <a:spcPct val="120000"/>
              </a:lnSpc>
            </a:pPr>
            <a:r>
              <a:rPr lang="en-ZA" dirty="0">
                <a:solidFill>
                  <a:srgbClr val="002060"/>
                </a:solidFill>
              </a:rPr>
              <a:t>UNANSWERED QUESTIONS MAY BE REVISITED AT THE END OF THE EXAMINATION</a:t>
            </a:r>
          </a:p>
        </p:txBody>
      </p:sp>
    </p:spTree>
    <p:extLst>
      <p:ext uri="{BB962C8B-B14F-4D97-AF65-F5344CB8AC3E}">
        <p14:creationId xmlns:p14="http://schemas.microsoft.com/office/powerpoint/2010/main" val="185448906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4A071-6142-4AE0-8420-1DE4F9ED956A}"/>
              </a:ext>
            </a:extLst>
          </p:cNvPr>
          <p:cNvSpPr>
            <a:spLocks noGrp="1"/>
          </p:cNvSpPr>
          <p:nvPr>
            <p:ph type="title" orient="vert"/>
          </p:nvPr>
        </p:nvSpPr>
        <p:spPr/>
        <p:txBody>
          <a:bodyPr>
            <a:normAutofit fontScale="90000"/>
          </a:bodyPr>
          <a:lstStyle/>
          <a:p>
            <a:r>
              <a:rPr lang="en-ZA" dirty="0"/>
              <a:t>Single best answer </a:t>
            </a:r>
            <a:br>
              <a:rPr lang="en-ZA" dirty="0"/>
            </a:br>
            <a:r>
              <a:rPr lang="en-ZA" dirty="0"/>
              <a:t>Multiple choice questions</a:t>
            </a:r>
          </a:p>
        </p:txBody>
      </p:sp>
      <p:pic>
        <p:nvPicPr>
          <p:cNvPr id="12" name="Picture 11" descr="Graphical user interface, text, application&#10;&#10;Description automatically generated">
            <a:extLst>
              <a:ext uri="{FF2B5EF4-FFF2-40B4-BE49-F238E27FC236}">
                <a16:creationId xmlns:a16="http://schemas.microsoft.com/office/drawing/2014/main" id="{6A4114BA-73DA-45DC-9E10-87375CAF9001}"/>
              </a:ext>
            </a:extLst>
          </p:cNvPr>
          <p:cNvPicPr>
            <a:picLocks noChangeAspect="1"/>
          </p:cNvPicPr>
          <p:nvPr/>
        </p:nvPicPr>
        <p:blipFill>
          <a:blip r:embed="rId3"/>
          <a:stretch>
            <a:fillRect/>
          </a:stretch>
        </p:blipFill>
        <p:spPr>
          <a:xfrm>
            <a:off x="2115670" y="2062788"/>
            <a:ext cx="6754518" cy="3729418"/>
          </a:xfrm>
          <a:prstGeom prst="rect">
            <a:avLst/>
          </a:prstGeom>
        </p:spPr>
      </p:pic>
      <p:sp>
        <p:nvSpPr>
          <p:cNvPr id="14" name="Rectangle 13">
            <a:extLst>
              <a:ext uri="{FF2B5EF4-FFF2-40B4-BE49-F238E27FC236}">
                <a16:creationId xmlns:a16="http://schemas.microsoft.com/office/drawing/2014/main" id="{A2DC2F9A-376B-4F9F-B538-2B55C2DF7D7B}"/>
              </a:ext>
            </a:extLst>
          </p:cNvPr>
          <p:cNvSpPr/>
          <p:nvPr/>
        </p:nvSpPr>
        <p:spPr>
          <a:xfrm>
            <a:off x="7485782" y="1459170"/>
            <a:ext cx="1800200"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QUESTION </a:t>
            </a:r>
          </a:p>
        </p:txBody>
      </p:sp>
      <p:sp>
        <p:nvSpPr>
          <p:cNvPr id="15" name="Rectangle 14">
            <a:extLst>
              <a:ext uri="{FF2B5EF4-FFF2-40B4-BE49-F238E27FC236}">
                <a16:creationId xmlns:a16="http://schemas.microsoft.com/office/drawing/2014/main" id="{A46FDF16-1053-44F6-8279-BC3552E30264}"/>
              </a:ext>
            </a:extLst>
          </p:cNvPr>
          <p:cNvSpPr/>
          <p:nvPr/>
        </p:nvSpPr>
        <p:spPr>
          <a:xfrm>
            <a:off x="7773703" y="4066328"/>
            <a:ext cx="1800200"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OPTIONS </a:t>
            </a:r>
          </a:p>
        </p:txBody>
      </p:sp>
      <p:sp>
        <p:nvSpPr>
          <p:cNvPr id="16" name="Rectangle 15">
            <a:extLst>
              <a:ext uri="{FF2B5EF4-FFF2-40B4-BE49-F238E27FC236}">
                <a16:creationId xmlns:a16="http://schemas.microsoft.com/office/drawing/2014/main" id="{49CDDEA2-30F6-4DB2-A681-3BC1CC4A9532}"/>
              </a:ext>
            </a:extLst>
          </p:cNvPr>
          <p:cNvSpPr/>
          <p:nvPr/>
        </p:nvSpPr>
        <p:spPr>
          <a:xfrm>
            <a:off x="3791744" y="5510616"/>
            <a:ext cx="1800200"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ANSWER </a:t>
            </a:r>
          </a:p>
        </p:txBody>
      </p:sp>
      <p:sp>
        <p:nvSpPr>
          <p:cNvPr id="17" name="Right Brace 16">
            <a:extLst>
              <a:ext uri="{FF2B5EF4-FFF2-40B4-BE49-F238E27FC236}">
                <a16:creationId xmlns:a16="http://schemas.microsoft.com/office/drawing/2014/main" id="{88ECC65F-5878-420B-9C49-2A4D0EA2AE88}"/>
              </a:ext>
            </a:extLst>
          </p:cNvPr>
          <p:cNvSpPr/>
          <p:nvPr/>
        </p:nvSpPr>
        <p:spPr>
          <a:xfrm>
            <a:off x="5348913" y="3851211"/>
            <a:ext cx="288032" cy="1368152"/>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8" name="Straight Arrow Connector 17">
            <a:extLst>
              <a:ext uri="{FF2B5EF4-FFF2-40B4-BE49-F238E27FC236}">
                <a16:creationId xmlns:a16="http://schemas.microsoft.com/office/drawing/2014/main" id="{73AB7312-8C3F-4264-A6D9-2C4D395497B9}"/>
              </a:ext>
            </a:extLst>
          </p:cNvPr>
          <p:cNvCxnSpPr>
            <a:cxnSpLocks/>
          </p:cNvCxnSpPr>
          <p:nvPr/>
        </p:nvCxnSpPr>
        <p:spPr>
          <a:xfrm flipH="1">
            <a:off x="5708665" y="4526911"/>
            <a:ext cx="213675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E9ABE1E-A72C-4BA3-86EA-899D58171C86}"/>
              </a:ext>
            </a:extLst>
          </p:cNvPr>
          <p:cNvCxnSpPr>
            <a:cxnSpLocks/>
            <a:stCxn id="16" idx="1"/>
          </p:cNvCxnSpPr>
          <p:nvPr/>
        </p:nvCxnSpPr>
        <p:spPr>
          <a:xfrm flipH="1" flipV="1">
            <a:off x="2483224" y="4993341"/>
            <a:ext cx="1308520" cy="102133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4BF1CA1-41D2-4F78-95BE-9DA773BDCF12}"/>
              </a:ext>
            </a:extLst>
          </p:cNvPr>
          <p:cNvCxnSpPr>
            <a:cxnSpLocks/>
            <a:stCxn id="14" idx="1"/>
          </p:cNvCxnSpPr>
          <p:nvPr/>
        </p:nvCxnSpPr>
        <p:spPr>
          <a:xfrm flipH="1">
            <a:off x="4361561" y="1963226"/>
            <a:ext cx="3124221" cy="145965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188279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C8437-945F-3A98-82DD-9AA9BC106B39}"/>
              </a:ext>
            </a:extLst>
          </p:cNvPr>
          <p:cNvSpPr>
            <a:spLocks noGrp="1"/>
          </p:cNvSpPr>
          <p:nvPr>
            <p:ph type="title"/>
          </p:nvPr>
        </p:nvSpPr>
        <p:spPr>
          <a:xfrm>
            <a:off x="1574180" y="529181"/>
            <a:ext cx="9281532" cy="799306"/>
          </a:xfrm>
        </p:spPr>
        <p:txBody>
          <a:bodyPr>
            <a:normAutofit fontScale="90000"/>
          </a:bodyPr>
          <a:lstStyle/>
          <a:p>
            <a:r>
              <a:rPr lang="en-ZA" dirty="0"/>
              <a:t>VIOLATION DURING EXAMINATION</a:t>
            </a:r>
          </a:p>
        </p:txBody>
      </p:sp>
      <p:pic>
        <p:nvPicPr>
          <p:cNvPr id="6" name="Content Placeholder 4" descr="A picture containing text, screenshot, symbol, logo&#10;&#10;Description automatically generated">
            <a:extLst>
              <a:ext uri="{FF2B5EF4-FFF2-40B4-BE49-F238E27FC236}">
                <a16:creationId xmlns:a16="http://schemas.microsoft.com/office/drawing/2014/main" id="{AABB538C-3711-FC80-0457-8F4C36C08AA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53150" y="2312487"/>
            <a:ext cx="3886200" cy="2497638"/>
          </a:xfrm>
        </p:spPr>
      </p:pic>
      <p:pic>
        <p:nvPicPr>
          <p:cNvPr id="7" name="Content Placeholder 4" descr="A picture containing light">
            <a:extLst>
              <a:ext uri="{FF2B5EF4-FFF2-40B4-BE49-F238E27FC236}">
                <a16:creationId xmlns:a16="http://schemas.microsoft.com/office/drawing/2014/main" id="{F79A13EF-195E-FF5A-EA94-D238283951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1" y="1795293"/>
            <a:ext cx="4024855" cy="2031278"/>
          </a:xfrm>
          <a:prstGeom prst="rect">
            <a:avLst/>
          </a:prstGeom>
        </p:spPr>
      </p:pic>
      <p:pic>
        <p:nvPicPr>
          <p:cNvPr id="10" name="Content Placeholder 9">
            <a:extLst>
              <a:ext uri="{FF2B5EF4-FFF2-40B4-BE49-F238E27FC236}">
                <a16:creationId xmlns:a16="http://schemas.microsoft.com/office/drawing/2014/main" id="{74487F1A-F827-99EB-8C67-00245F121DD8}"/>
              </a:ext>
            </a:extLst>
          </p:cNvPr>
          <p:cNvPicPr>
            <a:picLocks noGrp="1" noChangeAspect="1"/>
          </p:cNvPicPr>
          <p:nvPr>
            <p:ph sz="half" idx="1"/>
          </p:nvPr>
        </p:nvPicPr>
        <p:blipFill>
          <a:blip r:embed="rId5"/>
          <a:stretch>
            <a:fillRect/>
          </a:stretch>
        </p:blipFill>
        <p:spPr>
          <a:xfrm>
            <a:off x="1996744" y="2747384"/>
            <a:ext cx="3199145" cy="2398319"/>
          </a:xfrm>
          <a:prstGeom prst="rect">
            <a:avLst/>
          </a:prstGeom>
        </p:spPr>
      </p:pic>
      <p:sp>
        <p:nvSpPr>
          <p:cNvPr id="3" name="Oval 2">
            <a:extLst>
              <a:ext uri="{FF2B5EF4-FFF2-40B4-BE49-F238E27FC236}">
                <a16:creationId xmlns:a16="http://schemas.microsoft.com/office/drawing/2014/main" id="{EDABC42D-E184-7127-7900-6A84408611A5}"/>
              </a:ext>
            </a:extLst>
          </p:cNvPr>
          <p:cNvSpPr/>
          <p:nvPr/>
        </p:nvSpPr>
        <p:spPr>
          <a:xfrm>
            <a:off x="2071145" y="2120126"/>
            <a:ext cx="3074948" cy="143463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b="1" dirty="0">
                <a:latin typeface="Arial" panose="020B0604020202020204" pitchFamily="34" charset="0"/>
                <a:cs typeface="Arial" panose="020B0604020202020204" pitchFamily="34" charset="0"/>
              </a:rPr>
              <a:t>Google </a:t>
            </a:r>
            <a:r>
              <a:rPr lang="en-GB" b="1" dirty="0">
                <a:latin typeface="Arial" panose="020B0604020202020204" pitchFamily="34" charset="0"/>
                <a:cs typeface="Arial" panose="020B0604020202020204" pitchFamily="34" charset="0"/>
              </a:rPr>
              <a:t>to access approved online reference material </a:t>
            </a:r>
            <a:endParaRPr lang="en-ZA" b="1" dirty="0">
              <a:latin typeface="Arial" panose="020B0604020202020204" pitchFamily="34" charset="0"/>
              <a:cs typeface="Arial" panose="020B0604020202020204" pitchFamily="34" charset="0"/>
            </a:endParaRPr>
          </a:p>
          <a:p>
            <a:pPr algn="ctr"/>
            <a:endParaRPr lang="en-ZA"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4349D682-3691-39FD-7425-004BD47ED5A1}"/>
              </a:ext>
            </a:extLst>
          </p:cNvPr>
          <p:cNvSpPr txBox="1"/>
          <p:nvPr/>
        </p:nvSpPr>
        <p:spPr>
          <a:xfrm>
            <a:off x="5550250" y="1804562"/>
            <a:ext cx="5679028" cy="1192121"/>
          </a:xfrm>
          <a:prstGeom prst="rect">
            <a:avLst/>
          </a:prstGeom>
          <a:noFill/>
        </p:spPr>
        <p:txBody>
          <a:bodyPr wrap="square">
            <a:spAutoFit/>
          </a:bodyPr>
          <a:lstStyle/>
          <a:p>
            <a:pPr marL="257175" indent="-257175" defTabSz="685800">
              <a:lnSpc>
                <a:spcPct val="90000"/>
              </a:lnSpc>
              <a:spcBef>
                <a:spcPts val="750"/>
              </a:spcBef>
              <a:buFont typeface="Arial" panose="020B0604020202020204" pitchFamily="34" charset="0"/>
              <a:buChar char="•"/>
              <a:defRPr/>
            </a:pPr>
            <a:r>
              <a:rPr lang="en-ZA" b="1" dirty="0">
                <a:solidFill>
                  <a:srgbClr val="002060"/>
                </a:solidFill>
                <a:latin typeface="Arial" panose="020B0604020202020204" pitchFamily="34" charset="0"/>
                <a:cs typeface="Arial" panose="020B0604020202020204" pitchFamily="34" charset="0"/>
              </a:rPr>
              <a:t>Any action undertaken by the candidate to gain unfair academic advantage.</a:t>
            </a:r>
          </a:p>
          <a:p>
            <a:pPr marL="257175" indent="-257175" defTabSz="685800">
              <a:lnSpc>
                <a:spcPct val="90000"/>
              </a:lnSpc>
              <a:spcBef>
                <a:spcPts val="750"/>
              </a:spcBef>
              <a:buFont typeface="Arial" panose="020B0604020202020204" pitchFamily="34" charset="0"/>
              <a:buChar char="•"/>
              <a:defRPr/>
            </a:pPr>
            <a:r>
              <a:rPr lang="en-ZA" b="1" dirty="0">
                <a:solidFill>
                  <a:srgbClr val="002060"/>
                </a:solidFill>
                <a:latin typeface="Arial" panose="020B0604020202020204" pitchFamily="34" charset="0"/>
                <a:cs typeface="Arial" panose="020B0604020202020204" pitchFamily="34" charset="0"/>
              </a:rPr>
              <a:t>This may include cheating/copying and possession of unauthorised materials</a:t>
            </a:r>
          </a:p>
        </p:txBody>
      </p:sp>
      <p:pic>
        <p:nvPicPr>
          <p:cNvPr id="5" name="Picture 4">
            <a:extLst>
              <a:ext uri="{FF2B5EF4-FFF2-40B4-BE49-F238E27FC236}">
                <a16:creationId xmlns:a16="http://schemas.microsoft.com/office/drawing/2014/main" id="{74E571C2-D9C1-ECFB-E01F-612F9B88880D}"/>
              </a:ext>
            </a:extLst>
          </p:cNvPr>
          <p:cNvPicPr>
            <a:picLocks noChangeAspect="1"/>
          </p:cNvPicPr>
          <p:nvPr/>
        </p:nvPicPr>
        <p:blipFill>
          <a:blip r:embed="rId6"/>
          <a:stretch>
            <a:fillRect/>
          </a:stretch>
        </p:blipFill>
        <p:spPr>
          <a:xfrm>
            <a:off x="6214946" y="4850411"/>
            <a:ext cx="3043354" cy="635989"/>
          </a:xfrm>
          <a:prstGeom prst="rect">
            <a:avLst/>
          </a:prstGeom>
        </p:spPr>
      </p:pic>
      <p:pic>
        <p:nvPicPr>
          <p:cNvPr id="11" name="Picture 10">
            <a:extLst>
              <a:ext uri="{FF2B5EF4-FFF2-40B4-BE49-F238E27FC236}">
                <a16:creationId xmlns:a16="http://schemas.microsoft.com/office/drawing/2014/main" id="{76A78602-3535-ABAB-17B7-4624D28A80F3}"/>
              </a:ext>
            </a:extLst>
          </p:cNvPr>
          <p:cNvPicPr>
            <a:picLocks noChangeAspect="1"/>
          </p:cNvPicPr>
          <p:nvPr/>
        </p:nvPicPr>
        <p:blipFill>
          <a:blip r:embed="rId7"/>
          <a:stretch>
            <a:fillRect/>
          </a:stretch>
        </p:blipFill>
        <p:spPr>
          <a:xfrm>
            <a:off x="6214946" y="5549955"/>
            <a:ext cx="3340272" cy="702741"/>
          </a:xfrm>
          <a:prstGeom prst="rect">
            <a:avLst/>
          </a:prstGeom>
        </p:spPr>
      </p:pic>
      <p:pic>
        <p:nvPicPr>
          <p:cNvPr id="13" name="Picture 12">
            <a:extLst>
              <a:ext uri="{FF2B5EF4-FFF2-40B4-BE49-F238E27FC236}">
                <a16:creationId xmlns:a16="http://schemas.microsoft.com/office/drawing/2014/main" id="{7E2FD58D-8336-FEC1-12D0-D0E6E77ECC5E}"/>
              </a:ext>
            </a:extLst>
          </p:cNvPr>
          <p:cNvPicPr>
            <a:picLocks noChangeAspect="1"/>
          </p:cNvPicPr>
          <p:nvPr/>
        </p:nvPicPr>
        <p:blipFill>
          <a:blip r:embed="rId8"/>
          <a:stretch>
            <a:fillRect/>
          </a:stretch>
        </p:blipFill>
        <p:spPr>
          <a:xfrm>
            <a:off x="6305549" y="6226230"/>
            <a:ext cx="2986903" cy="631770"/>
          </a:xfrm>
          <a:prstGeom prst="rect">
            <a:avLst/>
          </a:prstGeom>
        </p:spPr>
      </p:pic>
    </p:spTree>
    <p:extLst>
      <p:ext uri="{BB962C8B-B14F-4D97-AF65-F5344CB8AC3E}">
        <p14:creationId xmlns:p14="http://schemas.microsoft.com/office/powerpoint/2010/main" val="214427307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318ED-39E0-4505-B6B4-866078DD5A36}"/>
              </a:ext>
            </a:extLst>
          </p:cNvPr>
          <p:cNvSpPr>
            <a:spLocks noGrp="1"/>
          </p:cNvSpPr>
          <p:nvPr>
            <p:ph type="title"/>
          </p:nvPr>
        </p:nvSpPr>
        <p:spPr>
          <a:xfrm>
            <a:off x="1400810" y="452284"/>
            <a:ext cx="10515600" cy="1430945"/>
          </a:xfrm>
        </p:spPr>
        <p:txBody>
          <a:bodyPr>
            <a:normAutofit/>
          </a:bodyPr>
          <a:lstStyle/>
          <a:p>
            <a:r>
              <a:rPr lang="en-ZA" dirty="0">
                <a:solidFill>
                  <a:schemeClr val="bg1"/>
                </a:solidFill>
              </a:rPr>
              <a:t>FAQs</a:t>
            </a:r>
            <a:br>
              <a:rPr lang="en-ZA" dirty="0">
                <a:solidFill>
                  <a:schemeClr val="bg1"/>
                </a:solidFill>
              </a:rPr>
            </a:br>
            <a:r>
              <a:rPr lang="en-ZA" dirty="0">
                <a:solidFill>
                  <a:schemeClr val="bg1"/>
                </a:solidFill>
              </a:rPr>
              <a:t>Where can I get help</a:t>
            </a:r>
            <a:r>
              <a:rPr lang="en-ZA" b="1" dirty="0">
                <a:solidFill>
                  <a:schemeClr val="bg1"/>
                </a:solidFill>
                <a:latin typeface="Arial" panose="020B0604020202020204" pitchFamily="34" charset="0"/>
                <a:cs typeface="Arial" panose="020B0604020202020204" pitchFamily="34" charset="0"/>
              </a:rPr>
              <a:t>?</a:t>
            </a:r>
          </a:p>
        </p:txBody>
      </p:sp>
      <p:sp>
        <p:nvSpPr>
          <p:cNvPr id="3" name="Content Placeholder 2">
            <a:extLst>
              <a:ext uri="{FF2B5EF4-FFF2-40B4-BE49-F238E27FC236}">
                <a16:creationId xmlns:a16="http://schemas.microsoft.com/office/drawing/2014/main" id="{D455C9AF-443F-4747-94B2-F3F141F8C71B}"/>
              </a:ext>
            </a:extLst>
          </p:cNvPr>
          <p:cNvSpPr>
            <a:spLocks noGrp="1"/>
          </p:cNvSpPr>
          <p:nvPr>
            <p:ph type="body" idx="1"/>
          </p:nvPr>
        </p:nvSpPr>
        <p:spPr>
          <a:xfrm>
            <a:off x="371516" y="1883229"/>
            <a:ext cx="11144168" cy="4334904"/>
          </a:xfrm>
        </p:spPr>
        <p:txBody>
          <a:bodyPr vert="horz" lIns="91440" tIns="45720" rIns="91440" bIns="45720" rtlCol="0" anchor="t">
            <a:normAutofit fontScale="92500" lnSpcReduction="20000"/>
          </a:bodyPr>
          <a:lstStyle/>
          <a:p>
            <a:pPr marL="342900" indent="-342900">
              <a:lnSpc>
                <a:spcPct val="150000"/>
              </a:lnSpc>
              <a:buFont typeface="+mj-lt"/>
              <a:buAutoNum type="arabicPeriod"/>
            </a:pPr>
            <a:r>
              <a:rPr lang="en-ZA" b="1" dirty="0">
                <a:solidFill>
                  <a:schemeClr val="bg1"/>
                </a:solidFill>
                <a:ea typeface="Times New Roman" panose="02020603050405020304" pitchFamily="18" charset="0"/>
              </a:rPr>
              <a:t>Chat function</a:t>
            </a:r>
          </a:p>
          <a:p>
            <a:pPr marL="800100" lvl="1" indent="-342900">
              <a:lnSpc>
                <a:spcPct val="150000"/>
              </a:lnSpc>
              <a:buFont typeface="Arial" panose="020B0604020202020204" pitchFamily="34" charset="0"/>
              <a:buChar char="•"/>
            </a:pPr>
            <a:r>
              <a:rPr lang="en-ZA" sz="2400" dirty="0">
                <a:solidFill>
                  <a:schemeClr val="bg1"/>
                </a:solidFill>
                <a:ea typeface="Times New Roman" panose="02020603050405020304" pitchFamily="18" charset="0"/>
              </a:rPr>
              <a:t>Type your question in the chat function.</a:t>
            </a:r>
          </a:p>
          <a:p>
            <a:pPr marL="800100" lvl="1" indent="-342900">
              <a:lnSpc>
                <a:spcPct val="150000"/>
              </a:lnSpc>
              <a:buFont typeface="Arial" panose="020B0604020202020204" pitchFamily="34" charset="0"/>
              <a:buChar char="•"/>
            </a:pPr>
            <a:r>
              <a:rPr lang="en-ZA" sz="2400" dirty="0">
                <a:solidFill>
                  <a:schemeClr val="bg1"/>
                </a:solidFill>
                <a:ea typeface="Times New Roman" panose="02020603050405020304" pitchFamily="18" charset="0"/>
              </a:rPr>
              <a:t>Your invigilator will respond via the chat.</a:t>
            </a:r>
          </a:p>
          <a:p>
            <a:pPr marL="342900" indent="-342900">
              <a:lnSpc>
                <a:spcPct val="150000"/>
              </a:lnSpc>
              <a:buFont typeface="+mj-lt"/>
              <a:buAutoNum type="arabicPeriod"/>
            </a:pPr>
            <a:endParaRPr lang="en-ZA" dirty="0">
              <a:solidFill>
                <a:schemeClr val="bg1"/>
              </a:solidFill>
              <a:ea typeface="Times New Roman" panose="02020603050405020304" pitchFamily="18" charset="0"/>
            </a:endParaRPr>
          </a:p>
          <a:p>
            <a:pPr marL="342900" indent="-342900">
              <a:lnSpc>
                <a:spcPct val="150000"/>
              </a:lnSpc>
              <a:buFont typeface="+mj-lt"/>
              <a:buAutoNum type="arabicPeriod"/>
            </a:pPr>
            <a:r>
              <a:rPr lang="en-ZA" b="1" dirty="0">
                <a:solidFill>
                  <a:schemeClr val="bg1"/>
                </a:solidFill>
                <a:ea typeface="Times New Roman" panose="02020603050405020304" pitchFamily="18" charset="0"/>
              </a:rPr>
              <a:t>WhatsApp</a:t>
            </a:r>
          </a:p>
          <a:p>
            <a:pPr marL="800100" lvl="1" indent="-342900">
              <a:lnSpc>
                <a:spcPct val="150000"/>
              </a:lnSpc>
              <a:buFont typeface="Arial" panose="020B0604020202020204" pitchFamily="34" charset="0"/>
              <a:buChar char="•"/>
            </a:pPr>
            <a:r>
              <a:rPr lang="en-ZA" sz="2400" dirty="0">
                <a:solidFill>
                  <a:schemeClr val="bg1"/>
                </a:solidFill>
                <a:ea typeface="Times New Roman" panose="02020603050405020304" pitchFamily="18" charset="0"/>
              </a:rPr>
              <a:t>Send a message to the invigilator on WhatsApp.</a:t>
            </a:r>
          </a:p>
          <a:p>
            <a:pPr marL="800100" lvl="1" indent="-342900">
              <a:lnSpc>
                <a:spcPct val="150000"/>
              </a:lnSpc>
              <a:buFont typeface="Arial" panose="020B0604020202020204" pitchFamily="34" charset="0"/>
              <a:buChar char="•"/>
            </a:pPr>
            <a:r>
              <a:rPr lang="en-ZA" sz="2400" dirty="0">
                <a:solidFill>
                  <a:schemeClr val="bg1"/>
                </a:solidFill>
                <a:ea typeface="Times New Roman" panose="02020603050405020304" pitchFamily="18" charset="0"/>
              </a:rPr>
              <a:t>Keep calm, the</a:t>
            </a:r>
            <a:r>
              <a:rPr lang="en-ZA" sz="2400" dirty="0">
                <a:solidFill>
                  <a:schemeClr val="bg1"/>
                </a:solidFill>
                <a:ea typeface="Calibri" panose="020F0502020204030204" pitchFamily="34" charset="0"/>
              </a:rPr>
              <a:t> invigilator will respond to your message (give him/her a few minutes to respond).</a:t>
            </a:r>
          </a:p>
          <a:p>
            <a:pPr>
              <a:lnSpc>
                <a:spcPct val="150000"/>
              </a:lnSpc>
            </a:pPr>
            <a:endParaRPr lang="en-ZA" sz="2200" dirty="0">
              <a:solidFill>
                <a:schemeClr val="bg1"/>
              </a:solidFill>
              <a:ea typeface="Calibri" panose="020F0502020204030204" pitchFamily="34" charset="0"/>
            </a:endParaRPr>
          </a:p>
        </p:txBody>
      </p:sp>
      <p:sp>
        <p:nvSpPr>
          <p:cNvPr id="5" name="AutoShape 2" descr="WhatsApp - Wikipedia">
            <a:extLst>
              <a:ext uri="{FF2B5EF4-FFF2-40B4-BE49-F238E27FC236}">
                <a16:creationId xmlns:a16="http://schemas.microsoft.com/office/drawing/2014/main" id="{785F719A-3F64-49FA-9AA7-07BC0C20EA8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1527D1B2-CA38-4418-BB51-9E2C52CE282B}"/>
              </a:ext>
            </a:extLst>
          </p:cNvPr>
          <p:cNvPicPr>
            <a:picLocks noChangeAspect="1"/>
          </p:cNvPicPr>
          <p:nvPr/>
        </p:nvPicPr>
        <p:blipFill>
          <a:blip r:embed="rId3"/>
          <a:stretch>
            <a:fillRect/>
          </a:stretch>
        </p:blipFill>
        <p:spPr>
          <a:xfrm>
            <a:off x="10791190" y="5765103"/>
            <a:ext cx="1220388" cy="914113"/>
          </a:xfrm>
          <a:prstGeom prst="rect">
            <a:avLst/>
          </a:prstGeom>
        </p:spPr>
      </p:pic>
    </p:spTree>
    <p:extLst>
      <p:ext uri="{BB962C8B-B14F-4D97-AF65-F5344CB8AC3E}">
        <p14:creationId xmlns:p14="http://schemas.microsoft.com/office/powerpoint/2010/main" val="24050159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890D1D-75CE-4667-BA67-FB5EB5FECBD4}"/>
              </a:ext>
            </a:extLst>
          </p:cNvPr>
          <p:cNvSpPr>
            <a:spLocks noGrp="1"/>
          </p:cNvSpPr>
          <p:nvPr>
            <p:ph type="title"/>
          </p:nvPr>
        </p:nvSpPr>
        <p:spPr>
          <a:xfrm>
            <a:off x="1302478" y="308038"/>
            <a:ext cx="8873010" cy="775417"/>
          </a:xfrm>
          <a:solidFill>
            <a:schemeClr val="accent1">
              <a:lumMod val="75000"/>
            </a:schemeClr>
          </a:solidFill>
        </p:spPr>
        <p:txBody>
          <a:bodyPr/>
          <a:lstStyle/>
          <a:p>
            <a:r>
              <a:rPr lang="en-ZA" b="1" dirty="0">
                <a:solidFill>
                  <a:schemeClr val="bg1"/>
                </a:solidFill>
                <a:latin typeface="+mn-lt"/>
              </a:rPr>
              <a:t>ELO 7:</a:t>
            </a:r>
          </a:p>
        </p:txBody>
      </p:sp>
      <p:sp>
        <p:nvSpPr>
          <p:cNvPr id="2" name="Content Placeholder 1">
            <a:extLst>
              <a:ext uri="{FF2B5EF4-FFF2-40B4-BE49-F238E27FC236}">
                <a16:creationId xmlns:a16="http://schemas.microsoft.com/office/drawing/2014/main" id="{FE9CC57C-AD59-46DA-9B89-5AACC6497D06}"/>
              </a:ext>
            </a:extLst>
          </p:cNvPr>
          <p:cNvSpPr>
            <a:spLocks noGrp="1"/>
          </p:cNvSpPr>
          <p:nvPr>
            <p:ph sz="half" idx="1"/>
          </p:nvPr>
        </p:nvSpPr>
        <p:spPr>
          <a:xfrm>
            <a:off x="853607" y="2023038"/>
            <a:ext cx="9321881" cy="4364899"/>
          </a:xfrm>
        </p:spPr>
        <p:txBody>
          <a:bodyPr>
            <a:noAutofit/>
          </a:bodyPr>
          <a:lstStyle/>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Ø"/>
              <a:tabLst/>
              <a:defRPr/>
            </a:pPr>
            <a:r>
              <a:rPr lang="en-GB" sz="2400" dirty="0">
                <a:solidFill>
                  <a:srgbClr val="002060"/>
                </a:solidFill>
              </a:rPr>
              <a:t>The philosophy and principles of pharmaceutical care are demonstrated in terms of optimising therapeutic outcomes for a specific patient.</a:t>
            </a:r>
          </a:p>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Ø"/>
              <a:tabLst/>
              <a:defRPr/>
            </a:pPr>
            <a:r>
              <a:rPr lang="en-GB" sz="2400" dirty="0">
                <a:solidFill>
                  <a:srgbClr val="002060"/>
                </a:solidFill>
              </a:rPr>
              <a:t>A pharmaceutical care management approach is applied in collaboration with other health care professionals and the patient.</a:t>
            </a:r>
          </a:p>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Ø"/>
              <a:tabLst/>
              <a:defRPr/>
            </a:pPr>
            <a:r>
              <a:rPr lang="en-GB" sz="2400" dirty="0">
                <a:solidFill>
                  <a:srgbClr val="002060"/>
                </a:solidFill>
              </a:rPr>
              <a:t>Rational drug use is facilitated by applying pharmaceutical care, medicine utilisation reviews and the principles of pharmaco-economics.</a:t>
            </a:r>
          </a:p>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Ø"/>
              <a:tabLst/>
              <a:defRPr/>
            </a:pPr>
            <a:r>
              <a:rPr lang="en-GB" sz="2400" dirty="0">
                <a:solidFill>
                  <a:srgbClr val="002060"/>
                </a:solidFill>
              </a:rPr>
              <a:t>Pharmacovigilance is practised and Adverse Drug Events are reported.</a:t>
            </a:r>
          </a:p>
        </p:txBody>
      </p:sp>
      <p:pic>
        <p:nvPicPr>
          <p:cNvPr id="5" name="Graphic 4" descr="Homeopathy with solid fill">
            <a:extLst>
              <a:ext uri="{FF2B5EF4-FFF2-40B4-BE49-F238E27FC236}">
                <a16:creationId xmlns:a16="http://schemas.microsoft.com/office/drawing/2014/main" id="{A541798E-E1DA-4666-A109-9F41841C191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179572" y="2956334"/>
            <a:ext cx="2012428" cy="2012428"/>
          </a:xfrm>
          <a:prstGeom prst="rect">
            <a:avLst/>
          </a:prstGeom>
        </p:spPr>
      </p:pic>
      <p:sp>
        <p:nvSpPr>
          <p:cNvPr id="6" name="Title 2">
            <a:extLst>
              <a:ext uri="{FF2B5EF4-FFF2-40B4-BE49-F238E27FC236}">
                <a16:creationId xmlns:a16="http://schemas.microsoft.com/office/drawing/2014/main" id="{F310F256-4A52-492B-ACA6-943A0EB392E6}"/>
              </a:ext>
            </a:extLst>
          </p:cNvPr>
          <p:cNvSpPr txBox="1">
            <a:spLocks/>
          </p:cNvSpPr>
          <p:nvPr/>
        </p:nvSpPr>
        <p:spPr>
          <a:xfrm>
            <a:off x="1302478" y="1083455"/>
            <a:ext cx="3751943" cy="7754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lumMod val="50000"/>
                  </a:schemeClr>
                </a:solidFill>
                <a:effectLst>
                  <a:outerShdw blurRad="38100" dist="38100" dir="2700000" algn="tl">
                    <a:srgbClr val="000000">
                      <a:alpha val="43137"/>
                    </a:srgbClr>
                  </a:outerShdw>
                </a:effectLst>
                <a:latin typeface="Aharoni" panose="02010803020104030203" pitchFamily="2" charset="-79"/>
                <a:ea typeface="+mj-ea"/>
                <a:cs typeface="Aharoni" panose="02010803020104030203" pitchFamily="2" charset="-79"/>
              </a:defRPr>
            </a:lvl1pPr>
          </a:lstStyle>
          <a:p>
            <a:r>
              <a:rPr lang="en-ZA" b="1" dirty="0">
                <a:latin typeface="+mn-lt"/>
              </a:rPr>
              <a:t>14.67%</a:t>
            </a:r>
          </a:p>
        </p:txBody>
      </p:sp>
    </p:spTree>
    <p:extLst>
      <p:ext uri="{BB962C8B-B14F-4D97-AF65-F5344CB8AC3E}">
        <p14:creationId xmlns:p14="http://schemas.microsoft.com/office/powerpoint/2010/main" val="238824771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DDB204-A5CE-46C4-ADBA-9825CBE2021E}"/>
              </a:ext>
            </a:extLst>
          </p:cNvPr>
          <p:cNvSpPr>
            <a:spLocks noGrp="1"/>
          </p:cNvSpPr>
          <p:nvPr>
            <p:ph type="body" idx="1"/>
          </p:nvPr>
        </p:nvSpPr>
        <p:spPr>
          <a:xfrm>
            <a:off x="877927" y="2376803"/>
            <a:ext cx="10515600" cy="4027714"/>
          </a:xfrm>
        </p:spPr>
        <p:txBody>
          <a:bodyPr>
            <a:normAutofit/>
          </a:bodyPr>
          <a:lstStyle/>
          <a:p>
            <a:pPr marL="457200" indent="-457200">
              <a:buAutoNum type="arabicPeriod"/>
            </a:pPr>
            <a:r>
              <a:rPr lang="en-GB" sz="2800" dirty="0">
                <a:solidFill>
                  <a:schemeClr val="bg1"/>
                </a:solidFill>
              </a:rPr>
              <a:t>Keep your cell phone next to you, ensure that it is fully charged and you have data.</a:t>
            </a:r>
          </a:p>
          <a:p>
            <a:endParaRPr lang="en-GB" sz="2800" dirty="0">
              <a:solidFill>
                <a:schemeClr val="bg1"/>
              </a:solidFill>
            </a:endParaRPr>
          </a:p>
          <a:p>
            <a:pPr marL="514350" indent="-514350">
              <a:buFont typeface="+mj-lt"/>
              <a:buAutoNum type="arabicPeriod" startAt="2"/>
            </a:pPr>
            <a:r>
              <a:rPr lang="en-GB" sz="2800" dirty="0">
                <a:solidFill>
                  <a:schemeClr val="bg1"/>
                </a:solidFill>
              </a:rPr>
              <a:t>The invigilator may call or send you a message on the cell phone number you have provided to SAPC.</a:t>
            </a:r>
          </a:p>
        </p:txBody>
      </p:sp>
      <p:sp>
        <p:nvSpPr>
          <p:cNvPr id="4" name="Title 1">
            <a:extLst>
              <a:ext uri="{FF2B5EF4-FFF2-40B4-BE49-F238E27FC236}">
                <a16:creationId xmlns:a16="http://schemas.microsoft.com/office/drawing/2014/main" id="{0637EA3A-9597-44BF-8563-E0519A309785}"/>
              </a:ext>
            </a:extLst>
          </p:cNvPr>
          <p:cNvSpPr>
            <a:spLocks noGrp="1"/>
          </p:cNvSpPr>
          <p:nvPr>
            <p:ph type="title"/>
          </p:nvPr>
        </p:nvSpPr>
        <p:spPr>
          <a:xfrm>
            <a:off x="1323975" y="1169829"/>
            <a:ext cx="10515600" cy="865187"/>
          </a:xfrm>
        </p:spPr>
        <p:txBody>
          <a:bodyPr>
            <a:normAutofit fontScale="90000"/>
          </a:bodyPr>
          <a:lstStyle/>
          <a:p>
            <a:r>
              <a:rPr lang="en-ZA" dirty="0">
                <a:solidFill>
                  <a:schemeClr val="bg1"/>
                </a:solidFill>
              </a:rPr>
              <a:t>FAQs</a:t>
            </a:r>
            <a:br>
              <a:rPr lang="en-ZA" dirty="0">
                <a:solidFill>
                  <a:schemeClr val="bg1"/>
                </a:solidFill>
              </a:rPr>
            </a:br>
            <a:r>
              <a:rPr lang="en-ZA" dirty="0">
                <a:solidFill>
                  <a:schemeClr val="bg1"/>
                </a:solidFill>
              </a:rPr>
              <a:t>What if the invigilator needs to contact me</a:t>
            </a:r>
            <a:r>
              <a:rPr lang="en-ZA" b="1"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29068289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190B1-531B-0D55-25FE-0075B952839C}"/>
              </a:ext>
            </a:extLst>
          </p:cNvPr>
          <p:cNvSpPr>
            <a:spLocks noGrp="1"/>
          </p:cNvSpPr>
          <p:nvPr>
            <p:ph type="title"/>
          </p:nvPr>
        </p:nvSpPr>
        <p:spPr>
          <a:xfrm>
            <a:off x="1400810" y="1562627"/>
            <a:ext cx="10515600" cy="865239"/>
          </a:xfrm>
        </p:spPr>
        <p:txBody>
          <a:bodyPr>
            <a:normAutofit fontScale="90000"/>
          </a:bodyPr>
          <a:lstStyle/>
          <a:p>
            <a:r>
              <a:rPr lang="en-ZA" b="1" dirty="0">
                <a:solidFill>
                  <a:schemeClr val="bg1"/>
                </a:solidFill>
                <a:latin typeface="Arial" panose="020B0604020202020204" pitchFamily="34" charset="0"/>
                <a:cs typeface="Arial" panose="020B0604020202020204" pitchFamily="34" charset="0"/>
              </a:rPr>
              <a:t>FAQs </a:t>
            </a:r>
            <a:br>
              <a:rPr lang="en-ZA" b="1" dirty="0">
                <a:solidFill>
                  <a:schemeClr val="bg1"/>
                </a:solidFill>
                <a:latin typeface="Arial" panose="020B0604020202020204" pitchFamily="34" charset="0"/>
                <a:cs typeface="Arial" panose="020B0604020202020204" pitchFamily="34" charset="0"/>
              </a:rPr>
            </a:br>
            <a:r>
              <a:rPr lang="en-ZA" b="1" dirty="0">
                <a:solidFill>
                  <a:schemeClr val="bg1"/>
                </a:solidFill>
                <a:latin typeface="Arial" panose="020B0604020202020204" pitchFamily="34" charset="0"/>
                <a:cs typeface="Arial" panose="020B0604020202020204" pitchFamily="34" charset="0"/>
              </a:rPr>
              <a:t>What should I do if my invigilator  notifies me that they cannot see me during the exam? </a:t>
            </a:r>
          </a:p>
        </p:txBody>
      </p:sp>
      <p:sp>
        <p:nvSpPr>
          <p:cNvPr id="3" name="Text Placeholder 2">
            <a:extLst>
              <a:ext uri="{FF2B5EF4-FFF2-40B4-BE49-F238E27FC236}">
                <a16:creationId xmlns:a16="http://schemas.microsoft.com/office/drawing/2014/main" id="{0D9400C2-FC83-B74C-9385-452ADC0897E3}"/>
              </a:ext>
            </a:extLst>
          </p:cNvPr>
          <p:cNvSpPr>
            <a:spLocks noGrp="1"/>
          </p:cNvSpPr>
          <p:nvPr>
            <p:ph type="body" idx="1"/>
          </p:nvPr>
        </p:nvSpPr>
        <p:spPr>
          <a:xfrm>
            <a:off x="519068" y="2601686"/>
            <a:ext cx="10515600" cy="4012474"/>
          </a:xfrm>
        </p:spPr>
        <p:txBody>
          <a:bodyPr>
            <a:normAutofit/>
          </a:bodyPr>
          <a:lstStyle/>
          <a:p>
            <a:pPr>
              <a:lnSpc>
                <a:spcPct val="107000"/>
              </a:lnSpc>
              <a:spcAft>
                <a:spcPts val="800"/>
              </a:spcAft>
            </a:pPr>
            <a:r>
              <a:rPr lang="en-ZA" sz="2400" kern="100" dirty="0">
                <a:solidFill>
                  <a:schemeClr val="bg1"/>
                </a:solidFill>
                <a:effectLst/>
                <a:ea typeface="Calibri" panose="020F0502020204030204" pitchFamily="34" charset="0"/>
              </a:rPr>
              <a:t>Scan the QR code again to ensure your smartphone is connected to the exam platform.</a:t>
            </a:r>
          </a:p>
          <a:p>
            <a:endParaRPr lang="en-ZA" dirty="0"/>
          </a:p>
        </p:txBody>
      </p:sp>
      <p:pic>
        <p:nvPicPr>
          <p:cNvPr id="4" name="Picture 3" descr="A screenshot of a phone&#10;&#10;Description automatically generated">
            <a:extLst>
              <a:ext uri="{FF2B5EF4-FFF2-40B4-BE49-F238E27FC236}">
                <a16:creationId xmlns:a16="http://schemas.microsoft.com/office/drawing/2014/main" id="{818BB4ED-73DC-AF42-AD92-A66B9FB2F8BD}"/>
              </a:ext>
            </a:extLst>
          </p:cNvPr>
          <p:cNvPicPr>
            <a:picLocks noChangeAspect="1"/>
          </p:cNvPicPr>
          <p:nvPr/>
        </p:nvPicPr>
        <p:blipFill>
          <a:blip r:embed="rId2"/>
          <a:stretch>
            <a:fillRect/>
          </a:stretch>
        </p:blipFill>
        <p:spPr>
          <a:xfrm>
            <a:off x="692379" y="3429000"/>
            <a:ext cx="1610145" cy="3016080"/>
          </a:xfrm>
          <a:prstGeom prst="rect">
            <a:avLst/>
          </a:prstGeom>
        </p:spPr>
      </p:pic>
    </p:spTree>
    <p:extLst>
      <p:ext uri="{BB962C8B-B14F-4D97-AF65-F5344CB8AC3E}">
        <p14:creationId xmlns:p14="http://schemas.microsoft.com/office/powerpoint/2010/main" val="426446094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318ED-39E0-4505-B6B4-866078DD5A36}"/>
              </a:ext>
            </a:extLst>
          </p:cNvPr>
          <p:cNvSpPr>
            <a:spLocks noGrp="1"/>
          </p:cNvSpPr>
          <p:nvPr>
            <p:ph type="title"/>
          </p:nvPr>
        </p:nvSpPr>
        <p:spPr>
          <a:xfrm>
            <a:off x="1400810" y="452284"/>
            <a:ext cx="10515600" cy="1430945"/>
          </a:xfrm>
        </p:spPr>
        <p:txBody>
          <a:bodyPr>
            <a:normAutofit fontScale="90000"/>
          </a:bodyPr>
          <a:lstStyle/>
          <a:p>
            <a:r>
              <a:rPr lang="en-ZA" dirty="0">
                <a:solidFill>
                  <a:schemeClr val="bg1"/>
                </a:solidFill>
              </a:rPr>
              <a:t>FAQs</a:t>
            </a:r>
            <a:br>
              <a:rPr lang="en-ZA" dirty="0">
                <a:solidFill>
                  <a:schemeClr val="bg1"/>
                </a:solidFill>
              </a:rPr>
            </a:br>
            <a:r>
              <a:rPr lang="en-ZA" dirty="0">
                <a:solidFill>
                  <a:schemeClr val="bg1"/>
                </a:solidFill>
              </a:rPr>
              <a:t>What to do if you experience </a:t>
            </a:r>
            <a:br>
              <a:rPr lang="en-ZA" dirty="0">
                <a:solidFill>
                  <a:schemeClr val="bg1"/>
                </a:solidFill>
              </a:rPr>
            </a:br>
            <a:r>
              <a:rPr lang="en-ZA" dirty="0">
                <a:solidFill>
                  <a:schemeClr val="bg1"/>
                </a:solidFill>
              </a:rPr>
              <a:t>load shedding / loss in electricity</a:t>
            </a:r>
            <a:r>
              <a:rPr lang="en-ZA" b="1" dirty="0">
                <a:solidFill>
                  <a:schemeClr val="bg1"/>
                </a:solidFill>
                <a:latin typeface="Arial" panose="020B0604020202020204" pitchFamily="34" charset="0"/>
                <a:cs typeface="Arial" panose="020B0604020202020204" pitchFamily="34" charset="0"/>
              </a:rPr>
              <a:t>?</a:t>
            </a:r>
          </a:p>
        </p:txBody>
      </p:sp>
      <p:sp>
        <p:nvSpPr>
          <p:cNvPr id="3" name="Content Placeholder 2">
            <a:extLst>
              <a:ext uri="{FF2B5EF4-FFF2-40B4-BE49-F238E27FC236}">
                <a16:creationId xmlns:a16="http://schemas.microsoft.com/office/drawing/2014/main" id="{D455C9AF-443F-4747-94B2-F3F141F8C71B}"/>
              </a:ext>
            </a:extLst>
          </p:cNvPr>
          <p:cNvSpPr>
            <a:spLocks noGrp="1"/>
          </p:cNvSpPr>
          <p:nvPr>
            <p:ph type="body" idx="1"/>
          </p:nvPr>
        </p:nvSpPr>
        <p:spPr>
          <a:xfrm>
            <a:off x="371516" y="2090589"/>
            <a:ext cx="11144168" cy="3942221"/>
          </a:xfrm>
        </p:spPr>
        <p:txBody>
          <a:bodyPr vert="horz" lIns="91440" tIns="45720" rIns="91440" bIns="45720" rtlCol="0" anchor="t">
            <a:normAutofit lnSpcReduction="10000"/>
          </a:bodyPr>
          <a:lstStyle/>
          <a:p>
            <a:pPr marL="342900" indent="-342900">
              <a:lnSpc>
                <a:spcPct val="100000"/>
              </a:lnSpc>
              <a:buFont typeface="+mj-lt"/>
              <a:buAutoNum type="arabicPeriod"/>
            </a:pPr>
            <a:r>
              <a:rPr lang="en-ZA" dirty="0">
                <a:solidFill>
                  <a:schemeClr val="bg1"/>
                </a:solidFill>
                <a:ea typeface="Times New Roman" panose="02020603050405020304" pitchFamily="18" charset="0"/>
              </a:rPr>
              <a:t>Keep calm</a:t>
            </a:r>
          </a:p>
          <a:p>
            <a:pPr marL="342900" indent="-342900">
              <a:lnSpc>
                <a:spcPct val="100000"/>
              </a:lnSpc>
              <a:buFont typeface="+mj-lt"/>
              <a:buAutoNum type="arabicPeriod"/>
            </a:pPr>
            <a:r>
              <a:rPr lang="en-ZA" dirty="0">
                <a:solidFill>
                  <a:schemeClr val="bg1"/>
                </a:solidFill>
                <a:ea typeface="Times New Roman" panose="02020603050405020304" pitchFamily="18" charset="0"/>
              </a:rPr>
              <a:t>Check your load shedding schedule and make an alternative plan. </a:t>
            </a:r>
          </a:p>
          <a:p>
            <a:pPr marL="342900" indent="-342900">
              <a:lnSpc>
                <a:spcPct val="100000"/>
              </a:lnSpc>
              <a:buFont typeface="+mj-lt"/>
              <a:buAutoNum type="arabicPeriod"/>
            </a:pPr>
            <a:r>
              <a:rPr lang="en-ZA" dirty="0">
                <a:solidFill>
                  <a:schemeClr val="bg1"/>
                </a:solidFill>
                <a:ea typeface="Times New Roman" panose="02020603050405020304" pitchFamily="18" charset="0"/>
              </a:rPr>
              <a:t>Ensure laptop is fully charged before the examination. </a:t>
            </a:r>
            <a:endParaRPr lang="en-ZA" dirty="0">
              <a:solidFill>
                <a:schemeClr val="bg1"/>
              </a:solidFill>
              <a:ea typeface="Calibri" panose="020F0502020204030204" pitchFamily="34" charset="0"/>
            </a:endParaRPr>
          </a:p>
          <a:p>
            <a:pPr marL="342900" indent="-342900">
              <a:lnSpc>
                <a:spcPct val="100000"/>
              </a:lnSpc>
              <a:buFont typeface="+mj-lt"/>
              <a:buAutoNum type="arabicPeriod"/>
            </a:pPr>
            <a:r>
              <a:rPr lang="en-ZA" dirty="0">
                <a:solidFill>
                  <a:schemeClr val="bg1"/>
                </a:solidFill>
                <a:ea typeface="Times New Roman" panose="02020603050405020304" pitchFamily="18" charset="0"/>
              </a:rPr>
              <a:t>Ensure alternative </a:t>
            </a:r>
            <a:r>
              <a:rPr lang="en-ZA" dirty="0" err="1">
                <a:solidFill>
                  <a:schemeClr val="bg1"/>
                </a:solidFill>
                <a:ea typeface="Times New Roman" panose="02020603050405020304" pitchFamily="18" charset="0"/>
              </a:rPr>
              <a:t>WiFi</a:t>
            </a:r>
            <a:r>
              <a:rPr lang="en-ZA" dirty="0">
                <a:solidFill>
                  <a:schemeClr val="bg1"/>
                </a:solidFill>
                <a:ea typeface="Times New Roman" panose="02020603050405020304" pitchFamily="18" charset="0"/>
              </a:rPr>
              <a:t> connection is available (if you are using a fibre connection).</a:t>
            </a:r>
            <a:endParaRPr lang="en-ZA" dirty="0">
              <a:solidFill>
                <a:schemeClr val="bg1"/>
              </a:solidFill>
              <a:ea typeface="Calibri" panose="020F0502020204030204" pitchFamily="34" charset="0"/>
            </a:endParaRPr>
          </a:p>
          <a:p>
            <a:pPr marL="342900" indent="-342900">
              <a:lnSpc>
                <a:spcPct val="100000"/>
              </a:lnSpc>
              <a:buFont typeface="+mj-lt"/>
              <a:buAutoNum type="arabicPeriod"/>
            </a:pPr>
            <a:r>
              <a:rPr lang="en-ZA" dirty="0">
                <a:solidFill>
                  <a:schemeClr val="bg1"/>
                </a:solidFill>
                <a:ea typeface="Times New Roman" panose="02020603050405020304" pitchFamily="18" charset="0"/>
              </a:rPr>
              <a:t>If you are unable to find an alternate WiFi connection or if you need to be connected to power supply, please find an alternative place. NB Notify us via the WhatsApp number.</a:t>
            </a:r>
            <a:endParaRPr lang="en-ZA" dirty="0">
              <a:solidFill>
                <a:schemeClr val="bg1"/>
              </a:solidFill>
              <a:ea typeface="Calibri" panose="020F0502020204030204" pitchFamily="34" charset="0"/>
            </a:endParaRPr>
          </a:p>
          <a:p>
            <a:pPr marL="342900" indent="-342900">
              <a:lnSpc>
                <a:spcPct val="100000"/>
              </a:lnSpc>
              <a:buFont typeface="+mj-lt"/>
              <a:buAutoNum type="arabicPeriod"/>
            </a:pPr>
            <a:r>
              <a:rPr lang="en-ZA" dirty="0">
                <a:solidFill>
                  <a:schemeClr val="bg1"/>
                </a:solidFill>
                <a:ea typeface="Times New Roman" panose="02020603050405020304" pitchFamily="18" charset="0"/>
              </a:rPr>
              <a:t>If load shedding happens in the middle of the exam, your work will be saved. </a:t>
            </a:r>
            <a:endParaRPr lang="en-ZA" dirty="0">
              <a:solidFill>
                <a:schemeClr val="bg1"/>
              </a:solidFill>
              <a:ea typeface="Calibri" panose="020F0502020204030204" pitchFamily="34" charset="0"/>
            </a:endParaRPr>
          </a:p>
        </p:txBody>
      </p:sp>
      <p:sp>
        <p:nvSpPr>
          <p:cNvPr id="5" name="AutoShape 2" descr="WhatsApp - Wikipedia">
            <a:extLst>
              <a:ext uri="{FF2B5EF4-FFF2-40B4-BE49-F238E27FC236}">
                <a16:creationId xmlns:a16="http://schemas.microsoft.com/office/drawing/2014/main" id="{785F719A-3F64-49FA-9AA7-07BC0C20EA8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dirty="0"/>
          </a:p>
        </p:txBody>
      </p:sp>
      <p:pic>
        <p:nvPicPr>
          <p:cNvPr id="8" name="Picture 7">
            <a:extLst>
              <a:ext uri="{FF2B5EF4-FFF2-40B4-BE49-F238E27FC236}">
                <a16:creationId xmlns:a16="http://schemas.microsoft.com/office/drawing/2014/main" id="{1527D1B2-CA38-4418-BB51-9E2C52CE282B}"/>
              </a:ext>
            </a:extLst>
          </p:cNvPr>
          <p:cNvPicPr>
            <a:picLocks noChangeAspect="1"/>
          </p:cNvPicPr>
          <p:nvPr/>
        </p:nvPicPr>
        <p:blipFill>
          <a:blip r:embed="rId3"/>
          <a:stretch>
            <a:fillRect/>
          </a:stretch>
        </p:blipFill>
        <p:spPr>
          <a:xfrm>
            <a:off x="10791190" y="5765103"/>
            <a:ext cx="1220388" cy="914113"/>
          </a:xfrm>
          <a:prstGeom prst="rect">
            <a:avLst/>
          </a:prstGeom>
        </p:spPr>
      </p:pic>
    </p:spTree>
    <p:extLst>
      <p:ext uri="{BB962C8B-B14F-4D97-AF65-F5344CB8AC3E}">
        <p14:creationId xmlns:p14="http://schemas.microsoft.com/office/powerpoint/2010/main" val="112283013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63A85-850E-411E-A4A6-0E31A0318F57}"/>
              </a:ext>
            </a:extLst>
          </p:cNvPr>
          <p:cNvSpPr>
            <a:spLocks noGrp="1"/>
          </p:cNvSpPr>
          <p:nvPr>
            <p:ph type="title"/>
          </p:nvPr>
        </p:nvSpPr>
        <p:spPr>
          <a:xfrm>
            <a:off x="1291953" y="1158263"/>
            <a:ext cx="10515600" cy="865239"/>
          </a:xfrm>
        </p:spPr>
        <p:txBody>
          <a:bodyPr>
            <a:normAutofit fontScale="90000"/>
          </a:bodyPr>
          <a:lstStyle/>
          <a:p>
            <a:r>
              <a:rPr lang="en-ZA" dirty="0">
                <a:solidFill>
                  <a:schemeClr val="bg1"/>
                </a:solidFill>
              </a:rPr>
              <a:t>FAQs</a:t>
            </a:r>
            <a:br>
              <a:rPr lang="en-ZA" dirty="0">
                <a:solidFill>
                  <a:schemeClr val="bg1"/>
                </a:solidFill>
              </a:rPr>
            </a:br>
            <a:r>
              <a:rPr lang="en-ZA" dirty="0">
                <a:solidFill>
                  <a:schemeClr val="bg1"/>
                </a:solidFill>
              </a:rPr>
              <a:t>What happens to the questions you have answered if you lose connection</a:t>
            </a:r>
            <a:r>
              <a:rPr lang="en-ZA" b="1" dirty="0">
                <a:solidFill>
                  <a:schemeClr val="bg1"/>
                </a:solidFill>
                <a:latin typeface="Arial" panose="020B0604020202020204" pitchFamily="34" charset="0"/>
                <a:cs typeface="Arial" panose="020B0604020202020204" pitchFamily="34" charset="0"/>
              </a:rPr>
              <a:t>?</a:t>
            </a:r>
          </a:p>
        </p:txBody>
      </p:sp>
      <p:sp>
        <p:nvSpPr>
          <p:cNvPr id="3" name="Content Placeholder 2">
            <a:extLst>
              <a:ext uri="{FF2B5EF4-FFF2-40B4-BE49-F238E27FC236}">
                <a16:creationId xmlns:a16="http://schemas.microsoft.com/office/drawing/2014/main" id="{01932E7D-5D76-43A1-A4ED-041C5DA88BFF}"/>
              </a:ext>
            </a:extLst>
          </p:cNvPr>
          <p:cNvSpPr>
            <a:spLocks noGrp="1"/>
          </p:cNvSpPr>
          <p:nvPr>
            <p:ph type="body" idx="1"/>
          </p:nvPr>
        </p:nvSpPr>
        <p:spPr>
          <a:xfrm>
            <a:off x="762000" y="2285999"/>
            <a:ext cx="11154410" cy="4321629"/>
          </a:xfrm>
        </p:spPr>
        <p:txBody>
          <a:bodyPr vert="horz" lIns="91440" tIns="45720" rIns="91440" bIns="45720" rtlCol="0" anchor="t">
            <a:normAutofit/>
          </a:bodyPr>
          <a:lstStyle/>
          <a:p>
            <a:pPr marL="520700" indent="-457200">
              <a:lnSpc>
                <a:spcPct val="100000"/>
              </a:lnSpc>
              <a:buAutoNum type="arabicPeriod"/>
            </a:pPr>
            <a:r>
              <a:rPr lang="en-GB" sz="2800" dirty="0">
                <a:solidFill>
                  <a:schemeClr val="bg1"/>
                </a:solidFill>
              </a:rPr>
              <a:t>Keep calm.</a:t>
            </a:r>
          </a:p>
          <a:p>
            <a:pPr marL="520700" indent="-457200">
              <a:lnSpc>
                <a:spcPct val="100000"/>
              </a:lnSpc>
              <a:buAutoNum type="arabicPeriod"/>
            </a:pPr>
            <a:r>
              <a:rPr lang="en-US" sz="2800" dirty="0">
                <a:solidFill>
                  <a:schemeClr val="bg1"/>
                </a:solidFill>
              </a:rPr>
              <a:t>All questions are saved as you answer them. </a:t>
            </a:r>
          </a:p>
          <a:p>
            <a:pPr marL="520700" indent="-457200">
              <a:lnSpc>
                <a:spcPct val="100000"/>
              </a:lnSpc>
              <a:buAutoNum type="arabicPeriod"/>
            </a:pPr>
            <a:r>
              <a:rPr lang="en-US" sz="2800" dirty="0">
                <a:solidFill>
                  <a:schemeClr val="bg1"/>
                </a:solidFill>
              </a:rPr>
              <a:t>When you log on again you will only have access to questions you have not yet answered.</a:t>
            </a:r>
          </a:p>
          <a:p>
            <a:pPr marL="520700" indent="-457200">
              <a:lnSpc>
                <a:spcPct val="100000"/>
              </a:lnSpc>
              <a:buAutoNum type="arabicPeriod"/>
            </a:pPr>
            <a:r>
              <a:rPr lang="en-US" sz="2800" dirty="0">
                <a:solidFill>
                  <a:schemeClr val="bg1"/>
                </a:solidFill>
              </a:rPr>
              <a:t>The questions will be randomized, and they may renumber (starting at 1). Continue to answer the questions as they appear.   </a:t>
            </a:r>
          </a:p>
        </p:txBody>
      </p:sp>
    </p:spTree>
    <p:extLst>
      <p:ext uri="{BB962C8B-B14F-4D97-AF65-F5344CB8AC3E}">
        <p14:creationId xmlns:p14="http://schemas.microsoft.com/office/powerpoint/2010/main" val="149920377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190B1-531B-0D55-25FE-0075B952839C}"/>
              </a:ext>
            </a:extLst>
          </p:cNvPr>
          <p:cNvSpPr>
            <a:spLocks noGrp="1"/>
          </p:cNvSpPr>
          <p:nvPr>
            <p:ph type="title"/>
          </p:nvPr>
        </p:nvSpPr>
        <p:spPr>
          <a:xfrm>
            <a:off x="1189990" y="1551740"/>
            <a:ext cx="10515600" cy="865239"/>
          </a:xfrm>
        </p:spPr>
        <p:txBody>
          <a:bodyPr>
            <a:normAutofit fontScale="90000"/>
          </a:bodyPr>
          <a:lstStyle/>
          <a:p>
            <a:r>
              <a:rPr lang="en-ZA" b="1" dirty="0">
                <a:solidFill>
                  <a:schemeClr val="bg1"/>
                </a:solidFill>
                <a:latin typeface="Arial" panose="020B0604020202020204" pitchFamily="34" charset="0"/>
                <a:cs typeface="Arial" panose="020B0604020202020204" pitchFamily="34" charset="0"/>
              </a:rPr>
              <a:t>FAQs </a:t>
            </a:r>
            <a:br>
              <a:rPr lang="en-ZA" b="1" dirty="0">
                <a:solidFill>
                  <a:schemeClr val="bg1"/>
                </a:solidFill>
                <a:latin typeface="Arial" panose="020B0604020202020204" pitchFamily="34" charset="0"/>
                <a:cs typeface="Arial" panose="020B0604020202020204" pitchFamily="34" charset="0"/>
              </a:rPr>
            </a:br>
            <a:r>
              <a:rPr lang="en-ZA" b="1" dirty="0">
                <a:solidFill>
                  <a:schemeClr val="bg1"/>
                </a:solidFill>
                <a:latin typeface="Arial" panose="020B0604020202020204" pitchFamily="34" charset="0"/>
                <a:cs typeface="Arial" panose="020B0604020202020204" pitchFamily="34" charset="0"/>
              </a:rPr>
              <a:t>What should I do if disconnected and on login back a pop-up message “ This page was opened elsewhere”? </a:t>
            </a:r>
          </a:p>
        </p:txBody>
      </p:sp>
      <p:sp>
        <p:nvSpPr>
          <p:cNvPr id="3" name="Text Placeholder 2">
            <a:extLst>
              <a:ext uri="{FF2B5EF4-FFF2-40B4-BE49-F238E27FC236}">
                <a16:creationId xmlns:a16="http://schemas.microsoft.com/office/drawing/2014/main" id="{0D9400C2-FC83-B74C-9385-452ADC0897E3}"/>
              </a:ext>
            </a:extLst>
          </p:cNvPr>
          <p:cNvSpPr>
            <a:spLocks noGrp="1"/>
          </p:cNvSpPr>
          <p:nvPr>
            <p:ph type="body" idx="1"/>
          </p:nvPr>
        </p:nvSpPr>
        <p:spPr>
          <a:xfrm>
            <a:off x="529953" y="2568678"/>
            <a:ext cx="10515600" cy="4071257"/>
          </a:xfrm>
        </p:spPr>
        <p:txBody>
          <a:bodyPr>
            <a:normAutofit/>
          </a:bodyPr>
          <a:lstStyle/>
          <a:p>
            <a:pPr>
              <a:lnSpc>
                <a:spcPct val="107000"/>
              </a:lnSpc>
              <a:spcAft>
                <a:spcPts val="800"/>
              </a:spcAft>
            </a:pPr>
            <a:r>
              <a:rPr lang="en-ZA" kern="100" dirty="0">
                <a:solidFill>
                  <a:schemeClr val="bg1"/>
                </a:solidFill>
                <a:ea typeface="Calibri" panose="020F0502020204030204" pitchFamily="34" charset="0"/>
              </a:rPr>
              <a:t>Close all browsers to login again.</a:t>
            </a:r>
          </a:p>
          <a:p>
            <a:endParaRPr lang="en-ZA" dirty="0">
              <a:solidFill>
                <a:schemeClr val="bg1"/>
              </a:solidFill>
            </a:endParaRPr>
          </a:p>
        </p:txBody>
      </p:sp>
    </p:spTree>
    <p:extLst>
      <p:ext uri="{BB962C8B-B14F-4D97-AF65-F5344CB8AC3E}">
        <p14:creationId xmlns:p14="http://schemas.microsoft.com/office/powerpoint/2010/main" val="49013532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FEB6F9-550C-898B-1408-F7EBAE58FE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FC486C-8548-329F-E166-E15E7A9DE936}"/>
              </a:ext>
            </a:extLst>
          </p:cNvPr>
          <p:cNvSpPr>
            <a:spLocks noGrp="1"/>
          </p:cNvSpPr>
          <p:nvPr>
            <p:ph type="title"/>
          </p:nvPr>
        </p:nvSpPr>
        <p:spPr>
          <a:xfrm>
            <a:off x="1422399" y="156118"/>
            <a:ext cx="5190274" cy="1840674"/>
          </a:xfrm>
        </p:spPr>
        <p:txBody>
          <a:bodyPr>
            <a:normAutofit fontScale="90000"/>
          </a:bodyPr>
          <a:lstStyle/>
          <a:p>
            <a:br>
              <a:rPr lang="en-US" sz="4000" dirty="0"/>
            </a:br>
            <a:r>
              <a:rPr lang="en-US" sz="4000" dirty="0"/>
              <a:t>Important messages to take note of:</a:t>
            </a:r>
            <a:br>
              <a:rPr lang="en-ZA" sz="1800" b="1" u="sng" kern="0" dirty="0">
                <a:effectLst/>
                <a:uFill>
                  <a:solidFill>
                    <a:srgbClr val="000000"/>
                  </a:solidFill>
                </a:uFill>
                <a:latin typeface="Arial" panose="020B0604020202020204" pitchFamily="34" charset="0"/>
                <a:ea typeface="Arial" panose="020B0604020202020204" pitchFamily="34" charset="0"/>
              </a:rPr>
            </a:br>
            <a:endParaRPr lang="en-ZA" dirty="0"/>
          </a:p>
        </p:txBody>
      </p:sp>
      <p:pic>
        <p:nvPicPr>
          <p:cNvPr id="6" name="Content Placeholder 5" descr="A screenshot of a computer&#10;&#10;Description automatically generated">
            <a:extLst>
              <a:ext uri="{FF2B5EF4-FFF2-40B4-BE49-F238E27FC236}">
                <a16:creationId xmlns:a16="http://schemas.microsoft.com/office/drawing/2014/main" id="{F94C5C92-9842-4679-A689-FEA8E5B53721}"/>
              </a:ext>
            </a:extLst>
          </p:cNvPr>
          <p:cNvPicPr>
            <a:picLocks noGrp="1" noChangeAspect="1"/>
          </p:cNvPicPr>
          <p:nvPr>
            <p:ph idx="1"/>
          </p:nvPr>
        </p:nvPicPr>
        <p:blipFill>
          <a:blip r:embed="rId2"/>
          <a:stretch>
            <a:fillRect/>
          </a:stretch>
        </p:blipFill>
        <p:spPr>
          <a:xfrm>
            <a:off x="1536700" y="1737360"/>
            <a:ext cx="7127240" cy="4869180"/>
          </a:xfrm>
          <a:prstGeom prst="rect">
            <a:avLst/>
          </a:prstGeom>
        </p:spPr>
      </p:pic>
      <p:pic>
        <p:nvPicPr>
          <p:cNvPr id="7" name="Graphic 6" descr="Download from cloud">
            <a:extLst>
              <a:ext uri="{FF2B5EF4-FFF2-40B4-BE49-F238E27FC236}">
                <a16:creationId xmlns:a16="http://schemas.microsoft.com/office/drawing/2014/main" id="{1693A7FF-1DEE-2D32-6A1A-00A464D3947E}"/>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769601" y="156118"/>
            <a:ext cx="914400" cy="914400"/>
          </a:xfrm>
          <a:prstGeom prst="rect">
            <a:avLst/>
          </a:prstGeom>
        </p:spPr>
      </p:pic>
    </p:spTree>
    <p:extLst>
      <p:ext uri="{BB962C8B-B14F-4D97-AF65-F5344CB8AC3E}">
        <p14:creationId xmlns:p14="http://schemas.microsoft.com/office/powerpoint/2010/main" val="296824047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96F58-FD85-259F-47B3-C4D35A1DDFA2}"/>
              </a:ext>
            </a:extLst>
          </p:cNvPr>
          <p:cNvSpPr>
            <a:spLocks noGrp="1"/>
          </p:cNvSpPr>
          <p:nvPr>
            <p:ph type="title"/>
          </p:nvPr>
        </p:nvSpPr>
        <p:spPr>
          <a:xfrm>
            <a:off x="1123720" y="242372"/>
            <a:ext cx="11068280" cy="1075152"/>
          </a:xfrm>
        </p:spPr>
        <p:txBody>
          <a:bodyPr>
            <a:normAutofit fontScale="90000"/>
          </a:bodyPr>
          <a:lstStyle/>
          <a:p>
            <a:r>
              <a:rPr lang="en-GB" dirty="0">
                <a:solidFill>
                  <a:schemeClr val="bg1"/>
                </a:solidFill>
              </a:rPr>
              <a:t>FAQs: </a:t>
            </a:r>
            <a:br>
              <a:rPr lang="en-GB" dirty="0">
                <a:solidFill>
                  <a:schemeClr val="bg1"/>
                </a:solidFill>
              </a:rPr>
            </a:br>
            <a:r>
              <a:rPr lang="en-GB" dirty="0">
                <a:solidFill>
                  <a:schemeClr val="bg1"/>
                </a:solidFill>
              </a:rPr>
              <a:t>Steps for clearing the cache/troubleshooting</a:t>
            </a:r>
            <a:endParaRPr lang="en-ZA" dirty="0">
              <a:solidFill>
                <a:schemeClr val="bg1"/>
              </a:solidFill>
            </a:endParaRPr>
          </a:p>
        </p:txBody>
      </p:sp>
      <p:sp>
        <p:nvSpPr>
          <p:cNvPr id="3" name="Text Placeholder 2">
            <a:extLst>
              <a:ext uri="{FF2B5EF4-FFF2-40B4-BE49-F238E27FC236}">
                <a16:creationId xmlns:a16="http://schemas.microsoft.com/office/drawing/2014/main" id="{0E77B09D-7E7D-B7D1-0E92-0707386BC447}"/>
              </a:ext>
            </a:extLst>
          </p:cNvPr>
          <p:cNvSpPr>
            <a:spLocks noGrp="1"/>
          </p:cNvSpPr>
          <p:nvPr>
            <p:ph type="body" idx="1"/>
          </p:nvPr>
        </p:nvSpPr>
        <p:spPr>
          <a:xfrm>
            <a:off x="1123720" y="1317525"/>
            <a:ext cx="10792690" cy="4991836"/>
          </a:xfrm>
        </p:spPr>
        <p:txBody>
          <a:bodyPr>
            <a:normAutofit lnSpcReduction="10000"/>
          </a:bodyPr>
          <a:lstStyle/>
          <a:p>
            <a:r>
              <a:rPr lang="en-GB" b="1" u="sng" dirty="0">
                <a:solidFill>
                  <a:schemeClr val="bg1"/>
                </a:solidFill>
              </a:rPr>
              <a:t>Clear Cache on Google Chrome</a:t>
            </a:r>
            <a:endParaRPr lang="en-GB" u="sng" dirty="0">
              <a:solidFill>
                <a:schemeClr val="bg1"/>
              </a:solidFill>
            </a:endParaRPr>
          </a:p>
          <a:p>
            <a:r>
              <a:rPr lang="en-GB" dirty="0">
                <a:solidFill>
                  <a:schemeClr val="bg1"/>
                </a:solidFill>
              </a:rPr>
              <a:t>Step 1: Open Google Chrome and click on the 3 dots on the far right</a:t>
            </a:r>
          </a:p>
          <a:p>
            <a:r>
              <a:rPr lang="en-GB" dirty="0">
                <a:solidFill>
                  <a:schemeClr val="bg1"/>
                </a:solidFill>
              </a:rPr>
              <a:t>Step 2: Go to settings</a:t>
            </a:r>
          </a:p>
          <a:p>
            <a:r>
              <a:rPr lang="en-GB" dirty="0">
                <a:solidFill>
                  <a:schemeClr val="bg1"/>
                </a:solidFill>
              </a:rPr>
              <a:t>Step 3: Click on Privacy and Security</a:t>
            </a:r>
          </a:p>
          <a:p>
            <a:r>
              <a:rPr lang="en-GB" dirty="0">
                <a:solidFill>
                  <a:schemeClr val="bg1"/>
                </a:solidFill>
              </a:rPr>
              <a:t>Step 4: Click on the Delete browsing data</a:t>
            </a:r>
          </a:p>
          <a:p>
            <a:r>
              <a:rPr lang="en-GB" dirty="0">
                <a:solidFill>
                  <a:schemeClr val="bg1"/>
                </a:solidFill>
              </a:rPr>
              <a:t>Step 5: Select the time range (Recommended: last 24 hours), and click on delete.  Restart the close and open Google Chrome, and try again.</a:t>
            </a:r>
          </a:p>
          <a:p>
            <a:endParaRPr lang="en-GB" dirty="0">
              <a:solidFill>
                <a:schemeClr val="bg1"/>
              </a:solidFill>
            </a:endParaRPr>
          </a:p>
          <a:p>
            <a:r>
              <a:rPr lang="en-GB" b="1" u="sng" dirty="0">
                <a:solidFill>
                  <a:schemeClr val="bg1"/>
                </a:solidFill>
              </a:rPr>
              <a:t>Google chrome incognito mode</a:t>
            </a:r>
            <a:endParaRPr lang="en-GB" u="sng" dirty="0">
              <a:solidFill>
                <a:schemeClr val="bg1"/>
              </a:solidFill>
            </a:endParaRPr>
          </a:p>
          <a:p>
            <a:r>
              <a:rPr lang="en-GB" dirty="0">
                <a:solidFill>
                  <a:schemeClr val="bg1"/>
                </a:solidFill>
              </a:rPr>
              <a:t>Step 1: Click the 3 dots </a:t>
            </a:r>
          </a:p>
          <a:p>
            <a:r>
              <a:rPr lang="en-GB" dirty="0">
                <a:solidFill>
                  <a:schemeClr val="bg1"/>
                </a:solidFill>
              </a:rPr>
              <a:t>Step 2: Click on New Incognito window</a:t>
            </a:r>
          </a:p>
          <a:p>
            <a:r>
              <a:rPr lang="en-GB" dirty="0">
                <a:solidFill>
                  <a:schemeClr val="bg1"/>
                </a:solidFill>
              </a:rPr>
              <a:t>Step 3: Access the exam</a:t>
            </a:r>
          </a:p>
          <a:p>
            <a:endParaRPr lang="en-GB" dirty="0">
              <a:solidFill>
                <a:schemeClr val="bg1"/>
              </a:solidFill>
            </a:endParaRPr>
          </a:p>
          <a:p>
            <a:endParaRPr lang="en-GB" dirty="0">
              <a:solidFill>
                <a:schemeClr val="bg1"/>
              </a:solidFill>
            </a:endParaRPr>
          </a:p>
        </p:txBody>
      </p:sp>
    </p:spTree>
    <p:extLst>
      <p:ext uri="{BB962C8B-B14F-4D97-AF65-F5344CB8AC3E}">
        <p14:creationId xmlns:p14="http://schemas.microsoft.com/office/powerpoint/2010/main" val="383854683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5342A-2F9E-C797-FB2A-434EE41C5ADB}"/>
              </a:ext>
            </a:extLst>
          </p:cNvPr>
          <p:cNvSpPr>
            <a:spLocks noGrp="1"/>
          </p:cNvSpPr>
          <p:nvPr>
            <p:ph type="title"/>
          </p:nvPr>
        </p:nvSpPr>
        <p:spPr>
          <a:xfrm>
            <a:off x="1400810" y="452284"/>
            <a:ext cx="10791190" cy="865239"/>
          </a:xfrm>
        </p:spPr>
        <p:txBody>
          <a:bodyPr>
            <a:normAutofit fontScale="90000"/>
          </a:bodyPr>
          <a:lstStyle/>
          <a:p>
            <a:r>
              <a:rPr lang="en-GB" dirty="0">
                <a:solidFill>
                  <a:schemeClr val="bg1"/>
                </a:solidFill>
              </a:rPr>
              <a:t>FAQs: </a:t>
            </a:r>
            <a:br>
              <a:rPr lang="en-GB" dirty="0">
                <a:solidFill>
                  <a:schemeClr val="bg1"/>
                </a:solidFill>
              </a:rPr>
            </a:br>
            <a:r>
              <a:rPr lang="en-GB" dirty="0">
                <a:solidFill>
                  <a:schemeClr val="bg1"/>
                </a:solidFill>
              </a:rPr>
              <a:t>Steps for clearing the cache/troubleshooting</a:t>
            </a:r>
            <a:endParaRPr lang="en-ZA" dirty="0">
              <a:solidFill>
                <a:schemeClr val="bg1"/>
              </a:solidFill>
            </a:endParaRPr>
          </a:p>
        </p:txBody>
      </p:sp>
      <p:sp>
        <p:nvSpPr>
          <p:cNvPr id="3" name="Text Placeholder 2">
            <a:extLst>
              <a:ext uri="{FF2B5EF4-FFF2-40B4-BE49-F238E27FC236}">
                <a16:creationId xmlns:a16="http://schemas.microsoft.com/office/drawing/2014/main" id="{B95A964F-F699-E7E3-5522-4F642A7523C5}"/>
              </a:ext>
            </a:extLst>
          </p:cNvPr>
          <p:cNvSpPr>
            <a:spLocks noGrp="1"/>
          </p:cNvSpPr>
          <p:nvPr>
            <p:ph type="body" idx="1"/>
          </p:nvPr>
        </p:nvSpPr>
        <p:spPr/>
        <p:txBody>
          <a:bodyPr>
            <a:normAutofit lnSpcReduction="10000"/>
          </a:bodyPr>
          <a:lstStyle/>
          <a:p>
            <a:r>
              <a:rPr lang="en-GB" b="1" u="sng" dirty="0">
                <a:solidFill>
                  <a:schemeClr val="bg1"/>
                </a:solidFill>
              </a:rPr>
              <a:t>Firefox clear cache:</a:t>
            </a:r>
            <a:endParaRPr lang="en-GB" u="sng" dirty="0">
              <a:solidFill>
                <a:schemeClr val="bg1"/>
              </a:solidFill>
            </a:endParaRPr>
          </a:p>
          <a:p>
            <a:r>
              <a:rPr lang="en-GB" dirty="0">
                <a:solidFill>
                  <a:schemeClr val="bg1"/>
                </a:solidFill>
              </a:rPr>
              <a:t>Step 1: click on the 3 lines</a:t>
            </a:r>
          </a:p>
          <a:p>
            <a:r>
              <a:rPr lang="en-GB" dirty="0">
                <a:solidFill>
                  <a:schemeClr val="bg1"/>
                </a:solidFill>
              </a:rPr>
              <a:t>Step 2: Click on Settings</a:t>
            </a:r>
          </a:p>
          <a:p>
            <a:r>
              <a:rPr lang="en-GB" dirty="0">
                <a:solidFill>
                  <a:schemeClr val="bg1"/>
                </a:solidFill>
              </a:rPr>
              <a:t>Step 3: Click on Privacy and Security</a:t>
            </a:r>
          </a:p>
          <a:p>
            <a:r>
              <a:rPr lang="en-GB" dirty="0">
                <a:solidFill>
                  <a:schemeClr val="bg1"/>
                </a:solidFill>
              </a:rPr>
              <a:t>Step 4: Scroll down and select Clear Data</a:t>
            </a:r>
          </a:p>
          <a:p>
            <a:r>
              <a:rPr lang="en-GB" dirty="0">
                <a:solidFill>
                  <a:schemeClr val="bg1"/>
                </a:solidFill>
              </a:rPr>
              <a:t>Step 5: Choose a time range (Recommended everything) and click clear</a:t>
            </a:r>
          </a:p>
          <a:p>
            <a:endParaRPr lang="en-GB" b="1" dirty="0">
              <a:solidFill>
                <a:schemeClr val="bg1"/>
              </a:solidFill>
            </a:endParaRPr>
          </a:p>
          <a:p>
            <a:r>
              <a:rPr lang="en-GB" b="1" u="sng" dirty="0">
                <a:solidFill>
                  <a:schemeClr val="bg1"/>
                </a:solidFill>
              </a:rPr>
              <a:t>Firefox Private window:</a:t>
            </a:r>
            <a:endParaRPr lang="en-GB" u="sng" dirty="0">
              <a:solidFill>
                <a:schemeClr val="bg1"/>
              </a:solidFill>
            </a:endParaRPr>
          </a:p>
          <a:p>
            <a:r>
              <a:rPr lang="en-GB" dirty="0">
                <a:solidFill>
                  <a:schemeClr val="bg1"/>
                </a:solidFill>
              </a:rPr>
              <a:t>Step 1: Click on the 3 lines</a:t>
            </a:r>
          </a:p>
          <a:p>
            <a:r>
              <a:rPr lang="en-GB" dirty="0">
                <a:solidFill>
                  <a:schemeClr val="bg1"/>
                </a:solidFill>
              </a:rPr>
              <a:t>Step 2: </a:t>
            </a:r>
            <a:r>
              <a:rPr lang="en-GB" dirty="0" err="1">
                <a:solidFill>
                  <a:schemeClr val="bg1"/>
                </a:solidFill>
              </a:rPr>
              <a:t>CLick</a:t>
            </a:r>
            <a:r>
              <a:rPr lang="en-GB" dirty="0">
                <a:solidFill>
                  <a:schemeClr val="bg1"/>
                </a:solidFill>
              </a:rPr>
              <a:t> New private window</a:t>
            </a:r>
          </a:p>
          <a:p>
            <a:r>
              <a:rPr lang="en-GB" dirty="0">
                <a:solidFill>
                  <a:schemeClr val="bg1"/>
                </a:solidFill>
              </a:rPr>
              <a:t>Step 3: Access the exam in private tab as new session.</a:t>
            </a:r>
            <a:endParaRPr lang="en-ZA" dirty="0">
              <a:solidFill>
                <a:schemeClr val="bg1"/>
              </a:solidFill>
            </a:endParaRPr>
          </a:p>
        </p:txBody>
      </p:sp>
    </p:spTree>
    <p:extLst>
      <p:ext uri="{BB962C8B-B14F-4D97-AF65-F5344CB8AC3E}">
        <p14:creationId xmlns:p14="http://schemas.microsoft.com/office/powerpoint/2010/main" val="252524935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B8862-673C-3DDF-295C-D322DADF52D7}"/>
              </a:ext>
            </a:extLst>
          </p:cNvPr>
          <p:cNvSpPr>
            <a:spLocks noGrp="1"/>
          </p:cNvSpPr>
          <p:nvPr>
            <p:ph type="title"/>
          </p:nvPr>
        </p:nvSpPr>
        <p:spPr>
          <a:xfrm>
            <a:off x="1400810" y="452284"/>
            <a:ext cx="10791190" cy="865239"/>
          </a:xfrm>
        </p:spPr>
        <p:txBody>
          <a:bodyPr>
            <a:normAutofit fontScale="90000"/>
          </a:bodyPr>
          <a:lstStyle/>
          <a:p>
            <a:r>
              <a:rPr lang="en-GB" dirty="0">
                <a:solidFill>
                  <a:schemeClr val="bg1"/>
                </a:solidFill>
              </a:rPr>
              <a:t>FAQs: </a:t>
            </a:r>
            <a:br>
              <a:rPr lang="en-GB" dirty="0">
                <a:solidFill>
                  <a:schemeClr val="bg1"/>
                </a:solidFill>
              </a:rPr>
            </a:br>
            <a:r>
              <a:rPr lang="en-GB" dirty="0">
                <a:solidFill>
                  <a:schemeClr val="bg1"/>
                </a:solidFill>
              </a:rPr>
              <a:t>Steps for clearing the cache/troubleshooting</a:t>
            </a:r>
            <a:endParaRPr lang="en-ZA" dirty="0">
              <a:solidFill>
                <a:schemeClr val="bg1"/>
              </a:solidFill>
            </a:endParaRPr>
          </a:p>
        </p:txBody>
      </p:sp>
      <p:sp>
        <p:nvSpPr>
          <p:cNvPr id="3" name="Text Placeholder 2">
            <a:extLst>
              <a:ext uri="{FF2B5EF4-FFF2-40B4-BE49-F238E27FC236}">
                <a16:creationId xmlns:a16="http://schemas.microsoft.com/office/drawing/2014/main" id="{F3B96D59-5C96-EC73-42D2-F14913A054F7}"/>
              </a:ext>
            </a:extLst>
          </p:cNvPr>
          <p:cNvSpPr>
            <a:spLocks noGrp="1"/>
          </p:cNvSpPr>
          <p:nvPr>
            <p:ph type="body" idx="1"/>
          </p:nvPr>
        </p:nvSpPr>
        <p:spPr/>
        <p:txBody>
          <a:bodyPr>
            <a:normAutofit fontScale="92500" lnSpcReduction="20000"/>
          </a:bodyPr>
          <a:lstStyle/>
          <a:p>
            <a:r>
              <a:rPr lang="en-GB" b="1" u="sng" dirty="0">
                <a:solidFill>
                  <a:schemeClr val="bg1"/>
                </a:solidFill>
              </a:rPr>
              <a:t>Microsoft Edge Clear Cache:</a:t>
            </a:r>
            <a:endParaRPr lang="en-GB" u="sng" dirty="0">
              <a:solidFill>
                <a:schemeClr val="bg1"/>
              </a:solidFill>
            </a:endParaRPr>
          </a:p>
          <a:p>
            <a:r>
              <a:rPr lang="en-GB" dirty="0">
                <a:solidFill>
                  <a:schemeClr val="bg1"/>
                </a:solidFill>
              </a:rPr>
              <a:t>Step 1: Click on the 3 dots</a:t>
            </a:r>
          </a:p>
          <a:p>
            <a:r>
              <a:rPr lang="en-GB" dirty="0">
                <a:solidFill>
                  <a:schemeClr val="bg1"/>
                </a:solidFill>
              </a:rPr>
              <a:t>Step 2: Click on Settings</a:t>
            </a:r>
          </a:p>
          <a:p>
            <a:r>
              <a:rPr lang="en-GB" dirty="0">
                <a:solidFill>
                  <a:schemeClr val="bg1"/>
                </a:solidFill>
              </a:rPr>
              <a:t>Step 3: Click on the 3 lines</a:t>
            </a:r>
          </a:p>
          <a:p>
            <a:r>
              <a:rPr lang="en-GB" dirty="0">
                <a:solidFill>
                  <a:schemeClr val="bg1"/>
                </a:solidFill>
              </a:rPr>
              <a:t>Step 4: Click on privacy, search and services</a:t>
            </a:r>
          </a:p>
          <a:p>
            <a:r>
              <a:rPr lang="en-GB" dirty="0">
                <a:solidFill>
                  <a:schemeClr val="bg1"/>
                </a:solidFill>
              </a:rPr>
              <a:t>Step 5: Scroll down and click on choose what to clear</a:t>
            </a:r>
          </a:p>
          <a:p>
            <a:r>
              <a:rPr lang="en-GB" dirty="0">
                <a:solidFill>
                  <a:schemeClr val="bg1"/>
                </a:solidFill>
              </a:rPr>
              <a:t>Step 6: Choose a time range and click on clear</a:t>
            </a:r>
          </a:p>
          <a:p>
            <a:endParaRPr lang="en-GB" b="1" dirty="0">
              <a:solidFill>
                <a:schemeClr val="bg1"/>
              </a:solidFill>
            </a:endParaRPr>
          </a:p>
          <a:p>
            <a:r>
              <a:rPr lang="en-GB" b="1" u="sng" dirty="0">
                <a:solidFill>
                  <a:schemeClr val="bg1"/>
                </a:solidFill>
              </a:rPr>
              <a:t>Microsoft Edge </a:t>
            </a:r>
            <a:r>
              <a:rPr lang="en-GB" b="1" u="sng" dirty="0" err="1">
                <a:solidFill>
                  <a:schemeClr val="bg1"/>
                </a:solidFill>
              </a:rPr>
              <a:t>Inprivate</a:t>
            </a:r>
            <a:r>
              <a:rPr lang="en-GB" b="1" u="sng" dirty="0">
                <a:solidFill>
                  <a:schemeClr val="bg1"/>
                </a:solidFill>
              </a:rPr>
              <a:t> window</a:t>
            </a:r>
            <a:endParaRPr lang="en-GB" u="sng" dirty="0">
              <a:solidFill>
                <a:schemeClr val="bg1"/>
              </a:solidFill>
            </a:endParaRPr>
          </a:p>
          <a:p>
            <a:r>
              <a:rPr lang="en-GB" dirty="0">
                <a:solidFill>
                  <a:schemeClr val="bg1"/>
                </a:solidFill>
              </a:rPr>
              <a:t>Step 1: Click on the 3 dots</a:t>
            </a:r>
          </a:p>
          <a:p>
            <a:r>
              <a:rPr lang="en-GB" dirty="0">
                <a:solidFill>
                  <a:schemeClr val="bg1"/>
                </a:solidFill>
              </a:rPr>
              <a:t>Step 2: </a:t>
            </a:r>
            <a:r>
              <a:rPr lang="en-GB" dirty="0" err="1">
                <a:solidFill>
                  <a:schemeClr val="bg1"/>
                </a:solidFill>
              </a:rPr>
              <a:t>Clcik</a:t>
            </a:r>
            <a:r>
              <a:rPr lang="en-GB" dirty="0">
                <a:solidFill>
                  <a:schemeClr val="bg1"/>
                </a:solidFill>
              </a:rPr>
              <a:t> on the New InPrivate window</a:t>
            </a:r>
          </a:p>
          <a:p>
            <a:r>
              <a:rPr lang="en-GB" dirty="0">
                <a:solidFill>
                  <a:schemeClr val="bg1"/>
                </a:solidFill>
              </a:rPr>
              <a:t>Step 3: Access the exam </a:t>
            </a:r>
            <a:r>
              <a:rPr lang="en-GB" dirty="0" err="1">
                <a:solidFill>
                  <a:schemeClr val="bg1"/>
                </a:solidFill>
              </a:rPr>
              <a:t>inprivate</a:t>
            </a:r>
            <a:endParaRPr lang="en-ZA" dirty="0">
              <a:solidFill>
                <a:schemeClr val="bg1"/>
              </a:solidFill>
            </a:endParaRPr>
          </a:p>
        </p:txBody>
      </p:sp>
    </p:spTree>
    <p:extLst>
      <p:ext uri="{BB962C8B-B14F-4D97-AF65-F5344CB8AC3E}">
        <p14:creationId xmlns:p14="http://schemas.microsoft.com/office/powerpoint/2010/main" val="418721182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6D055-6674-41C6-9986-A594B12FC6AD}"/>
              </a:ext>
            </a:extLst>
          </p:cNvPr>
          <p:cNvSpPr>
            <a:spLocks noGrp="1"/>
          </p:cNvSpPr>
          <p:nvPr>
            <p:ph type="title"/>
          </p:nvPr>
        </p:nvSpPr>
        <p:spPr/>
        <p:txBody>
          <a:bodyPr>
            <a:normAutofit/>
          </a:bodyPr>
          <a:lstStyle/>
          <a:p>
            <a:r>
              <a:rPr lang="en-GB" dirty="0">
                <a:solidFill>
                  <a:schemeClr val="bg1"/>
                </a:solidFill>
              </a:rPr>
              <a:t>Where you sit is IMPORTANT</a:t>
            </a:r>
            <a:r>
              <a:rPr lang="en-GB" dirty="0">
                <a:solidFill>
                  <a:schemeClr val="bg1"/>
                </a:solidFill>
                <a:latin typeface="+mn-lt"/>
              </a:rPr>
              <a:t>!</a:t>
            </a:r>
            <a:endParaRPr lang="en-ZA" dirty="0">
              <a:solidFill>
                <a:schemeClr val="bg1"/>
              </a:solidFill>
              <a:latin typeface="+mn-lt"/>
            </a:endParaRPr>
          </a:p>
        </p:txBody>
      </p:sp>
      <p:sp>
        <p:nvSpPr>
          <p:cNvPr id="3" name="Content Placeholder 2">
            <a:extLst>
              <a:ext uri="{FF2B5EF4-FFF2-40B4-BE49-F238E27FC236}">
                <a16:creationId xmlns:a16="http://schemas.microsoft.com/office/drawing/2014/main" id="{F947AD4D-DC0D-4CA9-8056-3AC1AC5348FB}"/>
              </a:ext>
            </a:extLst>
          </p:cNvPr>
          <p:cNvSpPr>
            <a:spLocks noGrp="1"/>
          </p:cNvSpPr>
          <p:nvPr>
            <p:ph type="body" idx="1"/>
          </p:nvPr>
        </p:nvSpPr>
        <p:spPr>
          <a:xfrm>
            <a:off x="1098395" y="1698779"/>
            <a:ext cx="10818015" cy="4706937"/>
          </a:xfrm>
        </p:spPr>
        <p:txBody>
          <a:bodyPr>
            <a:noAutofit/>
          </a:bodyPr>
          <a:lstStyle/>
          <a:p>
            <a:pPr>
              <a:lnSpc>
                <a:spcPct val="110000"/>
              </a:lnSpc>
            </a:pPr>
            <a:r>
              <a:rPr lang="en-GB" sz="2800" dirty="0">
                <a:solidFill>
                  <a:schemeClr val="bg1"/>
                </a:solidFill>
              </a:rPr>
              <a:t>Images are taken of the candidate throughout the exam.  </a:t>
            </a:r>
          </a:p>
          <a:p>
            <a:pPr>
              <a:lnSpc>
                <a:spcPct val="110000"/>
              </a:lnSpc>
            </a:pPr>
            <a:r>
              <a:rPr lang="en-GB" sz="2800" dirty="0">
                <a:solidFill>
                  <a:schemeClr val="bg1"/>
                </a:solidFill>
              </a:rPr>
              <a:t>Ensure there is sufficient lighting (for example close curtains or blinds if sitting in front of a window).</a:t>
            </a:r>
          </a:p>
          <a:p>
            <a:pPr>
              <a:lnSpc>
                <a:spcPct val="110000"/>
              </a:lnSpc>
            </a:pPr>
            <a:r>
              <a:rPr lang="en-GB" sz="2800" dirty="0">
                <a:solidFill>
                  <a:schemeClr val="bg1"/>
                </a:solidFill>
              </a:rPr>
              <a:t>Test the lighting beforehand (take a selfie of yourself). </a:t>
            </a:r>
          </a:p>
          <a:p>
            <a:pPr>
              <a:lnSpc>
                <a:spcPct val="110000"/>
              </a:lnSpc>
            </a:pPr>
            <a:r>
              <a:rPr lang="en-ZA" sz="2800" dirty="0">
                <a:solidFill>
                  <a:schemeClr val="bg1"/>
                </a:solidFill>
              </a:rPr>
              <a:t>Ensure your camera is on.</a:t>
            </a:r>
          </a:p>
          <a:p>
            <a:pPr>
              <a:lnSpc>
                <a:spcPct val="110000"/>
              </a:lnSpc>
            </a:pPr>
            <a:r>
              <a:rPr lang="en-ZA" sz="2800" dirty="0">
                <a:solidFill>
                  <a:schemeClr val="bg1"/>
                </a:solidFill>
              </a:rPr>
              <a:t>Dress appropriately – images taken form part of your permanent record.</a:t>
            </a:r>
          </a:p>
          <a:p>
            <a:pPr>
              <a:lnSpc>
                <a:spcPct val="110000"/>
              </a:lnSpc>
            </a:pPr>
            <a:r>
              <a:rPr lang="en-ZA" sz="2800" dirty="0">
                <a:solidFill>
                  <a:schemeClr val="bg1"/>
                </a:solidFill>
              </a:rPr>
              <a:t>If the invigilator cannot see the images taken, they will phone you on your cell phone.</a:t>
            </a:r>
          </a:p>
          <a:p>
            <a:pPr>
              <a:lnSpc>
                <a:spcPct val="110000"/>
              </a:lnSpc>
            </a:pPr>
            <a:endParaRPr lang="en-ZA" sz="2800" dirty="0"/>
          </a:p>
        </p:txBody>
      </p:sp>
    </p:spTree>
    <p:extLst>
      <p:ext uri="{BB962C8B-B14F-4D97-AF65-F5344CB8AC3E}">
        <p14:creationId xmlns:p14="http://schemas.microsoft.com/office/powerpoint/2010/main" val="3276573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890D1D-75CE-4667-BA67-FB5EB5FECBD4}"/>
              </a:ext>
            </a:extLst>
          </p:cNvPr>
          <p:cNvSpPr>
            <a:spLocks noGrp="1"/>
          </p:cNvSpPr>
          <p:nvPr>
            <p:ph type="title"/>
          </p:nvPr>
        </p:nvSpPr>
        <p:spPr>
          <a:xfrm>
            <a:off x="1302478" y="308038"/>
            <a:ext cx="8873010" cy="775417"/>
          </a:xfrm>
          <a:solidFill>
            <a:schemeClr val="accent1">
              <a:lumMod val="60000"/>
              <a:lumOff val="40000"/>
            </a:schemeClr>
          </a:solidFill>
        </p:spPr>
        <p:txBody>
          <a:bodyPr/>
          <a:lstStyle/>
          <a:p>
            <a:r>
              <a:rPr lang="en-ZA" b="1" dirty="0">
                <a:solidFill>
                  <a:schemeClr val="bg1"/>
                </a:solidFill>
                <a:latin typeface="+mn-lt"/>
              </a:rPr>
              <a:t>ELO 8:</a:t>
            </a:r>
          </a:p>
        </p:txBody>
      </p:sp>
      <p:sp>
        <p:nvSpPr>
          <p:cNvPr id="2" name="Content Placeholder 1">
            <a:extLst>
              <a:ext uri="{FF2B5EF4-FFF2-40B4-BE49-F238E27FC236}">
                <a16:creationId xmlns:a16="http://schemas.microsoft.com/office/drawing/2014/main" id="{FE9CC57C-AD59-46DA-9B89-5AACC6497D06}"/>
              </a:ext>
            </a:extLst>
          </p:cNvPr>
          <p:cNvSpPr>
            <a:spLocks noGrp="1"/>
          </p:cNvSpPr>
          <p:nvPr>
            <p:ph sz="half" idx="1"/>
          </p:nvPr>
        </p:nvSpPr>
        <p:spPr>
          <a:xfrm>
            <a:off x="853607" y="1896698"/>
            <a:ext cx="9321881" cy="4364899"/>
          </a:xfrm>
        </p:spPr>
        <p:txBody>
          <a:bodyPr>
            <a:noAutofit/>
          </a:bodyPr>
          <a:lstStyle/>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Ø"/>
              <a:tabLst/>
              <a:defRPr/>
            </a:pPr>
            <a:r>
              <a:rPr lang="en-GB" sz="2400" dirty="0">
                <a:solidFill>
                  <a:srgbClr val="002060"/>
                </a:solidFill>
              </a:rPr>
              <a:t>Relevant clinical information and history is obtained from the patient.</a:t>
            </a:r>
          </a:p>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Ø"/>
              <a:tabLst/>
              <a:defRPr/>
            </a:pPr>
            <a:r>
              <a:rPr lang="en-GB" sz="2400" dirty="0">
                <a:solidFill>
                  <a:srgbClr val="002060"/>
                </a:solidFill>
              </a:rPr>
              <a:t>Appropriate advice, including referral, and/or medicines are supplied for specific symptoms according to GPP and principles of pharmaceutical care.</a:t>
            </a:r>
          </a:p>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Ø"/>
              <a:tabLst/>
              <a:defRPr/>
            </a:pPr>
            <a:r>
              <a:rPr lang="en-GB" sz="2400" dirty="0">
                <a:solidFill>
                  <a:srgbClr val="002060"/>
                </a:solidFill>
              </a:rPr>
              <a:t>In the case of possible medicine interactions, or any other possible contraindications, appropriate modification of therapy is suggested in consultation with the prescriber.</a:t>
            </a:r>
          </a:p>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Ø"/>
              <a:tabLst/>
              <a:defRPr/>
            </a:pPr>
            <a:r>
              <a:rPr lang="en-GB" sz="2400" dirty="0">
                <a:solidFill>
                  <a:srgbClr val="002060"/>
                </a:solidFill>
              </a:rPr>
              <a:t>Appropriate records are kept, and therapeutic outcomes monitored in accordance with GPP and principles of pharmaceutical care.</a:t>
            </a:r>
          </a:p>
        </p:txBody>
      </p:sp>
      <p:pic>
        <p:nvPicPr>
          <p:cNvPr id="5" name="Graphic 4" descr="Homeopathy with solid fill">
            <a:extLst>
              <a:ext uri="{FF2B5EF4-FFF2-40B4-BE49-F238E27FC236}">
                <a16:creationId xmlns:a16="http://schemas.microsoft.com/office/drawing/2014/main" id="{A541798E-E1DA-4666-A109-9F41841C191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175488" y="2819975"/>
            <a:ext cx="2012428" cy="2012428"/>
          </a:xfrm>
          <a:prstGeom prst="rect">
            <a:avLst/>
          </a:prstGeom>
        </p:spPr>
      </p:pic>
      <p:sp>
        <p:nvSpPr>
          <p:cNvPr id="6" name="Title 2">
            <a:extLst>
              <a:ext uri="{FF2B5EF4-FFF2-40B4-BE49-F238E27FC236}">
                <a16:creationId xmlns:a16="http://schemas.microsoft.com/office/drawing/2014/main" id="{F310F256-4A52-492B-ACA6-943A0EB392E6}"/>
              </a:ext>
            </a:extLst>
          </p:cNvPr>
          <p:cNvSpPr txBox="1">
            <a:spLocks/>
          </p:cNvSpPr>
          <p:nvPr/>
        </p:nvSpPr>
        <p:spPr>
          <a:xfrm>
            <a:off x="1302478" y="1083455"/>
            <a:ext cx="3751943" cy="7754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lumMod val="50000"/>
                  </a:schemeClr>
                </a:solidFill>
                <a:effectLst>
                  <a:outerShdw blurRad="38100" dist="38100" dir="2700000" algn="tl">
                    <a:srgbClr val="000000">
                      <a:alpha val="43137"/>
                    </a:srgbClr>
                  </a:outerShdw>
                </a:effectLst>
                <a:latin typeface="Aharoni" panose="02010803020104030203" pitchFamily="2" charset="-79"/>
                <a:ea typeface="+mj-ea"/>
                <a:cs typeface="Aharoni" panose="02010803020104030203" pitchFamily="2" charset="-79"/>
              </a:defRPr>
            </a:lvl1pPr>
          </a:lstStyle>
          <a:p>
            <a:r>
              <a:rPr lang="en-ZA" b="1" dirty="0">
                <a:latin typeface="+mn-lt"/>
              </a:rPr>
              <a:t>11.67%</a:t>
            </a:r>
          </a:p>
        </p:txBody>
      </p:sp>
    </p:spTree>
    <p:extLst>
      <p:ext uri="{BB962C8B-B14F-4D97-AF65-F5344CB8AC3E}">
        <p14:creationId xmlns:p14="http://schemas.microsoft.com/office/powerpoint/2010/main" val="338800918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BA46B-786A-41E8-B19C-138F6C1A83A3}"/>
              </a:ext>
            </a:extLst>
          </p:cNvPr>
          <p:cNvSpPr>
            <a:spLocks noGrp="1"/>
          </p:cNvSpPr>
          <p:nvPr>
            <p:ph type="title"/>
          </p:nvPr>
        </p:nvSpPr>
        <p:spPr>
          <a:xfrm>
            <a:off x="1400810" y="452284"/>
            <a:ext cx="10515600" cy="1920802"/>
          </a:xfrm>
        </p:spPr>
        <p:txBody>
          <a:bodyPr>
            <a:normAutofit fontScale="90000"/>
          </a:bodyPr>
          <a:lstStyle/>
          <a:p>
            <a:r>
              <a:rPr lang="en-GB" dirty="0">
                <a:solidFill>
                  <a:schemeClr val="bg1"/>
                </a:solidFill>
              </a:rPr>
              <a:t>FAQs</a:t>
            </a:r>
            <a:br>
              <a:rPr lang="en-GB" dirty="0">
                <a:solidFill>
                  <a:schemeClr val="bg1"/>
                </a:solidFill>
              </a:rPr>
            </a:br>
            <a:r>
              <a:rPr lang="en-GB" dirty="0">
                <a:solidFill>
                  <a:schemeClr val="bg1"/>
                </a:solidFill>
              </a:rPr>
              <a:t>When will you receive your results</a:t>
            </a:r>
            <a:r>
              <a:rPr lang="en-GB" b="1" dirty="0">
                <a:solidFill>
                  <a:schemeClr val="bg1"/>
                </a:solidFill>
                <a:latin typeface="Arial" panose="020B0604020202020204" pitchFamily="34" charset="0"/>
                <a:cs typeface="Arial" panose="020B0604020202020204" pitchFamily="34" charset="0"/>
              </a:rPr>
              <a:t>?</a:t>
            </a:r>
            <a:r>
              <a:rPr lang="en-GB" dirty="0">
                <a:solidFill>
                  <a:schemeClr val="bg1"/>
                </a:solidFill>
              </a:rPr>
              <a:t> </a:t>
            </a:r>
            <a:br>
              <a:rPr lang="en-GB" dirty="0">
                <a:solidFill>
                  <a:schemeClr val="bg1"/>
                </a:solidFill>
              </a:rPr>
            </a:br>
            <a:r>
              <a:rPr lang="en-GB" dirty="0">
                <a:solidFill>
                  <a:schemeClr val="bg1"/>
                </a:solidFill>
              </a:rPr>
              <a:t>Can you view your exam paper</a:t>
            </a:r>
            <a:r>
              <a:rPr kumimoji="0" lang="en-GB"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a:t>
            </a:r>
            <a:r>
              <a:rPr lang="en-GB" dirty="0">
                <a:solidFill>
                  <a:schemeClr val="bg1"/>
                </a:solidFill>
              </a:rPr>
              <a:t> </a:t>
            </a:r>
            <a:br>
              <a:rPr lang="en-GB" dirty="0">
                <a:solidFill>
                  <a:schemeClr val="bg1"/>
                </a:solidFill>
              </a:rPr>
            </a:br>
            <a:r>
              <a:rPr lang="en-GB" dirty="0">
                <a:solidFill>
                  <a:schemeClr val="bg1"/>
                </a:solidFill>
              </a:rPr>
              <a:t>Can my examination be remarked</a:t>
            </a:r>
            <a:r>
              <a:rPr lang="en-GB" b="1" dirty="0">
                <a:solidFill>
                  <a:schemeClr val="bg1"/>
                </a:solidFill>
                <a:latin typeface="Arial" panose="020B0604020202020204" pitchFamily="34" charset="0"/>
                <a:cs typeface="Arial" panose="020B0604020202020204" pitchFamily="34" charset="0"/>
              </a:rPr>
              <a:t>?</a:t>
            </a:r>
            <a:r>
              <a:rPr lang="en-GB" dirty="0">
                <a:solidFill>
                  <a:schemeClr val="bg1"/>
                </a:solidFill>
              </a:rPr>
              <a:t> </a:t>
            </a:r>
            <a:endParaRPr lang="en-ZA" dirty="0">
              <a:solidFill>
                <a:schemeClr val="bg1"/>
              </a:solidFill>
            </a:endParaRPr>
          </a:p>
        </p:txBody>
      </p:sp>
      <p:sp>
        <p:nvSpPr>
          <p:cNvPr id="3" name="Text Placeholder 2">
            <a:extLst>
              <a:ext uri="{FF2B5EF4-FFF2-40B4-BE49-F238E27FC236}">
                <a16:creationId xmlns:a16="http://schemas.microsoft.com/office/drawing/2014/main" id="{6F6A4C45-2438-4454-AC98-6545B35B338A}"/>
              </a:ext>
            </a:extLst>
          </p:cNvPr>
          <p:cNvSpPr>
            <a:spLocks noGrp="1"/>
          </p:cNvSpPr>
          <p:nvPr>
            <p:ph type="body" idx="1"/>
          </p:nvPr>
        </p:nvSpPr>
        <p:spPr>
          <a:xfrm>
            <a:off x="163286" y="2601686"/>
            <a:ext cx="11753124" cy="4056017"/>
          </a:xfrm>
        </p:spPr>
        <p:txBody>
          <a:bodyPr>
            <a:normAutofit fontScale="92500" lnSpcReduction="10000"/>
          </a:bodyPr>
          <a:lstStyle/>
          <a:p>
            <a:pPr marL="342900" indent="-342900">
              <a:buFont typeface="Arial" panose="020B0604020202020204" pitchFamily="34" charset="0"/>
              <a:buChar char="•"/>
            </a:pPr>
            <a:r>
              <a:rPr lang="en-GB" sz="2200" dirty="0">
                <a:solidFill>
                  <a:schemeClr val="bg1"/>
                </a:solidFill>
              </a:rPr>
              <a:t>The exam results will be released once the results have been analysed and verified. This may take some time. Council endeavours to have the results available within two (2) months of the date of the examination.</a:t>
            </a:r>
          </a:p>
          <a:p>
            <a:pPr marL="342900" indent="-342900">
              <a:buFont typeface="Arial" panose="020B0604020202020204" pitchFamily="34" charset="0"/>
              <a:buChar char="•"/>
            </a:pPr>
            <a:endParaRPr lang="en-GB" dirty="0">
              <a:solidFill>
                <a:schemeClr val="bg1"/>
              </a:solidFill>
            </a:endParaRPr>
          </a:p>
          <a:p>
            <a:pPr marL="342900" indent="-342900">
              <a:buFont typeface="Arial" panose="020B0604020202020204" pitchFamily="34" charset="0"/>
              <a:buChar char="•"/>
            </a:pPr>
            <a:endParaRPr lang="en-GB" dirty="0">
              <a:solidFill>
                <a:schemeClr val="bg1"/>
              </a:solidFill>
            </a:endParaRPr>
          </a:p>
          <a:p>
            <a:pPr marL="342900" indent="-342900">
              <a:buFont typeface="Arial" panose="020B0604020202020204" pitchFamily="34" charset="0"/>
              <a:buChar char="•"/>
            </a:pPr>
            <a:endParaRPr lang="en-GB" dirty="0">
              <a:solidFill>
                <a:schemeClr val="bg1"/>
              </a:solidFill>
            </a:endParaRPr>
          </a:p>
          <a:p>
            <a:pPr marL="342900" indent="-342900">
              <a:buFont typeface="Arial" panose="020B0604020202020204" pitchFamily="34" charset="0"/>
              <a:buChar char="•"/>
            </a:pPr>
            <a:endParaRPr lang="en-GB" sz="2200" dirty="0">
              <a:solidFill>
                <a:schemeClr val="bg1"/>
              </a:solidFill>
            </a:endParaRPr>
          </a:p>
          <a:p>
            <a:pPr marL="342900" indent="-342900">
              <a:buFont typeface="Arial" panose="020B0604020202020204" pitchFamily="34" charset="0"/>
              <a:buChar char="•"/>
            </a:pPr>
            <a:r>
              <a:rPr lang="en-GB" sz="2200" dirty="0">
                <a:solidFill>
                  <a:schemeClr val="bg1"/>
                </a:solidFill>
              </a:rPr>
              <a:t>You may apply to review your examination (complete an application form and pay the applicable fee). You will be allowed to view the exam question and the answer you provided. The correct answer will be indicated. You may ask the facilitator for the reference or the steps to the calculation. </a:t>
            </a:r>
            <a:r>
              <a:rPr lang="en-ZA" sz="2200" dirty="0">
                <a:solidFill>
                  <a:schemeClr val="bg1"/>
                </a:solidFill>
              </a:rPr>
              <a:t>You are permitted to make notes, however you may not take a copy or photos of the examination. </a:t>
            </a:r>
          </a:p>
          <a:p>
            <a:pPr marL="342900" indent="-342900">
              <a:buFont typeface="Arial" panose="020B0604020202020204" pitchFamily="34" charset="0"/>
              <a:buChar char="•"/>
            </a:pPr>
            <a:r>
              <a:rPr lang="en-ZA" sz="2200" dirty="0">
                <a:solidFill>
                  <a:schemeClr val="bg1"/>
                </a:solidFill>
              </a:rPr>
              <a:t>You may not apply for a remark. The results have been checked and verified before release. </a:t>
            </a:r>
            <a:endParaRPr lang="en-GB" sz="2200" dirty="0">
              <a:solidFill>
                <a:schemeClr val="bg1"/>
              </a:solidFill>
            </a:endParaRPr>
          </a:p>
        </p:txBody>
      </p:sp>
      <p:pic>
        <p:nvPicPr>
          <p:cNvPr id="4" name="Content Placeholder 4">
            <a:extLst>
              <a:ext uri="{FF2B5EF4-FFF2-40B4-BE49-F238E27FC236}">
                <a16:creationId xmlns:a16="http://schemas.microsoft.com/office/drawing/2014/main" id="{9F301160-9E63-F881-E742-8A99A22D9501}"/>
              </a:ext>
            </a:extLst>
          </p:cNvPr>
          <p:cNvPicPr>
            <a:picLocks noChangeAspect="1"/>
          </p:cNvPicPr>
          <p:nvPr/>
        </p:nvPicPr>
        <p:blipFill>
          <a:blip r:embed="rId2"/>
          <a:stretch>
            <a:fillRect/>
          </a:stretch>
        </p:blipFill>
        <p:spPr>
          <a:xfrm>
            <a:off x="655418" y="3457115"/>
            <a:ext cx="8229600" cy="1476487"/>
          </a:xfrm>
          <a:prstGeom prst="rect">
            <a:avLst/>
          </a:prstGeom>
        </p:spPr>
      </p:pic>
      <p:sp>
        <p:nvSpPr>
          <p:cNvPr id="5" name="Rectangle 4">
            <a:extLst>
              <a:ext uri="{FF2B5EF4-FFF2-40B4-BE49-F238E27FC236}">
                <a16:creationId xmlns:a16="http://schemas.microsoft.com/office/drawing/2014/main" id="{4C199247-8CB3-6ACB-C57F-D8D0FB86372A}"/>
              </a:ext>
            </a:extLst>
          </p:cNvPr>
          <p:cNvSpPr/>
          <p:nvPr/>
        </p:nvSpPr>
        <p:spPr>
          <a:xfrm>
            <a:off x="2753360" y="3576320"/>
            <a:ext cx="1960880" cy="1259840"/>
          </a:xfrm>
          <a:prstGeom prst="rect">
            <a:avLst/>
          </a:prstGeom>
          <a:noFill/>
          <a:ln w="25400" cap="flat" cmpd="sng" algn="ctr">
            <a:solidFill>
              <a:srgbClr val="C94C25">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17455800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04033C-A88A-2B1F-3F18-DB6449E4A29E}"/>
              </a:ext>
            </a:extLst>
          </p:cNvPr>
          <p:cNvSpPr>
            <a:spLocks noGrp="1"/>
          </p:cNvSpPr>
          <p:nvPr>
            <p:ph type="title" orient="vert"/>
          </p:nvPr>
        </p:nvSpPr>
        <p:spPr/>
        <p:txBody>
          <a:bodyPr>
            <a:normAutofit fontScale="90000"/>
          </a:bodyPr>
          <a:lstStyle/>
          <a:p>
            <a:r>
              <a:rPr lang="en-US" dirty="0"/>
              <a:t>APPEAL PROCESS</a:t>
            </a:r>
            <a:endParaRPr lang="en-ZA" dirty="0"/>
          </a:p>
        </p:txBody>
      </p:sp>
      <p:sp>
        <p:nvSpPr>
          <p:cNvPr id="5" name="Text Placeholder 2">
            <a:extLst>
              <a:ext uri="{FF2B5EF4-FFF2-40B4-BE49-F238E27FC236}">
                <a16:creationId xmlns:a16="http://schemas.microsoft.com/office/drawing/2014/main" id="{E0109D46-EF4B-6B08-07F1-A61392816796}"/>
              </a:ext>
            </a:extLst>
          </p:cNvPr>
          <p:cNvSpPr>
            <a:spLocks noGrp="1"/>
          </p:cNvSpPr>
          <p:nvPr>
            <p:ph type="body" sz="quarter" idx="10"/>
          </p:nvPr>
        </p:nvSpPr>
        <p:spPr>
          <a:xfrm>
            <a:off x="1188450" y="2398294"/>
            <a:ext cx="10345738" cy="2687054"/>
          </a:xfrm>
        </p:spPr>
        <p:txBody>
          <a:bodyPr/>
          <a:lstStyle/>
          <a:p>
            <a:pPr marL="0" indent="0">
              <a:buNone/>
            </a:pPr>
            <a:r>
              <a:rPr lang="en-GB" dirty="0">
                <a:solidFill>
                  <a:schemeClr val="bg1"/>
                </a:solidFill>
              </a:rPr>
              <a:t>Request a review of your exam paper. </a:t>
            </a:r>
          </a:p>
          <a:p>
            <a:pPr marL="342900" indent="-342900">
              <a:buFont typeface="Wingdings" panose="05000000000000000000" pitchFamily="2" charset="2"/>
              <a:buChar char="Ø"/>
            </a:pPr>
            <a:endParaRPr lang="en-GB" dirty="0">
              <a:solidFill>
                <a:schemeClr val="bg1"/>
              </a:solidFill>
            </a:endParaRPr>
          </a:p>
          <a:p>
            <a:pPr marL="342900" indent="-342900">
              <a:buClr>
                <a:schemeClr val="bg2">
                  <a:lumMod val="75000"/>
                </a:schemeClr>
              </a:buClr>
              <a:buFont typeface="Wingdings" panose="05000000000000000000" pitchFamily="2" charset="2"/>
              <a:buChar char="Ø"/>
            </a:pPr>
            <a:r>
              <a:rPr lang="en-GB" dirty="0">
                <a:solidFill>
                  <a:schemeClr val="bg1"/>
                </a:solidFill>
              </a:rPr>
              <a:t>Above requests must be submitted to Council in writing.</a:t>
            </a:r>
          </a:p>
          <a:p>
            <a:pPr marL="342900" indent="-342900">
              <a:buClr>
                <a:schemeClr val="bg2">
                  <a:lumMod val="75000"/>
                </a:schemeClr>
              </a:buClr>
              <a:buFont typeface="Wingdings" panose="05000000000000000000" pitchFamily="2" charset="2"/>
              <a:buChar char="Ø"/>
            </a:pPr>
            <a:endParaRPr lang="en-GB" dirty="0">
              <a:solidFill>
                <a:schemeClr val="bg1"/>
              </a:solidFill>
            </a:endParaRPr>
          </a:p>
          <a:p>
            <a:pPr marL="342900" indent="-342900">
              <a:buClr>
                <a:schemeClr val="bg2">
                  <a:lumMod val="75000"/>
                </a:schemeClr>
              </a:buClr>
              <a:buFont typeface="Wingdings" panose="05000000000000000000" pitchFamily="2" charset="2"/>
              <a:buChar char="Ø"/>
            </a:pPr>
            <a:r>
              <a:rPr lang="en-GB" dirty="0">
                <a:solidFill>
                  <a:schemeClr val="bg1"/>
                </a:solidFill>
              </a:rPr>
              <a:t>No later than 30 days after results are released.</a:t>
            </a:r>
          </a:p>
          <a:p>
            <a:endParaRPr lang="en-ZA" dirty="0"/>
          </a:p>
        </p:txBody>
      </p:sp>
    </p:spTree>
    <p:extLst>
      <p:ext uri="{BB962C8B-B14F-4D97-AF65-F5344CB8AC3E}">
        <p14:creationId xmlns:p14="http://schemas.microsoft.com/office/powerpoint/2010/main" val="229985464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4B511F-30D1-8BC1-B2FF-19301D238DB2}"/>
              </a:ext>
            </a:extLst>
          </p:cNvPr>
          <p:cNvSpPr>
            <a:spLocks noGrp="1"/>
          </p:cNvSpPr>
          <p:nvPr>
            <p:ph type="title" orient="vert"/>
          </p:nvPr>
        </p:nvSpPr>
        <p:spPr>
          <a:xfrm rot="16200000">
            <a:off x="5707061" y="-3280199"/>
            <a:ext cx="777876" cy="8379091"/>
          </a:xfrm>
        </p:spPr>
        <p:txBody>
          <a:bodyPr>
            <a:noAutofit/>
          </a:bodyPr>
          <a:lstStyle/>
          <a:p>
            <a:r>
              <a:rPr lang="en-US" sz="4800" dirty="0"/>
              <a:t>Do you have any questions?</a:t>
            </a:r>
            <a:endParaRPr lang="en-ZA" sz="4800" dirty="0"/>
          </a:p>
        </p:txBody>
      </p:sp>
      <p:sp>
        <p:nvSpPr>
          <p:cNvPr id="3" name="Text Placeholder 2">
            <a:extLst>
              <a:ext uri="{FF2B5EF4-FFF2-40B4-BE49-F238E27FC236}">
                <a16:creationId xmlns:a16="http://schemas.microsoft.com/office/drawing/2014/main" id="{794D1009-4F5F-C248-3AF5-51C976E1888F}"/>
              </a:ext>
            </a:extLst>
          </p:cNvPr>
          <p:cNvSpPr>
            <a:spLocks noGrp="1"/>
          </p:cNvSpPr>
          <p:nvPr>
            <p:ph type="body" sz="quarter" idx="10"/>
          </p:nvPr>
        </p:nvSpPr>
        <p:spPr>
          <a:xfrm>
            <a:off x="1162387" y="5879432"/>
            <a:ext cx="10345738" cy="916321"/>
          </a:xfrm>
        </p:spPr>
        <p:txBody>
          <a:bodyPr>
            <a:normAutofit/>
          </a:bodyPr>
          <a:lstStyle/>
          <a:p>
            <a:pPr marL="0" indent="0" algn="ctr">
              <a:buNone/>
            </a:pPr>
            <a:r>
              <a:rPr lang="en-US" sz="3600" b="1" dirty="0">
                <a:solidFill>
                  <a:schemeClr val="accent1">
                    <a:lumMod val="50000"/>
                  </a:schemeClr>
                </a:solidFill>
              </a:rPr>
              <a:t>foreignqualified@sapc.za.org</a:t>
            </a:r>
            <a:endParaRPr lang="en-ZA" sz="3600" b="1" dirty="0">
              <a:solidFill>
                <a:schemeClr val="accent1">
                  <a:lumMod val="50000"/>
                </a:schemeClr>
              </a:solidFill>
            </a:endParaRPr>
          </a:p>
        </p:txBody>
      </p:sp>
      <p:sp>
        <p:nvSpPr>
          <p:cNvPr id="5" name="TextBox 4">
            <a:extLst>
              <a:ext uri="{FF2B5EF4-FFF2-40B4-BE49-F238E27FC236}">
                <a16:creationId xmlns:a16="http://schemas.microsoft.com/office/drawing/2014/main" id="{BF1AC5C8-6451-F051-7957-1F5A437B3A2E}"/>
              </a:ext>
            </a:extLst>
          </p:cNvPr>
          <p:cNvSpPr txBox="1"/>
          <p:nvPr/>
        </p:nvSpPr>
        <p:spPr>
          <a:xfrm>
            <a:off x="4701815" y="1628611"/>
            <a:ext cx="2023110"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0" b="1" i="0"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en-ZA" sz="30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Graphic 5" descr="Email with solid fill">
            <a:extLst>
              <a:ext uri="{FF2B5EF4-FFF2-40B4-BE49-F238E27FC236}">
                <a16:creationId xmlns:a16="http://schemas.microsoft.com/office/drawing/2014/main" id="{6EE76DF1-E85C-E5D0-7933-785247D904A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699875" y="5845340"/>
            <a:ext cx="984504" cy="984504"/>
          </a:xfrm>
          <a:prstGeom prst="rect">
            <a:avLst/>
          </a:prstGeom>
        </p:spPr>
      </p:pic>
    </p:spTree>
    <p:extLst>
      <p:ext uri="{BB962C8B-B14F-4D97-AF65-F5344CB8AC3E}">
        <p14:creationId xmlns:p14="http://schemas.microsoft.com/office/powerpoint/2010/main" val="416253389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9635D-6D8B-4FD0-A7B6-B290E27C9B90}"/>
              </a:ext>
            </a:extLst>
          </p:cNvPr>
          <p:cNvSpPr>
            <a:spLocks noGrp="1"/>
          </p:cNvSpPr>
          <p:nvPr>
            <p:ph type="title"/>
          </p:nvPr>
        </p:nvSpPr>
        <p:spPr>
          <a:xfrm>
            <a:off x="3095673" y="2783526"/>
            <a:ext cx="6000654" cy="1290948"/>
          </a:xfrm>
        </p:spPr>
        <p:txBody>
          <a:bodyPr>
            <a:noAutofit/>
          </a:bodyPr>
          <a:lstStyle/>
          <a:p>
            <a:r>
              <a:rPr lang="en-US" sz="8000" dirty="0">
                <a:solidFill>
                  <a:schemeClr val="bg1"/>
                </a:solidFill>
              </a:rPr>
              <a:t>Thank you!</a:t>
            </a:r>
            <a:endParaRPr lang="en-ZA" sz="8000" dirty="0">
              <a:solidFill>
                <a:schemeClr val="bg1"/>
              </a:solidFill>
            </a:endParaRPr>
          </a:p>
        </p:txBody>
      </p:sp>
    </p:spTree>
    <p:extLst>
      <p:ext uri="{BB962C8B-B14F-4D97-AF65-F5344CB8AC3E}">
        <p14:creationId xmlns:p14="http://schemas.microsoft.com/office/powerpoint/2010/main" val="39256089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890D1D-75CE-4667-BA67-FB5EB5FECBD4}"/>
              </a:ext>
            </a:extLst>
          </p:cNvPr>
          <p:cNvSpPr>
            <a:spLocks noGrp="1"/>
          </p:cNvSpPr>
          <p:nvPr>
            <p:ph type="title"/>
          </p:nvPr>
        </p:nvSpPr>
        <p:spPr>
          <a:xfrm>
            <a:off x="1302478" y="308038"/>
            <a:ext cx="8873010" cy="775417"/>
          </a:xfrm>
          <a:solidFill>
            <a:schemeClr val="accent1">
              <a:lumMod val="40000"/>
              <a:lumOff val="60000"/>
            </a:schemeClr>
          </a:solidFill>
        </p:spPr>
        <p:txBody>
          <a:bodyPr/>
          <a:lstStyle/>
          <a:p>
            <a:r>
              <a:rPr lang="en-ZA" b="1" dirty="0">
                <a:solidFill>
                  <a:schemeClr val="bg1"/>
                </a:solidFill>
                <a:latin typeface="+mn-lt"/>
              </a:rPr>
              <a:t>ELO 9:</a:t>
            </a:r>
          </a:p>
        </p:txBody>
      </p:sp>
      <p:sp>
        <p:nvSpPr>
          <p:cNvPr id="2" name="Content Placeholder 1">
            <a:extLst>
              <a:ext uri="{FF2B5EF4-FFF2-40B4-BE49-F238E27FC236}">
                <a16:creationId xmlns:a16="http://schemas.microsoft.com/office/drawing/2014/main" id="{FE9CC57C-AD59-46DA-9B89-5AACC6497D06}"/>
              </a:ext>
            </a:extLst>
          </p:cNvPr>
          <p:cNvSpPr>
            <a:spLocks noGrp="1"/>
          </p:cNvSpPr>
          <p:nvPr>
            <p:ph sz="half" idx="1"/>
          </p:nvPr>
        </p:nvSpPr>
        <p:spPr>
          <a:xfrm>
            <a:off x="853607" y="1858872"/>
            <a:ext cx="9321881" cy="4364899"/>
          </a:xfrm>
        </p:spPr>
        <p:txBody>
          <a:bodyPr>
            <a:noAutofit/>
          </a:bodyPr>
          <a:lstStyle/>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Ø"/>
              <a:tabLst/>
              <a:defRPr/>
            </a:pPr>
            <a:r>
              <a:rPr lang="en-GB" sz="2000" dirty="0">
                <a:solidFill>
                  <a:srgbClr val="002060"/>
                </a:solidFill>
              </a:rPr>
              <a:t>Disease prevention and disease management is provided in terms of use of medicinal and non-medicinal options.</a:t>
            </a:r>
          </a:p>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Ø"/>
              <a:tabLst/>
              <a:defRPr/>
            </a:pPr>
            <a:r>
              <a:rPr lang="en-GB" sz="2000" dirty="0">
                <a:solidFill>
                  <a:srgbClr val="002060"/>
                </a:solidFill>
              </a:rPr>
              <a:t>Tools are designed to inform the public on health care and lifestyle, in health promotion, disease prevention, disease management and medicine usage, in addition to enabling the recognition and management of risk factors.</a:t>
            </a:r>
          </a:p>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Ø"/>
              <a:tabLst/>
              <a:defRPr/>
            </a:pPr>
            <a:r>
              <a:rPr lang="en-GB" sz="2000" dirty="0">
                <a:solidFill>
                  <a:srgbClr val="002060"/>
                </a:solidFill>
              </a:rPr>
              <a:t>Promotive health services are offered in terms of current health policy, epidemiological information and current legislative requirements.</a:t>
            </a:r>
          </a:p>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Ø"/>
              <a:tabLst/>
              <a:defRPr/>
            </a:pPr>
            <a:r>
              <a:rPr lang="en-GB" sz="2000" dirty="0">
                <a:solidFill>
                  <a:srgbClr val="002060"/>
                </a:solidFill>
              </a:rPr>
              <a:t>The public are assisted to recognise and manage health risk factors in terms of medication and disease states.</a:t>
            </a:r>
          </a:p>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Ø"/>
              <a:tabLst/>
              <a:defRPr/>
            </a:pPr>
            <a:r>
              <a:rPr lang="en-GB" sz="2000" dirty="0">
                <a:solidFill>
                  <a:srgbClr val="002060"/>
                </a:solidFill>
              </a:rPr>
              <a:t>Screening tests are used to assist in counselling, therapeutic intervention, referral and early detection of disease.</a:t>
            </a:r>
          </a:p>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Ø"/>
              <a:tabLst/>
              <a:defRPr/>
            </a:pPr>
            <a:r>
              <a:rPr lang="en-GB" sz="2000" dirty="0">
                <a:solidFill>
                  <a:srgbClr val="002060"/>
                </a:solidFill>
              </a:rPr>
              <a:t>Appropriate records are kept, and therapeutic outcomes monitored in accordance with GPP and pharmaceutical care principles.</a:t>
            </a:r>
          </a:p>
        </p:txBody>
      </p:sp>
      <p:pic>
        <p:nvPicPr>
          <p:cNvPr id="5" name="Graphic 4" descr="Homeopathy with solid fill">
            <a:extLst>
              <a:ext uri="{FF2B5EF4-FFF2-40B4-BE49-F238E27FC236}">
                <a16:creationId xmlns:a16="http://schemas.microsoft.com/office/drawing/2014/main" id="{A541798E-E1DA-4666-A109-9F41841C191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179572" y="3035107"/>
            <a:ext cx="2012428" cy="2012428"/>
          </a:xfrm>
          <a:prstGeom prst="rect">
            <a:avLst/>
          </a:prstGeom>
        </p:spPr>
      </p:pic>
      <p:sp>
        <p:nvSpPr>
          <p:cNvPr id="6" name="Title 2">
            <a:extLst>
              <a:ext uri="{FF2B5EF4-FFF2-40B4-BE49-F238E27FC236}">
                <a16:creationId xmlns:a16="http://schemas.microsoft.com/office/drawing/2014/main" id="{F310F256-4A52-492B-ACA6-943A0EB392E6}"/>
              </a:ext>
            </a:extLst>
          </p:cNvPr>
          <p:cNvSpPr txBox="1">
            <a:spLocks/>
          </p:cNvSpPr>
          <p:nvPr/>
        </p:nvSpPr>
        <p:spPr>
          <a:xfrm>
            <a:off x="1302478" y="1083455"/>
            <a:ext cx="3751943" cy="7754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lumMod val="50000"/>
                  </a:schemeClr>
                </a:solidFill>
                <a:effectLst>
                  <a:outerShdw blurRad="38100" dist="38100" dir="2700000" algn="tl">
                    <a:srgbClr val="000000">
                      <a:alpha val="43137"/>
                    </a:srgbClr>
                  </a:outerShdw>
                </a:effectLst>
                <a:latin typeface="Aharoni" panose="02010803020104030203" pitchFamily="2" charset="-79"/>
                <a:ea typeface="+mj-ea"/>
                <a:cs typeface="Aharoni" panose="02010803020104030203" pitchFamily="2" charset="-79"/>
              </a:defRPr>
            </a:lvl1pPr>
          </a:lstStyle>
          <a:p>
            <a:r>
              <a:rPr lang="en-ZA" b="1" dirty="0">
                <a:latin typeface="+mn-lt"/>
              </a:rPr>
              <a:t>8% </a:t>
            </a:r>
          </a:p>
        </p:txBody>
      </p:sp>
    </p:spTree>
    <p:extLst>
      <p:ext uri="{BB962C8B-B14F-4D97-AF65-F5344CB8AC3E}">
        <p14:creationId xmlns:p14="http://schemas.microsoft.com/office/powerpoint/2010/main" val="31665966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890D1D-75CE-4667-BA67-FB5EB5FECBD4}"/>
              </a:ext>
            </a:extLst>
          </p:cNvPr>
          <p:cNvSpPr>
            <a:spLocks noGrp="1"/>
          </p:cNvSpPr>
          <p:nvPr>
            <p:ph type="title"/>
          </p:nvPr>
        </p:nvSpPr>
        <p:spPr>
          <a:xfrm>
            <a:off x="1302478" y="308038"/>
            <a:ext cx="8873010" cy="775417"/>
          </a:xfrm>
          <a:solidFill>
            <a:schemeClr val="accent1">
              <a:lumMod val="60000"/>
              <a:lumOff val="40000"/>
            </a:schemeClr>
          </a:solidFill>
        </p:spPr>
        <p:txBody>
          <a:bodyPr/>
          <a:lstStyle/>
          <a:p>
            <a:r>
              <a:rPr lang="en-ZA" b="1" dirty="0">
                <a:solidFill>
                  <a:schemeClr val="bg1"/>
                </a:solidFill>
                <a:latin typeface="+mn-lt"/>
              </a:rPr>
              <a:t>ELO 10:</a:t>
            </a:r>
          </a:p>
        </p:txBody>
      </p:sp>
      <p:sp>
        <p:nvSpPr>
          <p:cNvPr id="2" name="Content Placeholder 1">
            <a:extLst>
              <a:ext uri="{FF2B5EF4-FFF2-40B4-BE49-F238E27FC236}">
                <a16:creationId xmlns:a16="http://schemas.microsoft.com/office/drawing/2014/main" id="{FE9CC57C-AD59-46DA-9B89-5AACC6497D06}"/>
              </a:ext>
            </a:extLst>
          </p:cNvPr>
          <p:cNvSpPr>
            <a:spLocks noGrp="1"/>
          </p:cNvSpPr>
          <p:nvPr>
            <p:ph sz="half" idx="1"/>
          </p:nvPr>
        </p:nvSpPr>
        <p:spPr>
          <a:xfrm>
            <a:off x="853607" y="1744298"/>
            <a:ext cx="9321881" cy="4364899"/>
          </a:xfrm>
        </p:spPr>
        <p:txBody>
          <a:bodyPr>
            <a:noAutofit/>
          </a:bodyPr>
          <a:lstStyle/>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Ø"/>
              <a:tabLst/>
              <a:defRPr/>
            </a:pPr>
            <a:r>
              <a:rPr lang="en-GB" sz="1900" dirty="0">
                <a:solidFill>
                  <a:srgbClr val="002060"/>
                </a:solidFill>
              </a:rPr>
              <a:t>Basic financial management principles are applied in the practice of pharmacy.</a:t>
            </a:r>
          </a:p>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Ø"/>
              <a:tabLst/>
              <a:defRPr/>
            </a:pPr>
            <a:r>
              <a:rPr lang="en-GB" sz="1900" dirty="0">
                <a:solidFill>
                  <a:srgbClr val="002060"/>
                </a:solidFill>
              </a:rPr>
              <a:t>Human resource management principles are applied in the practice of pharmacy.</a:t>
            </a:r>
          </a:p>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Ø"/>
              <a:tabLst/>
              <a:defRPr/>
            </a:pPr>
            <a:r>
              <a:rPr lang="en-GB" sz="1900" dirty="0">
                <a:solidFill>
                  <a:srgbClr val="002060"/>
                </a:solidFill>
              </a:rPr>
              <a:t>Strategic management principles are applied in the practice of pharmacy.</a:t>
            </a:r>
          </a:p>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Ø"/>
              <a:tabLst/>
              <a:defRPr/>
            </a:pPr>
            <a:r>
              <a:rPr lang="en-GB" sz="1900" dirty="0">
                <a:solidFill>
                  <a:srgbClr val="002060"/>
                </a:solidFill>
              </a:rPr>
              <a:t>Marketing management and change management principles are applied in the practice of pharmacy.</a:t>
            </a:r>
          </a:p>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Ø"/>
              <a:tabLst/>
              <a:defRPr/>
            </a:pPr>
            <a:r>
              <a:rPr lang="en-GB" sz="1900" dirty="0">
                <a:solidFill>
                  <a:srgbClr val="002060"/>
                </a:solidFill>
              </a:rPr>
              <a:t>Logistics management principles are applied throughout the medicines supply chain.</a:t>
            </a:r>
          </a:p>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Ø"/>
              <a:tabLst/>
              <a:defRPr/>
            </a:pPr>
            <a:r>
              <a:rPr lang="en-GB" sz="1900" dirty="0">
                <a:solidFill>
                  <a:srgbClr val="002060"/>
                </a:solidFill>
              </a:rPr>
              <a:t>Relationships with patients, caregivers and other healthcare professionals and workers are managed in accordance with professional practice standards.</a:t>
            </a:r>
          </a:p>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Ø"/>
              <a:tabLst/>
              <a:defRPr/>
            </a:pPr>
            <a:r>
              <a:rPr lang="en-GB" sz="1900" dirty="0">
                <a:solidFill>
                  <a:srgbClr val="002060"/>
                </a:solidFill>
              </a:rPr>
              <a:t>Risk management principles are applied in the practice of pharmacy.</a:t>
            </a:r>
          </a:p>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Ø"/>
              <a:tabLst/>
              <a:defRPr/>
            </a:pPr>
            <a:r>
              <a:rPr lang="en-GB" sz="1900" dirty="0">
                <a:solidFill>
                  <a:srgbClr val="002060"/>
                </a:solidFill>
              </a:rPr>
              <a:t>Quality improvement principles and strategies are continuously applied.</a:t>
            </a:r>
          </a:p>
        </p:txBody>
      </p:sp>
      <p:pic>
        <p:nvPicPr>
          <p:cNvPr id="5" name="Graphic 4" descr="Homeopathy with solid fill">
            <a:extLst>
              <a:ext uri="{FF2B5EF4-FFF2-40B4-BE49-F238E27FC236}">
                <a16:creationId xmlns:a16="http://schemas.microsoft.com/office/drawing/2014/main" id="{A541798E-E1DA-4666-A109-9F41841C191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179572" y="2920533"/>
            <a:ext cx="2012428" cy="2012428"/>
          </a:xfrm>
          <a:prstGeom prst="rect">
            <a:avLst/>
          </a:prstGeom>
        </p:spPr>
      </p:pic>
      <p:sp>
        <p:nvSpPr>
          <p:cNvPr id="6" name="Title 2">
            <a:extLst>
              <a:ext uri="{FF2B5EF4-FFF2-40B4-BE49-F238E27FC236}">
                <a16:creationId xmlns:a16="http://schemas.microsoft.com/office/drawing/2014/main" id="{F310F256-4A52-492B-ACA6-943A0EB392E6}"/>
              </a:ext>
            </a:extLst>
          </p:cNvPr>
          <p:cNvSpPr txBox="1">
            <a:spLocks/>
          </p:cNvSpPr>
          <p:nvPr/>
        </p:nvSpPr>
        <p:spPr>
          <a:xfrm>
            <a:off x="1302478" y="1083455"/>
            <a:ext cx="3751943" cy="7754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lumMod val="50000"/>
                  </a:schemeClr>
                </a:solidFill>
                <a:effectLst>
                  <a:outerShdw blurRad="38100" dist="38100" dir="2700000" algn="tl">
                    <a:srgbClr val="000000">
                      <a:alpha val="43137"/>
                    </a:srgbClr>
                  </a:outerShdw>
                </a:effectLst>
                <a:latin typeface="Aharoni" panose="02010803020104030203" pitchFamily="2" charset="-79"/>
                <a:ea typeface="+mj-ea"/>
                <a:cs typeface="Aharoni" panose="02010803020104030203" pitchFamily="2" charset="-79"/>
              </a:defRPr>
            </a:lvl1pPr>
          </a:lstStyle>
          <a:p>
            <a:r>
              <a:rPr lang="en-ZA" b="1" dirty="0">
                <a:latin typeface="+mn-lt"/>
              </a:rPr>
              <a:t>5.33% </a:t>
            </a:r>
          </a:p>
        </p:txBody>
      </p:sp>
    </p:spTree>
    <p:extLst>
      <p:ext uri="{BB962C8B-B14F-4D97-AF65-F5344CB8AC3E}">
        <p14:creationId xmlns:p14="http://schemas.microsoft.com/office/powerpoint/2010/main" val="26974991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7A179-C213-48B0-87EF-3446FD563C76}"/>
              </a:ext>
            </a:extLst>
          </p:cNvPr>
          <p:cNvSpPr>
            <a:spLocks noGrp="1"/>
          </p:cNvSpPr>
          <p:nvPr>
            <p:ph type="title"/>
          </p:nvPr>
        </p:nvSpPr>
        <p:spPr>
          <a:xfrm>
            <a:off x="1347788" y="472953"/>
            <a:ext cx="7806372" cy="823912"/>
          </a:xfrm>
        </p:spPr>
        <p:txBody>
          <a:bodyPr anchor="ctr">
            <a:normAutofit/>
          </a:bodyPr>
          <a:lstStyle/>
          <a:p>
            <a:r>
              <a:rPr lang="en-ZA" b="1" dirty="0"/>
              <a:t>TYPES OF QUESTIONS</a:t>
            </a:r>
          </a:p>
        </p:txBody>
      </p:sp>
      <p:sp>
        <p:nvSpPr>
          <p:cNvPr id="9" name="Text Placeholder 2">
            <a:extLst>
              <a:ext uri="{FF2B5EF4-FFF2-40B4-BE49-F238E27FC236}">
                <a16:creationId xmlns:a16="http://schemas.microsoft.com/office/drawing/2014/main" id="{6A9FA4B2-8A1E-4849-B1B0-7ACBABA3D367}"/>
              </a:ext>
            </a:extLst>
          </p:cNvPr>
          <p:cNvSpPr>
            <a:spLocks noGrp="1"/>
          </p:cNvSpPr>
          <p:nvPr>
            <p:ph type="body" idx="1"/>
          </p:nvPr>
        </p:nvSpPr>
        <p:spPr>
          <a:xfrm>
            <a:off x="913679" y="1190372"/>
            <a:ext cx="7806372" cy="501598"/>
          </a:xfrm>
        </p:spPr>
        <p:txBody>
          <a:bodyPr/>
          <a:lstStyle/>
          <a:p>
            <a:r>
              <a:rPr lang="en-US" dirty="0"/>
              <a:t>   </a:t>
            </a:r>
          </a:p>
        </p:txBody>
      </p:sp>
      <p:pic>
        <p:nvPicPr>
          <p:cNvPr id="4" name="Content Placeholder 3">
            <a:extLst>
              <a:ext uri="{FF2B5EF4-FFF2-40B4-BE49-F238E27FC236}">
                <a16:creationId xmlns:a16="http://schemas.microsoft.com/office/drawing/2014/main" id="{C1B94714-7917-4BDE-933E-80E080156D75}"/>
              </a:ext>
            </a:extLst>
          </p:cNvPr>
          <p:cNvPicPr>
            <a:picLocks noGrp="1" noChangeAspect="1"/>
          </p:cNvPicPr>
          <p:nvPr>
            <p:ph sz="half" idx="2"/>
          </p:nvPr>
        </p:nvPicPr>
        <p:blipFill>
          <a:blip r:embed="rId2"/>
          <a:stretch>
            <a:fillRect/>
          </a:stretch>
        </p:blipFill>
        <p:spPr>
          <a:xfrm>
            <a:off x="839788" y="2567059"/>
            <a:ext cx="7806372" cy="3297068"/>
          </a:xfrm>
          <a:prstGeom prst="rect">
            <a:avLst/>
          </a:prstGeom>
          <a:noFill/>
        </p:spPr>
      </p:pic>
      <p:pic>
        <p:nvPicPr>
          <p:cNvPr id="6" name="Graphic 5" descr="Books">
            <a:extLst>
              <a:ext uri="{FF2B5EF4-FFF2-40B4-BE49-F238E27FC236}">
                <a16:creationId xmlns:a16="http://schemas.microsoft.com/office/drawing/2014/main" id="{B5ED6126-080B-42DE-AF6B-52800D3A230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11927" y="2645838"/>
            <a:ext cx="988291" cy="914400"/>
          </a:xfrm>
          <a:prstGeom prst="rect">
            <a:avLst/>
          </a:prstGeom>
        </p:spPr>
      </p:pic>
      <p:pic>
        <p:nvPicPr>
          <p:cNvPr id="5" name="Picture 4">
            <a:extLst>
              <a:ext uri="{FF2B5EF4-FFF2-40B4-BE49-F238E27FC236}">
                <a16:creationId xmlns:a16="http://schemas.microsoft.com/office/drawing/2014/main" id="{62005F84-E0FC-4F8B-A5F4-6B2BDBA9B134}"/>
              </a:ext>
            </a:extLst>
          </p:cNvPr>
          <p:cNvPicPr>
            <a:picLocks noChangeAspect="1"/>
          </p:cNvPicPr>
          <p:nvPr/>
        </p:nvPicPr>
        <p:blipFill>
          <a:blip r:embed="rId4"/>
          <a:stretch>
            <a:fillRect/>
          </a:stretch>
        </p:blipFill>
        <p:spPr>
          <a:xfrm>
            <a:off x="4558105" y="2306741"/>
            <a:ext cx="914479" cy="914479"/>
          </a:xfrm>
          <a:prstGeom prst="rect">
            <a:avLst/>
          </a:prstGeom>
        </p:spPr>
      </p:pic>
      <p:pic>
        <p:nvPicPr>
          <p:cNvPr id="7" name="Picture 6">
            <a:extLst>
              <a:ext uri="{FF2B5EF4-FFF2-40B4-BE49-F238E27FC236}">
                <a16:creationId xmlns:a16="http://schemas.microsoft.com/office/drawing/2014/main" id="{99474EE0-26B5-4C9C-A542-953D2FAE2A4E}"/>
              </a:ext>
            </a:extLst>
          </p:cNvPr>
          <p:cNvPicPr>
            <a:picLocks noChangeAspect="1"/>
          </p:cNvPicPr>
          <p:nvPr/>
        </p:nvPicPr>
        <p:blipFill>
          <a:blip r:embed="rId5"/>
          <a:stretch>
            <a:fillRect/>
          </a:stretch>
        </p:blipFill>
        <p:spPr>
          <a:xfrm>
            <a:off x="6894905" y="1731359"/>
            <a:ext cx="914479" cy="914479"/>
          </a:xfrm>
          <a:prstGeom prst="rect">
            <a:avLst/>
          </a:prstGeom>
        </p:spPr>
      </p:pic>
    </p:spTree>
    <p:extLst>
      <p:ext uri="{BB962C8B-B14F-4D97-AF65-F5344CB8AC3E}">
        <p14:creationId xmlns:p14="http://schemas.microsoft.com/office/powerpoint/2010/main" val="2876000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1F165-1B34-44B6-9A11-D9E3206961B6}"/>
              </a:ext>
            </a:extLst>
          </p:cNvPr>
          <p:cNvSpPr>
            <a:spLocks noGrp="1"/>
          </p:cNvSpPr>
          <p:nvPr>
            <p:ph type="title"/>
          </p:nvPr>
        </p:nvSpPr>
        <p:spPr/>
        <p:txBody>
          <a:bodyPr>
            <a:normAutofit/>
          </a:bodyPr>
          <a:lstStyle/>
          <a:p>
            <a:r>
              <a:rPr lang="en-ZA" b="1" dirty="0"/>
              <a:t>PREPARATIONS</a:t>
            </a:r>
            <a:r>
              <a:rPr lang="en-ZA" dirty="0"/>
              <a:t> </a:t>
            </a: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2125402916"/>
              </p:ext>
            </p:extLst>
          </p:nvPr>
        </p:nvGraphicFramePr>
        <p:xfrm>
          <a:off x="838200" y="1499840"/>
          <a:ext cx="10515600" cy="46771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78779967"/>
      </p:ext>
    </p:extLst>
  </p:cSld>
  <p:clrMapOvr>
    <a:masterClrMapping/>
  </p:clrMapOvr>
  <mc:AlternateContent xmlns:mc="http://schemas.openxmlformats.org/markup-compatibility/2006" xmlns:p14="http://schemas.microsoft.com/office/powerpoint/2010/main">
    <mc:Choice Requires="p14">
      <p:transition spd="slow" p14:dur="2000" advTm="33365"/>
    </mc:Choice>
    <mc:Fallback xmlns="">
      <p:transition spd="slow" advTm="33365"/>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7311D-1868-4909-98EE-74186205F4E0}"/>
              </a:ext>
            </a:extLst>
          </p:cNvPr>
          <p:cNvSpPr>
            <a:spLocks noGrp="1"/>
          </p:cNvSpPr>
          <p:nvPr>
            <p:ph type="title"/>
          </p:nvPr>
        </p:nvSpPr>
        <p:spPr/>
        <p:txBody>
          <a:bodyPr/>
          <a:lstStyle/>
          <a:p>
            <a:r>
              <a:rPr lang="en-ZA" b="1" dirty="0"/>
              <a:t>FORMAT OF THE WORKSHOP </a:t>
            </a:r>
          </a:p>
        </p:txBody>
      </p:sp>
      <p:sp>
        <p:nvSpPr>
          <p:cNvPr id="3" name="Content Placeholder 2">
            <a:extLst>
              <a:ext uri="{FF2B5EF4-FFF2-40B4-BE49-F238E27FC236}">
                <a16:creationId xmlns:a16="http://schemas.microsoft.com/office/drawing/2014/main" id="{3D4D96E4-7170-4EB0-9084-2634D62D5DB7}"/>
              </a:ext>
            </a:extLst>
          </p:cNvPr>
          <p:cNvSpPr>
            <a:spLocks noGrp="1"/>
          </p:cNvSpPr>
          <p:nvPr>
            <p:ph idx="1"/>
          </p:nvPr>
        </p:nvSpPr>
        <p:spPr>
          <a:xfrm>
            <a:off x="0" y="1548581"/>
            <a:ext cx="5887453" cy="5663379"/>
          </a:xfrm>
        </p:spPr>
        <p:txBody>
          <a:bodyPr>
            <a:noAutofit/>
          </a:bodyPr>
          <a:lstStyle/>
          <a:p>
            <a:pPr>
              <a:lnSpc>
                <a:spcPct val="110000"/>
              </a:lnSpc>
            </a:pPr>
            <a:r>
              <a:rPr lang="en-US" sz="2200" dirty="0">
                <a:solidFill>
                  <a:srgbClr val="002060"/>
                </a:solidFill>
              </a:rPr>
              <a:t>Format and content of the examination</a:t>
            </a:r>
          </a:p>
          <a:p>
            <a:pPr>
              <a:lnSpc>
                <a:spcPct val="110000"/>
              </a:lnSpc>
            </a:pPr>
            <a:r>
              <a:rPr lang="en-US" sz="2200" dirty="0">
                <a:solidFill>
                  <a:srgbClr val="002060"/>
                </a:solidFill>
              </a:rPr>
              <a:t>Exit Level Outcome (ELO) </a:t>
            </a:r>
          </a:p>
          <a:p>
            <a:pPr>
              <a:lnSpc>
                <a:spcPct val="110000"/>
              </a:lnSpc>
            </a:pPr>
            <a:r>
              <a:rPr lang="en-US" sz="2200" dirty="0">
                <a:solidFill>
                  <a:srgbClr val="002060"/>
                </a:solidFill>
              </a:rPr>
              <a:t>Preparing for the </a:t>
            </a:r>
            <a:r>
              <a:rPr lang="en-GB" sz="2200" dirty="0">
                <a:solidFill>
                  <a:srgbClr val="002060"/>
                </a:solidFill>
              </a:rPr>
              <a:t>Applied Pharmacy Practice in a Legal Framework</a:t>
            </a:r>
            <a:r>
              <a:rPr lang="en-US" sz="2200" dirty="0">
                <a:solidFill>
                  <a:srgbClr val="002060"/>
                </a:solidFill>
              </a:rPr>
              <a:t> paper</a:t>
            </a:r>
          </a:p>
          <a:p>
            <a:pPr>
              <a:lnSpc>
                <a:spcPct val="110000"/>
              </a:lnSpc>
            </a:pPr>
            <a:r>
              <a:rPr lang="en-US" sz="2200" dirty="0">
                <a:solidFill>
                  <a:srgbClr val="002060"/>
                </a:solidFill>
              </a:rPr>
              <a:t>Preparing for the </a:t>
            </a:r>
            <a:r>
              <a:rPr lang="en-GB" sz="2200" dirty="0">
                <a:solidFill>
                  <a:srgbClr val="002060"/>
                </a:solidFill>
              </a:rPr>
              <a:t>Applied Pharmaceutics and Pharmaceutical Chemistry paper</a:t>
            </a:r>
          </a:p>
          <a:p>
            <a:pPr>
              <a:lnSpc>
                <a:spcPct val="110000"/>
              </a:lnSpc>
            </a:pPr>
            <a:r>
              <a:rPr lang="en-US" sz="2200" dirty="0">
                <a:solidFill>
                  <a:srgbClr val="002060"/>
                </a:solidFill>
              </a:rPr>
              <a:t>Preparing for the Applied Pharmacology and Toxicology paper</a:t>
            </a:r>
          </a:p>
          <a:p>
            <a:pPr>
              <a:lnSpc>
                <a:spcPct val="110000"/>
              </a:lnSpc>
            </a:pPr>
            <a:r>
              <a:rPr lang="en-US" sz="2200" dirty="0">
                <a:solidFill>
                  <a:srgbClr val="002060"/>
                </a:solidFill>
              </a:rPr>
              <a:t>Remote online examination/assessment</a:t>
            </a:r>
          </a:p>
          <a:p>
            <a:r>
              <a:rPr lang="en-US" sz="2200" dirty="0">
                <a:solidFill>
                  <a:srgbClr val="002060"/>
                </a:solidFill>
              </a:rPr>
              <a:t>Examination results</a:t>
            </a:r>
          </a:p>
          <a:p>
            <a:r>
              <a:rPr lang="en-US" sz="2200" dirty="0">
                <a:solidFill>
                  <a:srgbClr val="002060"/>
                </a:solidFill>
              </a:rPr>
              <a:t>Appeal process</a:t>
            </a:r>
          </a:p>
          <a:p>
            <a:r>
              <a:rPr lang="en-US" sz="2200" dirty="0">
                <a:solidFill>
                  <a:srgbClr val="002060"/>
                </a:solidFill>
              </a:rPr>
              <a:t>Q &amp;A</a:t>
            </a:r>
          </a:p>
        </p:txBody>
      </p:sp>
    </p:spTree>
    <p:extLst>
      <p:ext uri="{BB962C8B-B14F-4D97-AF65-F5344CB8AC3E}">
        <p14:creationId xmlns:p14="http://schemas.microsoft.com/office/powerpoint/2010/main" val="32008567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385D7B-6C05-C33D-EB69-9C41D2498B65}"/>
              </a:ext>
            </a:extLst>
          </p:cNvPr>
          <p:cNvSpPr>
            <a:spLocks noGrp="1"/>
          </p:cNvSpPr>
          <p:nvPr>
            <p:ph type="title"/>
          </p:nvPr>
        </p:nvSpPr>
        <p:spPr/>
        <p:txBody>
          <a:bodyPr>
            <a:normAutofit fontScale="90000"/>
          </a:bodyPr>
          <a:lstStyle/>
          <a:p>
            <a:r>
              <a:rPr lang="en-ZA" sz="4400" dirty="0">
                <a:solidFill>
                  <a:schemeClr val="bg1"/>
                </a:solidFill>
                <a:effectLst/>
              </a:rPr>
              <a:t>WEIGHT PER EXIT LEVEL OUTCOME (ELO) PER SUBJECT</a:t>
            </a:r>
            <a:endParaRPr lang="en-ZA" dirty="0">
              <a:solidFill>
                <a:schemeClr val="bg1"/>
              </a:solidFill>
            </a:endParaRPr>
          </a:p>
        </p:txBody>
      </p:sp>
      <p:graphicFrame>
        <p:nvGraphicFramePr>
          <p:cNvPr id="5" name="Table 4">
            <a:extLst>
              <a:ext uri="{FF2B5EF4-FFF2-40B4-BE49-F238E27FC236}">
                <a16:creationId xmlns:a16="http://schemas.microsoft.com/office/drawing/2014/main" id="{2695CCF1-B60E-04CB-27FB-4AAD4D3EECBC}"/>
              </a:ext>
            </a:extLst>
          </p:cNvPr>
          <p:cNvGraphicFramePr>
            <a:graphicFrameLocks noGrp="1"/>
          </p:cNvGraphicFramePr>
          <p:nvPr>
            <p:extLst>
              <p:ext uri="{D42A27DB-BD31-4B8C-83A1-F6EECF244321}">
                <p14:modId xmlns:p14="http://schemas.microsoft.com/office/powerpoint/2010/main" val="638596990"/>
              </p:ext>
            </p:extLst>
          </p:nvPr>
        </p:nvGraphicFramePr>
        <p:xfrm>
          <a:off x="1400810" y="1317522"/>
          <a:ext cx="10515600" cy="5367756"/>
        </p:xfrm>
        <a:graphic>
          <a:graphicData uri="http://schemas.openxmlformats.org/drawingml/2006/table">
            <a:tbl>
              <a:tblPr firstRow="1" firstCol="1" bandRow="1">
                <a:tableStyleId>{5C22544A-7EE6-4342-B048-85BDC9FD1C3A}</a:tableStyleId>
              </a:tblPr>
              <a:tblGrid>
                <a:gridCol w="1125426">
                  <a:extLst>
                    <a:ext uri="{9D8B030D-6E8A-4147-A177-3AD203B41FA5}">
                      <a16:colId xmlns:a16="http://schemas.microsoft.com/office/drawing/2014/main" val="1068694917"/>
                    </a:ext>
                  </a:extLst>
                </a:gridCol>
                <a:gridCol w="1140928">
                  <a:extLst>
                    <a:ext uri="{9D8B030D-6E8A-4147-A177-3AD203B41FA5}">
                      <a16:colId xmlns:a16="http://schemas.microsoft.com/office/drawing/2014/main" val="1876459054"/>
                    </a:ext>
                  </a:extLst>
                </a:gridCol>
                <a:gridCol w="2009799">
                  <a:extLst>
                    <a:ext uri="{9D8B030D-6E8A-4147-A177-3AD203B41FA5}">
                      <a16:colId xmlns:a16="http://schemas.microsoft.com/office/drawing/2014/main" val="3222885072"/>
                    </a:ext>
                  </a:extLst>
                </a:gridCol>
                <a:gridCol w="1485841">
                  <a:extLst>
                    <a:ext uri="{9D8B030D-6E8A-4147-A177-3AD203B41FA5}">
                      <a16:colId xmlns:a16="http://schemas.microsoft.com/office/drawing/2014/main" val="1635180735"/>
                    </a:ext>
                  </a:extLst>
                </a:gridCol>
                <a:gridCol w="1603654">
                  <a:extLst>
                    <a:ext uri="{9D8B030D-6E8A-4147-A177-3AD203B41FA5}">
                      <a16:colId xmlns:a16="http://schemas.microsoft.com/office/drawing/2014/main" val="860804536"/>
                    </a:ext>
                  </a:extLst>
                </a:gridCol>
                <a:gridCol w="1170381">
                  <a:extLst>
                    <a:ext uri="{9D8B030D-6E8A-4147-A177-3AD203B41FA5}">
                      <a16:colId xmlns:a16="http://schemas.microsoft.com/office/drawing/2014/main" val="3486439836"/>
                    </a:ext>
                  </a:extLst>
                </a:gridCol>
                <a:gridCol w="1979571">
                  <a:extLst>
                    <a:ext uri="{9D8B030D-6E8A-4147-A177-3AD203B41FA5}">
                      <a16:colId xmlns:a16="http://schemas.microsoft.com/office/drawing/2014/main" val="1231285705"/>
                    </a:ext>
                  </a:extLst>
                </a:gridCol>
              </a:tblGrid>
              <a:tr h="754080">
                <a:tc gridSpan="2">
                  <a:txBody>
                    <a:bodyPr/>
                    <a:lstStyle/>
                    <a:p>
                      <a:pPr algn="ctr">
                        <a:lnSpc>
                          <a:spcPct val="107000"/>
                        </a:lnSpc>
                        <a:buNone/>
                      </a:pPr>
                      <a:r>
                        <a:rPr lang="en-ZA" sz="1400" kern="100">
                          <a:effectLst/>
                          <a:latin typeface="Arial" panose="020B0604020202020204" pitchFamily="34" charset="0"/>
                          <a:cs typeface="Arial" panose="020B0604020202020204" pitchFamily="34" charset="0"/>
                        </a:rPr>
                        <a:t>Professional exam (300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hMerge="1">
                  <a:txBody>
                    <a:bodyPr/>
                    <a:lstStyle/>
                    <a:p>
                      <a:endParaRPr lang="en-ZA"/>
                    </a:p>
                  </a:txBody>
                  <a:tcP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Applied Pharmacology and Toxicology (90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gridSpan="2">
                  <a:txBody>
                    <a:bodyPr/>
                    <a:lstStyle/>
                    <a:p>
                      <a:pPr algn="ctr">
                        <a:lnSpc>
                          <a:spcPct val="107000"/>
                        </a:lnSpc>
                        <a:buNone/>
                      </a:pPr>
                      <a:r>
                        <a:rPr lang="en-GB" sz="1400" kern="100" dirty="0">
                          <a:effectLst/>
                          <a:latin typeface="Arial" panose="020B0604020202020204" pitchFamily="34" charset="0"/>
                          <a:cs typeface="Arial" panose="020B0604020202020204" pitchFamily="34" charset="0"/>
                        </a:rPr>
                        <a:t>Applied Pharmacy Practice in a Legal Framework (120 MCQ)</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hMerge="1">
                  <a:txBody>
                    <a:bodyPr/>
                    <a:lstStyle/>
                    <a:p>
                      <a:endParaRPr lang="en-ZA"/>
                    </a:p>
                  </a:txBody>
                  <a:tcPr/>
                </a:tc>
                <a:tc gridSpan="2">
                  <a:txBody>
                    <a:bodyPr/>
                    <a:lstStyle/>
                    <a:p>
                      <a:pPr algn="ctr">
                        <a:lnSpc>
                          <a:spcPct val="107000"/>
                        </a:lnSpc>
                        <a:buNone/>
                      </a:pPr>
                      <a:r>
                        <a:rPr lang="en-GB" sz="1400" kern="100">
                          <a:effectLst/>
                          <a:latin typeface="Arial" panose="020B0604020202020204" pitchFamily="34" charset="0"/>
                          <a:cs typeface="Arial" panose="020B0604020202020204" pitchFamily="34" charset="0"/>
                        </a:rPr>
                        <a:t>Applied Pharmaceutics and Pharmaceutical Chemistry (90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hMerge="1">
                  <a:txBody>
                    <a:bodyPr/>
                    <a:lstStyle/>
                    <a:p>
                      <a:endParaRPr lang="en-ZA"/>
                    </a:p>
                  </a:txBody>
                  <a:tcPr/>
                </a:tc>
                <a:extLst>
                  <a:ext uri="{0D108BD9-81ED-4DB2-BD59-A6C34878D82A}">
                    <a16:rowId xmlns:a16="http://schemas.microsoft.com/office/drawing/2014/main" val="1820353862"/>
                  </a:ext>
                </a:extLst>
              </a:tr>
              <a:tr h="754080">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ELO</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Total</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 Pharmacology (90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Pharmacy Practice (60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ZA" sz="1400" kern="100" dirty="0">
                          <a:effectLst/>
                          <a:latin typeface="Arial" panose="020B0604020202020204" pitchFamily="34" charset="0"/>
                          <a:cs typeface="Arial" panose="020B0604020202020204" pitchFamily="34" charset="0"/>
                        </a:rPr>
                        <a:t>Law and Ethics (60 MCQ)</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Pharmaceutics (50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Pharmaceutical Chemistry (40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918824693"/>
                  </a:ext>
                </a:extLst>
              </a:tr>
              <a:tr h="321633">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1</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12%</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5.55%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3.33%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GB" sz="1400" kern="100" dirty="0">
                          <a:effectLst/>
                          <a:latin typeface="Arial" panose="020B0604020202020204" pitchFamily="34" charset="0"/>
                          <a:cs typeface="Arial" panose="020B0604020202020204" pitchFamily="34" charset="0"/>
                        </a:rPr>
                        <a:t>1.66%</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14%</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52.5%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75993380"/>
                  </a:ext>
                </a:extLst>
              </a:tr>
              <a:tr h="321633">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2</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9.67%</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GB" sz="1400" kern="100" dirty="0">
                          <a:effectLst/>
                          <a:latin typeface="Arial" panose="020B0604020202020204" pitchFamily="34" charset="0"/>
                          <a:cs typeface="Arial" panose="020B0604020202020204" pitchFamily="34" charset="0"/>
                        </a:rPr>
                        <a:t>3.33%</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24%</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30%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83467158"/>
                  </a:ext>
                </a:extLst>
              </a:tr>
              <a:tr h="321633">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6%</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GB" sz="1400" kern="100" dirty="0">
                          <a:effectLst/>
                          <a:latin typeface="Arial" panose="020B0604020202020204" pitchFamily="34" charset="0"/>
                          <a:cs typeface="Arial" panose="020B0604020202020204" pitchFamily="34" charset="0"/>
                        </a:rPr>
                        <a:t>13.33%</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20%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417312214"/>
                  </a:ext>
                </a:extLst>
              </a:tr>
              <a:tr h="321633">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4</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10.33%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GB" sz="1400" kern="100" dirty="0">
                          <a:effectLst/>
                          <a:latin typeface="Arial" panose="020B0604020202020204" pitchFamily="34" charset="0"/>
                          <a:cs typeface="Arial" panose="020B0604020202020204" pitchFamily="34" charset="0"/>
                        </a:rPr>
                        <a:t>10</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42%</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17.5%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126290122"/>
                  </a:ext>
                </a:extLst>
              </a:tr>
              <a:tr h="321633">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6.33%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GB" sz="1400" kern="100" dirty="0">
                          <a:effectLst/>
                          <a:latin typeface="Arial" panose="020B0604020202020204" pitchFamily="34" charset="0"/>
                          <a:cs typeface="Arial" panose="020B0604020202020204" pitchFamily="34" charset="0"/>
                        </a:rPr>
                        <a:t>16.67%</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4263230271"/>
                  </a:ext>
                </a:extLst>
              </a:tr>
              <a:tr h="321633">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6</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16%</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30%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13.33%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GB" sz="1400" kern="100" dirty="0">
                          <a:effectLst/>
                          <a:latin typeface="Arial" panose="020B0604020202020204" pitchFamily="34" charset="0"/>
                          <a:cs typeface="Arial" panose="020B0604020202020204" pitchFamily="34" charset="0"/>
                        </a:rPr>
                        <a:t>21.67%</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279176916"/>
                  </a:ext>
                </a:extLst>
              </a:tr>
              <a:tr h="321633">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7</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14.67%</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31.11%</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25%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GB" sz="1400" kern="100" dirty="0">
                          <a:effectLst/>
                          <a:latin typeface="Arial" panose="020B0604020202020204" pitchFamily="34" charset="0"/>
                          <a:cs typeface="Arial" panose="020B0604020202020204" pitchFamily="34" charset="0"/>
                        </a:rPr>
                        <a:t>1.67%</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495964908"/>
                  </a:ext>
                </a:extLst>
              </a:tr>
              <a:tr h="321633">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8</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11.67%</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20%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GB" sz="1400" kern="100" dirty="0">
                          <a:effectLst/>
                          <a:latin typeface="Arial" panose="020B0604020202020204" pitchFamily="34" charset="0"/>
                          <a:cs typeface="Arial" panose="020B0604020202020204" pitchFamily="34" charset="0"/>
                        </a:rPr>
                        <a:t>13.33%</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434122887"/>
                  </a:ext>
                </a:extLst>
              </a:tr>
              <a:tr h="321633">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9</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8%</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13.33%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GB" sz="1400" kern="100" dirty="0">
                          <a:effectLst/>
                          <a:latin typeface="Arial" panose="020B0604020202020204" pitchFamily="34" charset="0"/>
                          <a:cs typeface="Arial" panose="020B0604020202020204" pitchFamily="34" charset="0"/>
                        </a:rPr>
                        <a:t>5%</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897903092"/>
                  </a:ext>
                </a:extLst>
              </a:tr>
              <a:tr h="321633">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10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5.33%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13.33%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GB" sz="1400" kern="100" dirty="0">
                          <a:effectLst/>
                          <a:latin typeface="Arial" panose="020B0604020202020204" pitchFamily="34" charset="0"/>
                          <a:cs typeface="Arial" panose="020B0604020202020204" pitchFamily="34" charset="0"/>
                        </a:rPr>
                        <a:t>13.33%</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441059667"/>
                  </a:ext>
                </a:extLst>
              </a:tr>
              <a:tr h="321633">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11</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GB" sz="1400" kern="100" dirty="0">
                          <a:effectLst/>
                          <a:latin typeface="Arial" panose="020B0604020202020204" pitchFamily="34" charset="0"/>
                          <a:cs typeface="Arial" panose="020B0604020202020204" pitchFamily="34" charset="0"/>
                        </a:rPr>
                        <a:t>0</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178088482"/>
                  </a:ext>
                </a:extLst>
              </a:tr>
              <a:tr h="321633">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TOTAL</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100%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30%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20%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ZA" sz="1400" kern="100" dirty="0">
                          <a:effectLst/>
                          <a:latin typeface="Arial" panose="020B0604020202020204" pitchFamily="34" charset="0"/>
                          <a:cs typeface="Arial" panose="020B0604020202020204" pitchFamily="34" charset="0"/>
                        </a:rPr>
                        <a:t>20%</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17.0%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dirty="0">
                          <a:effectLst/>
                          <a:latin typeface="Arial" panose="020B0604020202020204" pitchFamily="34" charset="0"/>
                          <a:cs typeface="Arial" panose="020B0604020202020204" pitchFamily="34" charset="0"/>
                        </a:rPr>
                        <a:t>13%</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345219465"/>
                  </a:ext>
                </a:extLst>
              </a:tr>
            </a:tbl>
          </a:graphicData>
        </a:graphic>
      </p:graphicFrame>
    </p:spTree>
    <p:extLst>
      <p:ext uri="{BB962C8B-B14F-4D97-AF65-F5344CB8AC3E}">
        <p14:creationId xmlns:p14="http://schemas.microsoft.com/office/powerpoint/2010/main" val="2609133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7B484E34-0B4C-4F9A-9845-67DBE756AA7E}"/>
              </a:ext>
            </a:extLst>
          </p:cNvPr>
          <p:cNvSpPr txBox="1">
            <a:spLocks/>
          </p:cNvSpPr>
          <p:nvPr/>
        </p:nvSpPr>
        <p:spPr>
          <a:xfrm>
            <a:off x="1235181" y="1745167"/>
            <a:ext cx="10320182" cy="472864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lumMod val="50000"/>
                </a:schemeClr>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Ø"/>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50000"/>
                </a:schemeClr>
              </a:buClr>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v"/>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9758" indent="-285750">
              <a:lnSpc>
                <a:spcPct val="150000"/>
              </a:lnSpc>
              <a:spcBef>
                <a:spcPts val="0"/>
              </a:spcBef>
            </a:pPr>
            <a:r>
              <a:rPr lang="en-GB" dirty="0">
                <a:solidFill>
                  <a:schemeClr val="accent1">
                    <a:lumMod val="50000"/>
                  </a:schemeClr>
                </a:solidFill>
              </a:rPr>
              <a:t>120 questions in total: </a:t>
            </a:r>
          </a:p>
          <a:p>
            <a:pPr marL="806958" lvl="1" indent="-285750">
              <a:lnSpc>
                <a:spcPct val="150000"/>
              </a:lnSpc>
              <a:spcBef>
                <a:spcPts val="0"/>
              </a:spcBef>
            </a:pPr>
            <a:r>
              <a:rPr lang="en-GB" sz="2800" dirty="0">
                <a:solidFill>
                  <a:schemeClr val="accent1">
                    <a:lumMod val="50000"/>
                  </a:schemeClr>
                </a:solidFill>
              </a:rPr>
              <a:t>60 – Pharmacy Practice (PP) and </a:t>
            </a:r>
          </a:p>
          <a:p>
            <a:pPr marL="806958" lvl="1" indent="-285750">
              <a:lnSpc>
                <a:spcPct val="150000"/>
              </a:lnSpc>
              <a:spcBef>
                <a:spcPts val="0"/>
              </a:spcBef>
            </a:pPr>
            <a:r>
              <a:rPr lang="en-GB" sz="2800" dirty="0">
                <a:solidFill>
                  <a:schemeClr val="accent1">
                    <a:lumMod val="50000"/>
                  </a:schemeClr>
                </a:solidFill>
              </a:rPr>
              <a:t>60 - Law and Ethics (L&amp;E)</a:t>
            </a:r>
          </a:p>
          <a:p>
            <a:pPr marL="349758" indent="-285750">
              <a:lnSpc>
                <a:spcPct val="150000"/>
              </a:lnSpc>
              <a:spcBef>
                <a:spcPts val="0"/>
              </a:spcBef>
            </a:pPr>
            <a:r>
              <a:rPr lang="en-ZA" b="0" i="0" u="none" strike="noStrike" baseline="0" dirty="0">
                <a:solidFill>
                  <a:schemeClr val="accent1">
                    <a:lumMod val="50000"/>
                  </a:schemeClr>
                </a:solidFill>
              </a:rPr>
              <a:t>Level of cognition</a:t>
            </a:r>
          </a:p>
          <a:p>
            <a:pPr marL="806958" lvl="1" indent="-285750">
              <a:lnSpc>
                <a:spcPct val="150000"/>
              </a:lnSpc>
              <a:spcBef>
                <a:spcPts val="0"/>
              </a:spcBef>
            </a:pPr>
            <a:r>
              <a:rPr lang="en-GB" sz="2800" b="0" i="0" u="none" strike="noStrike" baseline="0" dirty="0">
                <a:solidFill>
                  <a:schemeClr val="accent1">
                    <a:lumMod val="50000"/>
                  </a:schemeClr>
                </a:solidFill>
              </a:rPr>
              <a:t>Knowledge ≤ 5%;</a:t>
            </a:r>
          </a:p>
          <a:p>
            <a:pPr marL="806958" lvl="1" indent="-285750">
              <a:lnSpc>
                <a:spcPct val="150000"/>
              </a:lnSpc>
              <a:spcBef>
                <a:spcPts val="0"/>
              </a:spcBef>
            </a:pPr>
            <a:r>
              <a:rPr lang="en-GB" sz="2800" b="0" i="0" u="none" strike="noStrike" baseline="0" dirty="0">
                <a:solidFill>
                  <a:schemeClr val="accent1">
                    <a:lumMod val="50000"/>
                  </a:schemeClr>
                </a:solidFill>
              </a:rPr>
              <a:t>Application ≥ 50% (case study and scenarios based);</a:t>
            </a:r>
          </a:p>
          <a:p>
            <a:pPr marL="806958" lvl="1" indent="-285750">
              <a:lnSpc>
                <a:spcPct val="150000"/>
              </a:lnSpc>
              <a:spcBef>
                <a:spcPts val="0"/>
              </a:spcBef>
            </a:pPr>
            <a:r>
              <a:rPr lang="en-GB" sz="2800" b="0" i="0" u="none" strike="noStrike" baseline="0" dirty="0">
                <a:solidFill>
                  <a:schemeClr val="accent1">
                    <a:lumMod val="50000"/>
                  </a:schemeClr>
                </a:solidFill>
              </a:rPr>
              <a:t> Problem Solving ≤ 45%</a:t>
            </a:r>
            <a:endParaRPr lang="en-ZA" sz="2800" b="0" i="0" u="none" strike="noStrike" baseline="0" dirty="0">
              <a:solidFill>
                <a:schemeClr val="accent1">
                  <a:lumMod val="50000"/>
                </a:schemeClr>
              </a:solidFill>
            </a:endParaRPr>
          </a:p>
          <a:p>
            <a:pPr marL="64008" indent="0">
              <a:lnSpc>
                <a:spcPct val="150000"/>
              </a:lnSpc>
              <a:spcBef>
                <a:spcPts val="0"/>
              </a:spcBef>
              <a:buFont typeface="Arial" panose="020B0604020202020204" pitchFamily="34" charset="0"/>
              <a:buNone/>
            </a:pPr>
            <a:endParaRPr lang="en-ZA" sz="1800" dirty="0">
              <a:solidFill>
                <a:srgbClr val="323232"/>
              </a:solidFill>
            </a:endParaRPr>
          </a:p>
          <a:p>
            <a:pPr marL="64008" indent="0">
              <a:buFont typeface="Arial" panose="020B0604020202020204" pitchFamily="34" charset="0"/>
              <a:buNone/>
            </a:pPr>
            <a:endParaRPr lang="en-ZA" sz="1800" dirty="0">
              <a:solidFill>
                <a:srgbClr val="323232"/>
              </a:solidFill>
            </a:endParaRPr>
          </a:p>
          <a:p>
            <a:pPr marL="64008" indent="0">
              <a:lnSpc>
                <a:spcPct val="150000"/>
              </a:lnSpc>
              <a:spcBef>
                <a:spcPts val="0"/>
              </a:spcBef>
              <a:buFont typeface="Arial" panose="020B0604020202020204" pitchFamily="34" charset="0"/>
              <a:buNone/>
            </a:pPr>
            <a:endParaRPr lang="en-GB" sz="1800" dirty="0">
              <a:solidFill>
                <a:srgbClr val="323232"/>
              </a:solidFill>
            </a:endParaRPr>
          </a:p>
        </p:txBody>
      </p:sp>
      <p:sp>
        <p:nvSpPr>
          <p:cNvPr id="8" name="Title 1">
            <a:extLst>
              <a:ext uri="{FF2B5EF4-FFF2-40B4-BE49-F238E27FC236}">
                <a16:creationId xmlns:a16="http://schemas.microsoft.com/office/drawing/2014/main" id="{8AEF85B7-B172-4DEE-8E5E-B08C27B649F3}"/>
              </a:ext>
            </a:extLst>
          </p:cNvPr>
          <p:cNvSpPr txBox="1">
            <a:spLocks/>
          </p:cNvSpPr>
          <p:nvPr/>
        </p:nvSpPr>
        <p:spPr>
          <a:xfrm>
            <a:off x="1475688" y="384193"/>
            <a:ext cx="9423369" cy="1223527"/>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accent1">
                    <a:lumMod val="50000"/>
                  </a:schemeClr>
                </a:solidFill>
                <a:effectLst>
                  <a:outerShdw blurRad="38100" dist="38100" dir="2700000" algn="tl">
                    <a:srgbClr val="000000">
                      <a:alpha val="43137"/>
                    </a:srgbClr>
                  </a:outerShdw>
                </a:effectLst>
                <a:latin typeface="Aharoni" panose="02010803020104030203" pitchFamily="2" charset="-79"/>
                <a:ea typeface="+mj-ea"/>
                <a:cs typeface="Aharoni" panose="02010803020104030203" pitchFamily="2" charset="-79"/>
              </a:defRPr>
            </a:lvl1pPr>
          </a:lstStyle>
          <a:p>
            <a:r>
              <a:rPr lang="en-ZA" dirty="0"/>
              <a:t>Types of questions Pharmacy Practice and Law &amp; Ethics</a:t>
            </a:r>
          </a:p>
        </p:txBody>
      </p:sp>
    </p:spTree>
    <p:extLst>
      <p:ext uri="{BB962C8B-B14F-4D97-AF65-F5344CB8AC3E}">
        <p14:creationId xmlns:p14="http://schemas.microsoft.com/office/powerpoint/2010/main" val="27108513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C4428-6DF4-77B9-875F-8326860F9CC5}"/>
              </a:ext>
            </a:extLst>
          </p:cNvPr>
          <p:cNvSpPr>
            <a:spLocks noGrp="1"/>
          </p:cNvSpPr>
          <p:nvPr>
            <p:ph type="title"/>
          </p:nvPr>
        </p:nvSpPr>
        <p:spPr/>
        <p:txBody>
          <a:bodyPr>
            <a:normAutofit fontScale="90000"/>
          </a:bodyPr>
          <a:lstStyle/>
          <a:p>
            <a:r>
              <a:rPr lang="en-ZA" dirty="0"/>
              <a:t>REFERENCE MATERIAL: </a:t>
            </a:r>
            <a:br>
              <a:rPr lang="en-ZA" dirty="0"/>
            </a:br>
            <a:r>
              <a:rPr lang="en-GB" dirty="0"/>
              <a:t>APPLIED PHARMACY PRACTICE IN A LEGAL FRAMEWORK</a:t>
            </a:r>
            <a:endParaRPr lang="en-ZA" dirty="0"/>
          </a:p>
        </p:txBody>
      </p:sp>
      <p:sp>
        <p:nvSpPr>
          <p:cNvPr id="3" name="Content Placeholder 2">
            <a:extLst>
              <a:ext uri="{FF2B5EF4-FFF2-40B4-BE49-F238E27FC236}">
                <a16:creationId xmlns:a16="http://schemas.microsoft.com/office/drawing/2014/main" id="{EB8C6AAB-D711-E9DD-7AD4-D6F4C060FF20}"/>
              </a:ext>
            </a:extLst>
          </p:cNvPr>
          <p:cNvSpPr>
            <a:spLocks noGrp="1"/>
          </p:cNvSpPr>
          <p:nvPr>
            <p:ph sz="half" idx="1"/>
          </p:nvPr>
        </p:nvSpPr>
        <p:spPr>
          <a:xfrm>
            <a:off x="838200" y="1825625"/>
            <a:ext cx="5181600" cy="4529600"/>
          </a:xfrm>
        </p:spPr>
        <p:txBody>
          <a:bodyPr>
            <a:noAutofit/>
          </a:bodyPr>
          <a:lstStyle/>
          <a:p>
            <a:pPr>
              <a:lnSpc>
                <a:spcPct val="100000"/>
              </a:lnSpc>
            </a:pPr>
            <a:r>
              <a:rPr lang="en-GB" sz="1800" b="0" i="0" u="none" strike="noStrike" baseline="0" dirty="0">
                <a:solidFill>
                  <a:srgbClr val="002060"/>
                </a:solidFill>
                <a:latin typeface="Arial" panose="020B0604020202020204" pitchFamily="34" charset="0"/>
              </a:rPr>
              <a:t>The pharmacist is required to be cognisant of all legislation relating to pharmacy practice including the Pharmacy Act, 53 of 1974, the Medicines and Related Substances Act, 101 of 1965 and other relevant acts.</a:t>
            </a:r>
          </a:p>
          <a:p>
            <a:pPr>
              <a:lnSpc>
                <a:spcPct val="100000"/>
              </a:lnSpc>
            </a:pPr>
            <a:r>
              <a:rPr lang="en-GB" sz="1800" b="1" i="0" u="none" strike="noStrike" baseline="0" dirty="0">
                <a:solidFill>
                  <a:srgbClr val="002060"/>
                </a:solidFill>
                <a:latin typeface="Arial" panose="020B0604020202020204" pitchFamily="34" charset="0"/>
              </a:rPr>
              <a:t>PSSA Pharmacy Law Compendium, Volumes 1 and 2, published by LexisNexis. The most recent service issue must be accessed. </a:t>
            </a:r>
            <a:r>
              <a:rPr lang="en-GB" sz="1800" b="0" i="0" u="none" strike="noStrike" baseline="0" dirty="0">
                <a:solidFill>
                  <a:srgbClr val="002060"/>
                </a:solidFill>
                <a:latin typeface="Arial" panose="020B0604020202020204" pitchFamily="34" charset="0"/>
              </a:rPr>
              <a:t>The Compendium is available from LexisNexis Customer Services at Tel: 0860-765-432 or e-mail address: customercare@lexisnexis.co.za or from the Pharmaceutical Society of South Africa (PSSA)</a:t>
            </a:r>
          </a:p>
          <a:p>
            <a:pPr>
              <a:lnSpc>
                <a:spcPct val="100000"/>
              </a:lnSpc>
            </a:pPr>
            <a:r>
              <a:rPr lang="en-GB" sz="1800" b="1" i="0" u="none" strike="noStrike" baseline="0" dirty="0">
                <a:solidFill>
                  <a:srgbClr val="002060"/>
                </a:solidFill>
                <a:latin typeface="Arial" panose="020B0604020202020204" pitchFamily="34" charset="0"/>
              </a:rPr>
              <a:t>South African Medicines Formulary</a:t>
            </a:r>
            <a:r>
              <a:rPr lang="en-GB" sz="1800" b="0" i="0" u="none" strike="noStrike" baseline="0" dirty="0">
                <a:solidFill>
                  <a:srgbClr val="002060"/>
                </a:solidFill>
                <a:latin typeface="Arial" panose="020B0604020202020204" pitchFamily="34" charset="0"/>
              </a:rPr>
              <a:t>. Latest edition</a:t>
            </a:r>
            <a:endParaRPr lang="en-ZA" sz="1800" b="0" i="0" u="none" strike="noStrike" baseline="0" dirty="0">
              <a:solidFill>
                <a:srgbClr val="002060"/>
              </a:solidFill>
              <a:latin typeface="Arial" panose="020B0604020202020204" pitchFamily="34" charset="0"/>
            </a:endParaRPr>
          </a:p>
          <a:p>
            <a:endParaRPr lang="en-ZA" sz="1500" dirty="0"/>
          </a:p>
        </p:txBody>
      </p:sp>
      <p:sp>
        <p:nvSpPr>
          <p:cNvPr id="4" name="Content Placeholder 3">
            <a:extLst>
              <a:ext uri="{FF2B5EF4-FFF2-40B4-BE49-F238E27FC236}">
                <a16:creationId xmlns:a16="http://schemas.microsoft.com/office/drawing/2014/main" id="{800E69A1-4075-1D85-E938-2523BAE922C6}"/>
              </a:ext>
            </a:extLst>
          </p:cNvPr>
          <p:cNvSpPr>
            <a:spLocks noGrp="1"/>
          </p:cNvSpPr>
          <p:nvPr>
            <p:ph sz="half" idx="2"/>
          </p:nvPr>
        </p:nvSpPr>
        <p:spPr/>
        <p:txBody>
          <a:bodyPr>
            <a:noAutofit/>
          </a:bodyPr>
          <a:lstStyle/>
          <a:p>
            <a:r>
              <a:rPr lang="en-GB" sz="1500" b="1" i="0" u="none" strike="noStrike" baseline="0" dirty="0">
                <a:solidFill>
                  <a:srgbClr val="002060"/>
                </a:solidFill>
                <a:latin typeface="Arial" panose="020B0604020202020204" pitchFamily="34" charset="0"/>
              </a:rPr>
              <a:t>Standard Treatment Guidelines </a:t>
            </a:r>
            <a:r>
              <a:rPr lang="en-GB" sz="1500" b="0" i="0" u="none" strike="noStrike" baseline="0" dirty="0">
                <a:solidFill>
                  <a:srgbClr val="002060"/>
                </a:solidFill>
                <a:latin typeface="Arial" panose="020B0604020202020204" pitchFamily="34" charset="0"/>
              </a:rPr>
              <a:t>(Department of Health South Africa</a:t>
            </a:r>
            <a:r>
              <a:rPr lang="en-GB" sz="1500" dirty="0">
                <a:solidFill>
                  <a:srgbClr val="002060"/>
                </a:solidFill>
              </a:rPr>
              <a:t>)</a:t>
            </a:r>
            <a:r>
              <a:rPr lang="en-GB" sz="1500" b="0" i="0" u="none" strike="noStrike" baseline="0" dirty="0">
                <a:solidFill>
                  <a:srgbClr val="002060"/>
                </a:solidFill>
                <a:latin typeface="Arial" panose="020B0604020202020204" pitchFamily="34" charset="0"/>
              </a:rPr>
              <a:t> </a:t>
            </a:r>
            <a:r>
              <a:rPr lang="en-ZA" sz="1500" b="0" i="0" u="none" strike="noStrike" baseline="0" dirty="0">
                <a:solidFill>
                  <a:srgbClr val="002060"/>
                </a:solidFill>
                <a:latin typeface="Arial" panose="020B0604020202020204" pitchFamily="34" charset="0"/>
              </a:rPr>
              <a:t>http://www.health.gov.za/index.php/standard-treatment-guidelines-and-essential-medicines-list/category/285-phc?download=2392:primary-healthcare-level-2014 </a:t>
            </a:r>
            <a:endParaRPr lang="en-GB" sz="1500" b="1" i="0" u="none" strike="noStrike" baseline="0" dirty="0">
              <a:solidFill>
                <a:srgbClr val="002060"/>
              </a:solidFill>
              <a:latin typeface="Arial" panose="020B0604020202020204" pitchFamily="34" charset="0"/>
            </a:endParaRPr>
          </a:p>
          <a:p>
            <a:r>
              <a:rPr lang="en-GB" sz="1500" b="1" i="0" u="none" strike="noStrike" baseline="0" dirty="0">
                <a:solidFill>
                  <a:srgbClr val="002060"/>
                </a:solidFill>
                <a:latin typeface="Arial" panose="020B0604020202020204" pitchFamily="34" charset="0"/>
              </a:rPr>
              <a:t>Community Pharmacy: Symptoms, diagnosis and treatment</a:t>
            </a:r>
            <a:r>
              <a:rPr lang="en-GB" sz="1500" b="0" i="0" u="none" strike="noStrike" baseline="0" dirty="0">
                <a:solidFill>
                  <a:srgbClr val="002060"/>
                </a:solidFill>
                <a:latin typeface="Arial" panose="020B0604020202020204" pitchFamily="34" charset="0"/>
              </a:rPr>
              <a:t>. 4th edition. Rutter Paul. </a:t>
            </a:r>
          </a:p>
          <a:p>
            <a:r>
              <a:rPr lang="en-ZA" sz="1500" b="1" i="0" u="none" strike="noStrike" baseline="0" dirty="0">
                <a:solidFill>
                  <a:srgbClr val="002060"/>
                </a:solidFill>
                <a:latin typeface="Arial" panose="020B0604020202020204" pitchFamily="34" charset="0"/>
              </a:rPr>
              <a:t>Pharmacy Management</a:t>
            </a:r>
            <a:r>
              <a:rPr lang="en-ZA" sz="1500" b="0" i="0" u="none" strike="noStrike" baseline="0" dirty="0">
                <a:solidFill>
                  <a:srgbClr val="002060"/>
                </a:solidFill>
                <a:latin typeface="Arial" panose="020B0604020202020204" pitchFamily="34" charset="0"/>
              </a:rPr>
              <a:t>, Any Edition., Alston, G., </a:t>
            </a:r>
            <a:r>
              <a:rPr lang="en-ZA" sz="1500" b="0" i="0" u="none" strike="noStrike" baseline="0" dirty="0" err="1">
                <a:solidFill>
                  <a:srgbClr val="002060"/>
                </a:solidFill>
                <a:latin typeface="Arial" panose="020B0604020202020204" pitchFamily="34" charset="0"/>
              </a:rPr>
              <a:t>Desselle</a:t>
            </a:r>
            <a:r>
              <a:rPr lang="en-ZA" sz="1500" b="0" i="0" u="none" strike="noStrike" baseline="0" dirty="0">
                <a:solidFill>
                  <a:srgbClr val="002060"/>
                </a:solidFill>
                <a:latin typeface="Arial" panose="020B0604020202020204" pitchFamily="34" charset="0"/>
              </a:rPr>
              <a:t>, S., &amp; </a:t>
            </a:r>
            <a:r>
              <a:rPr lang="en-ZA" sz="1500" b="0" i="0" u="none" strike="noStrike" baseline="0" dirty="0" err="1">
                <a:solidFill>
                  <a:srgbClr val="002060"/>
                </a:solidFill>
                <a:latin typeface="Arial" panose="020B0604020202020204" pitchFamily="34" charset="0"/>
              </a:rPr>
              <a:t>Zgarrick</a:t>
            </a:r>
            <a:r>
              <a:rPr lang="en-ZA" sz="1500" b="0" i="0" u="none" strike="noStrike" baseline="0" dirty="0">
                <a:solidFill>
                  <a:srgbClr val="002060"/>
                </a:solidFill>
                <a:latin typeface="Arial" panose="020B0604020202020204" pitchFamily="34" charset="0"/>
              </a:rPr>
              <a:t>, D. </a:t>
            </a:r>
          </a:p>
          <a:p>
            <a:r>
              <a:rPr lang="en-GB" sz="1500" b="1" i="0" u="none" strike="noStrike" baseline="0" dirty="0">
                <a:solidFill>
                  <a:srgbClr val="002060"/>
                </a:solidFill>
                <a:latin typeface="Arial" panose="020B0604020202020204" pitchFamily="34" charset="0"/>
              </a:rPr>
              <a:t>Communication Skills in Pharmacy Practice</a:t>
            </a:r>
            <a:r>
              <a:rPr lang="en-GB" sz="1500" b="0" i="0" u="none" strike="noStrike" baseline="0" dirty="0">
                <a:solidFill>
                  <a:srgbClr val="002060"/>
                </a:solidFill>
                <a:latin typeface="Arial" panose="020B0604020202020204" pitchFamily="34" charset="0"/>
              </a:rPr>
              <a:t>, </a:t>
            </a:r>
          </a:p>
          <a:p>
            <a:r>
              <a:rPr lang="en-GB" sz="1500" b="0" i="0" u="none" strike="noStrike" baseline="0" dirty="0">
                <a:solidFill>
                  <a:srgbClr val="002060"/>
                </a:solidFill>
                <a:latin typeface="Arial" panose="020B0604020202020204" pitchFamily="34" charset="0"/>
              </a:rPr>
              <a:t>A selection has been made from texts that are readily available and will provide useful background reading for candidates: </a:t>
            </a:r>
          </a:p>
          <a:p>
            <a:pPr lvl="1"/>
            <a:r>
              <a:rPr lang="en-GB" sz="1500" b="1" i="0" u="none" strike="noStrike" baseline="0" dirty="0">
                <a:solidFill>
                  <a:srgbClr val="002060"/>
                </a:solidFill>
                <a:latin typeface="Arial" panose="020B0604020202020204" pitchFamily="34" charset="0"/>
              </a:rPr>
              <a:t>The Merck Manual of Diagnosis and Therapy</a:t>
            </a:r>
            <a:r>
              <a:rPr lang="en-GB" sz="1500" b="0" i="0" u="none" strike="noStrike" baseline="0" dirty="0">
                <a:solidFill>
                  <a:srgbClr val="002060"/>
                </a:solidFill>
                <a:latin typeface="Arial" panose="020B0604020202020204" pitchFamily="34" charset="0"/>
              </a:rPr>
              <a:t>. Latest Edition. Merck &amp; Co. Inc. </a:t>
            </a:r>
            <a:r>
              <a:rPr lang="en-GB" sz="1500" b="0" i="0" u="none" strike="noStrike" baseline="0" dirty="0" err="1">
                <a:solidFill>
                  <a:srgbClr val="002060"/>
                </a:solidFill>
                <a:latin typeface="Arial" panose="020B0604020202020204" pitchFamily="34" charset="0"/>
              </a:rPr>
              <a:t>Rathway</a:t>
            </a:r>
            <a:r>
              <a:rPr lang="en-GB" sz="1500" b="0" i="0" u="none" strike="noStrike" baseline="0" dirty="0">
                <a:solidFill>
                  <a:srgbClr val="002060"/>
                </a:solidFill>
                <a:latin typeface="Arial" panose="020B0604020202020204" pitchFamily="34" charset="0"/>
              </a:rPr>
              <a:t>.</a:t>
            </a:r>
          </a:p>
          <a:p>
            <a:pPr lvl="1"/>
            <a:r>
              <a:rPr lang="en-GB" sz="1500" b="1" i="0" u="none" strike="noStrike" baseline="0" dirty="0">
                <a:solidFill>
                  <a:srgbClr val="002060"/>
                </a:solidFill>
                <a:latin typeface="Arial" panose="020B0604020202020204" pitchFamily="34" charset="0"/>
              </a:rPr>
              <a:t>Daily Drug Use. </a:t>
            </a:r>
            <a:r>
              <a:rPr lang="en-GB" sz="1500" b="0" i="0" u="none" strike="noStrike" baseline="0" dirty="0">
                <a:solidFill>
                  <a:srgbClr val="002060"/>
                </a:solidFill>
                <a:latin typeface="Arial" panose="020B0604020202020204" pitchFamily="34" charset="0"/>
              </a:rPr>
              <a:t>Talmud, J., Latest Edition. Tincture Press. Cape Town; </a:t>
            </a:r>
          </a:p>
          <a:p>
            <a:pPr lvl="1"/>
            <a:r>
              <a:rPr lang="en-GB" sz="1500" b="1" i="0" u="none" strike="noStrike" baseline="0" dirty="0">
                <a:solidFill>
                  <a:srgbClr val="002060"/>
                </a:solidFill>
                <a:latin typeface="Arial" panose="020B0604020202020204" pitchFamily="34" charset="0"/>
              </a:rPr>
              <a:t>Symptoms in Pharmacy</a:t>
            </a:r>
            <a:r>
              <a:rPr lang="en-GB" sz="1500" b="0" i="0" u="none" strike="noStrike" baseline="0" dirty="0">
                <a:solidFill>
                  <a:srgbClr val="002060"/>
                </a:solidFill>
                <a:latin typeface="Arial" panose="020B0604020202020204" pitchFamily="34" charset="0"/>
              </a:rPr>
              <a:t>, A. Blenkinsop. </a:t>
            </a:r>
          </a:p>
          <a:p>
            <a:endParaRPr lang="en-ZA" sz="1500" dirty="0"/>
          </a:p>
        </p:txBody>
      </p:sp>
    </p:spTree>
    <p:extLst>
      <p:ext uri="{BB962C8B-B14F-4D97-AF65-F5344CB8AC3E}">
        <p14:creationId xmlns:p14="http://schemas.microsoft.com/office/powerpoint/2010/main" val="26990518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Stopwatch">
            <a:extLst>
              <a:ext uri="{FF2B5EF4-FFF2-40B4-BE49-F238E27FC236}">
                <a16:creationId xmlns:a16="http://schemas.microsoft.com/office/drawing/2014/main" id="{EE4F7CFF-5A64-473F-BFE3-E7DA306D8AC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61241" y="1712140"/>
            <a:ext cx="2735675" cy="2735675"/>
          </a:xfrm>
          <a:prstGeom prst="rect">
            <a:avLst/>
          </a:prstGeom>
        </p:spPr>
      </p:pic>
      <p:sp>
        <p:nvSpPr>
          <p:cNvPr id="5" name="Content Placeholder 9">
            <a:extLst>
              <a:ext uri="{FF2B5EF4-FFF2-40B4-BE49-F238E27FC236}">
                <a16:creationId xmlns:a16="http://schemas.microsoft.com/office/drawing/2014/main" id="{19F3A1F7-7CC3-4F48-BAE0-D629E5C5DC97}"/>
              </a:ext>
            </a:extLst>
          </p:cNvPr>
          <p:cNvSpPr>
            <a:spLocks noGrp="1"/>
          </p:cNvSpPr>
          <p:nvPr>
            <p:ph idx="1"/>
          </p:nvPr>
        </p:nvSpPr>
        <p:spPr>
          <a:xfrm>
            <a:off x="293631" y="4276634"/>
            <a:ext cx="4670891" cy="1377931"/>
          </a:xfrm>
        </p:spPr>
        <p:txBody>
          <a:bodyPr>
            <a:normAutofit/>
          </a:bodyPr>
          <a:lstStyle/>
          <a:p>
            <a:pPr marL="0" indent="0">
              <a:buClr>
                <a:schemeClr val="accent1"/>
              </a:buClr>
              <a:buNone/>
            </a:pPr>
            <a:r>
              <a:rPr lang="en-US" altLang="en-US" sz="2000" dirty="0">
                <a:solidFill>
                  <a:srgbClr val="002060"/>
                </a:solidFill>
              </a:rPr>
              <a:t>Maximising your time – 240 minutes</a:t>
            </a:r>
          </a:p>
          <a:p>
            <a:pPr marL="457200" lvl="1" indent="0">
              <a:buClr>
                <a:schemeClr val="accent1"/>
              </a:buClr>
              <a:buNone/>
            </a:pPr>
            <a:r>
              <a:rPr lang="en-US" altLang="en-US" sz="1800" dirty="0">
                <a:solidFill>
                  <a:srgbClr val="002060"/>
                </a:solidFill>
              </a:rPr>
              <a:t>120 MCQs</a:t>
            </a:r>
          </a:p>
          <a:p>
            <a:pPr marL="457200" lvl="1" indent="0">
              <a:buClr>
                <a:schemeClr val="accent1"/>
              </a:buClr>
              <a:buNone/>
            </a:pPr>
            <a:r>
              <a:rPr lang="en-US" altLang="en-US" sz="1800" dirty="0">
                <a:solidFill>
                  <a:srgbClr val="002060"/>
                </a:solidFill>
              </a:rPr>
              <a:t>4 options per MCQ</a:t>
            </a:r>
          </a:p>
          <a:p>
            <a:pPr marL="457200" lvl="1" indent="0">
              <a:buClr>
                <a:schemeClr val="accent1"/>
              </a:buClr>
              <a:buNone/>
            </a:pPr>
            <a:r>
              <a:rPr lang="en-US" altLang="en-US" sz="1800" dirty="0">
                <a:solidFill>
                  <a:srgbClr val="002060"/>
                </a:solidFill>
              </a:rPr>
              <a:t>Approximately 2 minutes per question</a:t>
            </a:r>
          </a:p>
          <a:p>
            <a:pPr marL="457200" lvl="1" indent="0">
              <a:buClr>
                <a:schemeClr val="accent1"/>
              </a:buClr>
              <a:buNone/>
            </a:pPr>
            <a:endParaRPr lang="en-US" altLang="en-US" sz="1800" dirty="0">
              <a:solidFill>
                <a:srgbClr val="002060"/>
              </a:solidFill>
              <a:latin typeface="+mn-lt"/>
            </a:endParaRPr>
          </a:p>
        </p:txBody>
      </p:sp>
      <p:sp>
        <p:nvSpPr>
          <p:cNvPr id="2" name="Rectangle 1">
            <a:extLst>
              <a:ext uri="{FF2B5EF4-FFF2-40B4-BE49-F238E27FC236}">
                <a16:creationId xmlns:a16="http://schemas.microsoft.com/office/drawing/2014/main" id="{9793367D-0BF0-46EA-AD0E-D5A7602467B3}"/>
              </a:ext>
            </a:extLst>
          </p:cNvPr>
          <p:cNvSpPr/>
          <p:nvPr/>
        </p:nvSpPr>
        <p:spPr>
          <a:xfrm>
            <a:off x="293630" y="5909728"/>
            <a:ext cx="4670891" cy="646331"/>
          </a:xfrm>
          <a:prstGeom prst="rect">
            <a:avLst/>
          </a:prstGeom>
          <a:solidFill>
            <a:srgbClr val="00206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No negative marking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Do not leave anything blank</a:t>
            </a:r>
          </a:p>
        </p:txBody>
      </p:sp>
      <p:sp>
        <p:nvSpPr>
          <p:cNvPr id="7" name="Title 1">
            <a:extLst>
              <a:ext uri="{FF2B5EF4-FFF2-40B4-BE49-F238E27FC236}">
                <a16:creationId xmlns:a16="http://schemas.microsoft.com/office/drawing/2014/main" id="{5023BF31-A152-4E76-BB4E-631B475B3DE0}"/>
              </a:ext>
            </a:extLst>
          </p:cNvPr>
          <p:cNvSpPr>
            <a:spLocks noGrp="1"/>
          </p:cNvSpPr>
          <p:nvPr>
            <p:ph type="title"/>
          </p:nvPr>
        </p:nvSpPr>
        <p:spPr>
          <a:xfrm>
            <a:off x="1384919" y="625106"/>
            <a:ext cx="6995120" cy="799306"/>
          </a:xfrm>
        </p:spPr>
        <p:txBody>
          <a:bodyPr/>
          <a:lstStyle/>
          <a:p>
            <a:r>
              <a:rPr lang="en-ZA" dirty="0"/>
              <a:t>Managing time </a:t>
            </a:r>
          </a:p>
        </p:txBody>
      </p:sp>
    </p:spTree>
    <p:extLst>
      <p:ext uri="{BB962C8B-B14F-4D97-AF65-F5344CB8AC3E}">
        <p14:creationId xmlns:p14="http://schemas.microsoft.com/office/powerpoint/2010/main" val="1175300181"/>
      </p:ext>
    </p:extLst>
  </p:cSld>
  <p:clrMapOvr>
    <a:masterClrMapping/>
  </p:clrMapOvr>
  <mc:AlternateContent xmlns:mc="http://schemas.openxmlformats.org/markup-compatibility/2006" xmlns:p14="http://schemas.microsoft.com/office/powerpoint/2010/main">
    <mc:Choice Requires="p14">
      <p:transition spd="slow" p14:dur="2000" advTm="26643"/>
    </mc:Choice>
    <mc:Fallback xmlns="">
      <p:transition spd="slow" advTm="26643"/>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385D7B-6C05-C33D-EB69-9C41D2498B65}"/>
              </a:ext>
            </a:extLst>
          </p:cNvPr>
          <p:cNvSpPr>
            <a:spLocks noGrp="1"/>
          </p:cNvSpPr>
          <p:nvPr>
            <p:ph type="title"/>
          </p:nvPr>
        </p:nvSpPr>
        <p:spPr/>
        <p:txBody>
          <a:bodyPr>
            <a:normAutofit fontScale="90000"/>
          </a:bodyPr>
          <a:lstStyle/>
          <a:p>
            <a:r>
              <a:rPr lang="en-ZA" sz="4400" dirty="0">
                <a:effectLst/>
              </a:rPr>
              <a:t>WEIGHT PER EXIT LEVEL OUTCOME (ELO) PER SUBJECT</a:t>
            </a:r>
            <a:endParaRPr lang="en-ZA" dirty="0"/>
          </a:p>
        </p:txBody>
      </p:sp>
      <p:graphicFrame>
        <p:nvGraphicFramePr>
          <p:cNvPr id="2" name="Table 1">
            <a:extLst>
              <a:ext uri="{FF2B5EF4-FFF2-40B4-BE49-F238E27FC236}">
                <a16:creationId xmlns:a16="http://schemas.microsoft.com/office/drawing/2014/main" id="{2051713A-4BF5-316C-D2A2-2836C6D0DFC1}"/>
              </a:ext>
            </a:extLst>
          </p:cNvPr>
          <p:cNvGraphicFramePr>
            <a:graphicFrameLocks noGrp="1"/>
          </p:cNvGraphicFramePr>
          <p:nvPr>
            <p:extLst>
              <p:ext uri="{D42A27DB-BD31-4B8C-83A1-F6EECF244321}">
                <p14:modId xmlns:p14="http://schemas.microsoft.com/office/powerpoint/2010/main" val="3418017465"/>
              </p:ext>
            </p:extLst>
          </p:nvPr>
        </p:nvGraphicFramePr>
        <p:xfrm>
          <a:off x="1400810" y="1317522"/>
          <a:ext cx="10515600" cy="5347442"/>
        </p:xfrm>
        <a:graphic>
          <a:graphicData uri="http://schemas.openxmlformats.org/drawingml/2006/table">
            <a:tbl>
              <a:tblPr firstRow="1" firstCol="1" bandRow="1">
                <a:tableStyleId>{5C22544A-7EE6-4342-B048-85BDC9FD1C3A}</a:tableStyleId>
              </a:tblPr>
              <a:tblGrid>
                <a:gridCol w="1125426">
                  <a:extLst>
                    <a:ext uri="{9D8B030D-6E8A-4147-A177-3AD203B41FA5}">
                      <a16:colId xmlns:a16="http://schemas.microsoft.com/office/drawing/2014/main" val="1962301440"/>
                    </a:ext>
                  </a:extLst>
                </a:gridCol>
                <a:gridCol w="1140928">
                  <a:extLst>
                    <a:ext uri="{9D8B030D-6E8A-4147-A177-3AD203B41FA5}">
                      <a16:colId xmlns:a16="http://schemas.microsoft.com/office/drawing/2014/main" val="1011139184"/>
                    </a:ext>
                  </a:extLst>
                </a:gridCol>
                <a:gridCol w="2009799">
                  <a:extLst>
                    <a:ext uri="{9D8B030D-6E8A-4147-A177-3AD203B41FA5}">
                      <a16:colId xmlns:a16="http://schemas.microsoft.com/office/drawing/2014/main" val="3174324808"/>
                    </a:ext>
                  </a:extLst>
                </a:gridCol>
                <a:gridCol w="1485841">
                  <a:extLst>
                    <a:ext uri="{9D8B030D-6E8A-4147-A177-3AD203B41FA5}">
                      <a16:colId xmlns:a16="http://schemas.microsoft.com/office/drawing/2014/main" val="2346322571"/>
                    </a:ext>
                  </a:extLst>
                </a:gridCol>
                <a:gridCol w="1603654">
                  <a:extLst>
                    <a:ext uri="{9D8B030D-6E8A-4147-A177-3AD203B41FA5}">
                      <a16:colId xmlns:a16="http://schemas.microsoft.com/office/drawing/2014/main" val="3968191854"/>
                    </a:ext>
                  </a:extLst>
                </a:gridCol>
                <a:gridCol w="1170381">
                  <a:extLst>
                    <a:ext uri="{9D8B030D-6E8A-4147-A177-3AD203B41FA5}">
                      <a16:colId xmlns:a16="http://schemas.microsoft.com/office/drawing/2014/main" val="1839043897"/>
                    </a:ext>
                  </a:extLst>
                </a:gridCol>
                <a:gridCol w="1979571">
                  <a:extLst>
                    <a:ext uri="{9D8B030D-6E8A-4147-A177-3AD203B41FA5}">
                      <a16:colId xmlns:a16="http://schemas.microsoft.com/office/drawing/2014/main" val="2453371849"/>
                    </a:ext>
                  </a:extLst>
                </a:gridCol>
              </a:tblGrid>
              <a:tr h="751225">
                <a:tc gridSpan="2">
                  <a:txBody>
                    <a:bodyPr/>
                    <a:lstStyle/>
                    <a:p>
                      <a:pPr algn="ctr">
                        <a:lnSpc>
                          <a:spcPct val="107000"/>
                        </a:lnSpc>
                        <a:buNone/>
                      </a:pPr>
                      <a:r>
                        <a:rPr lang="en-ZA" sz="1400" kern="100">
                          <a:effectLst/>
                          <a:latin typeface="Arial" panose="020B0604020202020204" pitchFamily="34" charset="0"/>
                          <a:cs typeface="Arial" panose="020B0604020202020204" pitchFamily="34" charset="0"/>
                        </a:rPr>
                        <a:t>Professional exam (300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hMerge="1">
                  <a:txBody>
                    <a:bodyPr/>
                    <a:lstStyle/>
                    <a:p>
                      <a:endParaRPr lang="en-ZA"/>
                    </a:p>
                  </a:txBody>
                  <a:tcP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Applied Pharmacology and Toxicology (90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gridSpan="2">
                  <a:txBody>
                    <a:bodyPr/>
                    <a:lstStyle/>
                    <a:p>
                      <a:pPr algn="ctr">
                        <a:lnSpc>
                          <a:spcPct val="107000"/>
                        </a:lnSpc>
                        <a:buNone/>
                      </a:pPr>
                      <a:r>
                        <a:rPr lang="en-GB" sz="1400" kern="100">
                          <a:effectLst/>
                          <a:latin typeface="Arial" panose="020B0604020202020204" pitchFamily="34" charset="0"/>
                          <a:cs typeface="Arial" panose="020B0604020202020204" pitchFamily="34" charset="0"/>
                        </a:rPr>
                        <a:t>Applied Pharmacy Practice in a Legal Framework (120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hMerge="1">
                  <a:txBody>
                    <a:bodyPr/>
                    <a:lstStyle/>
                    <a:p>
                      <a:endParaRPr lang="en-ZA"/>
                    </a:p>
                  </a:txBody>
                  <a:tcPr/>
                </a:tc>
                <a:tc gridSpan="2">
                  <a:txBody>
                    <a:bodyPr/>
                    <a:lstStyle/>
                    <a:p>
                      <a:pPr algn="ctr">
                        <a:lnSpc>
                          <a:spcPct val="107000"/>
                        </a:lnSpc>
                        <a:buNone/>
                      </a:pPr>
                      <a:r>
                        <a:rPr lang="en-GB" sz="1400" kern="100" dirty="0">
                          <a:effectLst/>
                          <a:latin typeface="Arial" panose="020B0604020202020204" pitchFamily="34" charset="0"/>
                          <a:cs typeface="Arial" panose="020B0604020202020204" pitchFamily="34" charset="0"/>
                        </a:rPr>
                        <a:t>Applied Pharmaceutics and Pharmaceutical Chemistry (90 MCQ)</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hMerge="1">
                  <a:txBody>
                    <a:bodyPr/>
                    <a:lstStyle/>
                    <a:p>
                      <a:endParaRPr lang="en-ZA"/>
                    </a:p>
                  </a:txBody>
                  <a:tcPr/>
                </a:tc>
                <a:extLst>
                  <a:ext uri="{0D108BD9-81ED-4DB2-BD59-A6C34878D82A}">
                    <a16:rowId xmlns:a16="http://schemas.microsoft.com/office/drawing/2014/main" val="3801861198"/>
                  </a:ext>
                </a:extLst>
              </a:tr>
              <a:tr h="751225">
                <a:tc>
                  <a:txBody>
                    <a:bodyPr/>
                    <a:lstStyle/>
                    <a:p>
                      <a:pPr algn="ctr">
                        <a:lnSpc>
                          <a:spcPct val="107000"/>
                        </a:lnSpc>
                        <a:buNone/>
                      </a:pPr>
                      <a:r>
                        <a:rPr lang="en-ZA" sz="1400" kern="100" dirty="0">
                          <a:effectLst/>
                          <a:latin typeface="Arial" panose="020B0604020202020204" pitchFamily="34" charset="0"/>
                          <a:cs typeface="Arial" panose="020B0604020202020204" pitchFamily="34" charset="0"/>
                        </a:rPr>
                        <a:t>ELO</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Total</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 Pharmacology (90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Pharmacy Practice (60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Law and Ethics (60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dirty="0">
                          <a:effectLst/>
                          <a:latin typeface="Arial" panose="020B0604020202020204" pitchFamily="34" charset="0"/>
                          <a:cs typeface="Arial" panose="020B0604020202020204" pitchFamily="34" charset="0"/>
                        </a:rPr>
                        <a:t>Pharmaceutics (50 MCQ)</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ZA" sz="1400" kern="100" dirty="0">
                          <a:effectLst/>
                          <a:latin typeface="Arial" panose="020B0604020202020204" pitchFamily="34" charset="0"/>
                          <a:cs typeface="Arial" panose="020B0604020202020204" pitchFamily="34" charset="0"/>
                        </a:rPr>
                        <a:t>Pharmaceutical Chemistry (40 MCQ)</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extLst>
                  <a:ext uri="{0D108BD9-81ED-4DB2-BD59-A6C34878D82A}">
                    <a16:rowId xmlns:a16="http://schemas.microsoft.com/office/drawing/2014/main" val="4147192011"/>
                  </a:ext>
                </a:extLst>
              </a:tr>
              <a:tr h="320416">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1</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12%</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5.55%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3.33%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1.66%</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14%</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52.5%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extLst>
                  <a:ext uri="{0D108BD9-81ED-4DB2-BD59-A6C34878D82A}">
                    <a16:rowId xmlns:a16="http://schemas.microsoft.com/office/drawing/2014/main" val="1968736776"/>
                  </a:ext>
                </a:extLst>
              </a:tr>
              <a:tr h="320416">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2</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9.67%</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3.33%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24%</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GB" sz="1400" kern="100" dirty="0">
                          <a:effectLst/>
                          <a:latin typeface="Arial" panose="020B0604020202020204" pitchFamily="34" charset="0"/>
                          <a:cs typeface="Arial" panose="020B0604020202020204" pitchFamily="34" charset="0"/>
                        </a:rPr>
                        <a:t>30%</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extLst>
                  <a:ext uri="{0D108BD9-81ED-4DB2-BD59-A6C34878D82A}">
                    <a16:rowId xmlns:a16="http://schemas.microsoft.com/office/drawing/2014/main" val="785018335"/>
                  </a:ext>
                </a:extLst>
              </a:tr>
              <a:tr h="320416">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6%</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13.33%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20%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extLst>
                  <a:ext uri="{0D108BD9-81ED-4DB2-BD59-A6C34878D82A}">
                    <a16:rowId xmlns:a16="http://schemas.microsoft.com/office/drawing/2014/main" val="4017760902"/>
                  </a:ext>
                </a:extLst>
              </a:tr>
              <a:tr h="320416">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4</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10.33%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dirty="0">
                          <a:effectLst/>
                          <a:latin typeface="Arial" panose="020B0604020202020204" pitchFamily="34" charset="0"/>
                          <a:cs typeface="Arial" panose="020B0604020202020204" pitchFamily="34" charset="0"/>
                        </a:rPr>
                        <a:t>10</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42%</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17.5%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extLst>
                  <a:ext uri="{0D108BD9-81ED-4DB2-BD59-A6C34878D82A}">
                    <a16:rowId xmlns:a16="http://schemas.microsoft.com/office/drawing/2014/main" val="3285009068"/>
                  </a:ext>
                </a:extLst>
              </a:tr>
              <a:tr h="320416">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6.33%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16.67%</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extLst>
                  <a:ext uri="{0D108BD9-81ED-4DB2-BD59-A6C34878D82A}">
                    <a16:rowId xmlns:a16="http://schemas.microsoft.com/office/drawing/2014/main" val="3000526210"/>
                  </a:ext>
                </a:extLst>
              </a:tr>
              <a:tr h="320416">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6</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16%</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30%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13.33%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21.67%</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ZA" sz="1400" kern="100" dirty="0">
                          <a:effectLst/>
                          <a:latin typeface="Arial" panose="020B0604020202020204" pitchFamily="34" charset="0"/>
                          <a:cs typeface="Arial" panose="020B0604020202020204" pitchFamily="34" charset="0"/>
                        </a:rPr>
                        <a:t>0</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extLst>
                  <a:ext uri="{0D108BD9-81ED-4DB2-BD59-A6C34878D82A}">
                    <a16:rowId xmlns:a16="http://schemas.microsoft.com/office/drawing/2014/main" val="3502498933"/>
                  </a:ext>
                </a:extLst>
              </a:tr>
              <a:tr h="320416">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7</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14.67%</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31.11%</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25%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1.67%</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ZA" sz="1400" kern="100" dirty="0">
                          <a:effectLst/>
                          <a:latin typeface="Arial" panose="020B0604020202020204" pitchFamily="34" charset="0"/>
                          <a:cs typeface="Arial" panose="020B0604020202020204" pitchFamily="34" charset="0"/>
                        </a:rPr>
                        <a:t>0</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extLst>
                  <a:ext uri="{0D108BD9-81ED-4DB2-BD59-A6C34878D82A}">
                    <a16:rowId xmlns:a16="http://schemas.microsoft.com/office/drawing/2014/main" val="2940554807"/>
                  </a:ext>
                </a:extLst>
              </a:tr>
              <a:tr h="320416">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8</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11.67%</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20%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13.33%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ZA" sz="1400" kern="100" dirty="0">
                          <a:effectLst/>
                          <a:latin typeface="Arial" panose="020B0604020202020204" pitchFamily="34" charset="0"/>
                          <a:cs typeface="Arial" panose="020B0604020202020204" pitchFamily="34" charset="0"/>
                        </a:rPr>
                        <a:t>0</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extLst>
                  <a:ext uri="{0D108BD9-81ED-4DB2-BD59-A6C34878D82A}">
                    <a16:rowId xmlns:a16="http://schemas.microsoft.com/office/drawing/2014/main" val="375587208"/>
                  </a:ext>
                </a:extLst>
              </a:tr>
              <a:tr h="320416">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9</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8%</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13.33%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ZA" sz="1400" kern="100" dirty="0">
                          <a:effectLst/>
                          <a:latin typeface="Arial" panose="020B0604020202020204" pitchFamily="34" charset="0"/>
                          <a:cs typeface="Arial" panose="020B0604020202020204" pitchFamily="34" charset="0"/>
                        </a:rPr>
                        <a:t>0</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extLst>
                  <a:ext uri="{0D108BD9-81ED-4DB2-BD59-A6C34878D82A}">
                    <a16:rowId xmlns:a16="http://schemas.microsoft.com/office/drawing/2014/main" val="663479243"/>
                  </a:ext>
                </a:extLst>
              </a:tr>
              <a:tr h="320416">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10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5.33%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13.33%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13.33%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ZA" sz="1400" kern="100" dirty="0">
                          <a:effectLst/>
                          <a:latin typeface="Arial" panose="020B0604020202020204" pitchFamily="34" charset="0"/>
                          <a:cs typeface="Arial" panose="020B0604020202020204" pitchFamily="34" charset="0"/>
                        </a:rPr>
                        <a:t>0</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extLst>
                  <a:ext uri="{0D108BD9-81ED-4DB2-BD59-A6C34878D82A}">
                    <a16:rowId xmlns:a16="http://schemas.microsoft.com/office/drawing/2014/main" val="160180742"/>
                  </a:ext>
                </a:extLst>
              </a:tr>
              <a:tr h="320416">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11</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ZA" sz="1400" kern="100" dirty="0">
                          <a:effectLst/>
                          <a:latin typeface="Arial" panose="020B0604020202020204" pitchFamily="34" charset="0"/>
                          <a:cs typeface="Arial" panose="020B0604020202020204" pitchFamily="34" charset="0"/>
                        </a:rPr>
                        <a:t>0</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extLst>
                  <a:ext uri="{0D108BD9-81ED-4DB2-BD59-A6C34878D82A}">
                    <a16:rowId xmlns:a16="http://schemas.microsoft.com/office/drawing/2014/main" val="2508615399"/>
                  </a:ext>
                </a:extLst>
              </a:tr>
              <a:tr h="320416">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TOTAL</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100%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30%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20%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20%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17.0%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ZA" sz="1400" kern="100" dirty="0">
                          <a:effectLst/>
                          <a:latin typeface="Arial" panose="020B0604020202020204" pitchFamily="34" charset="0"/>
                          <a:cs typeface="Arial" panose="020B0604020202020204" pitchFamily="34" charset="0"/>
                        </a:rPr>
                        <a:t>13%</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extLst>
                  <a:ext uri="{0D108BD9-81ED-4DB2-BD59-A6C34878D82A}">
                    <a16:rowId xmlns:a16="http://schemas.microsoft.com/office/drawing/2014/main" val="3464455692"/>
                  </a:ext>
                </a:extLst>
              </a:tr>
            </a:tbl>
          </a:graphicData>
        </a:graphic>
      </p:graphicFrame>
    </p:spTree>
    <p:extLst>
      <p:ext uri="{BB962C8B-B14F-4D97-AF65-F5344CB8AC3E}">
        <p14:creationId xmlns:p14="http://schemas.microsoft.com/office/powerpoint/2010/main" val="17428416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385D7B-6C05-C33D-EB69-9C41D2498B65}"/>
              </a:ext>
            </a:extLst>
          </p:cNvPr>
          <p:cNvSpPr>
            <a:spLocks noGrp="1"/>
          </p:cNvSpPr>
          <p:nvPr>
            <p:ph type="title"/>
          </p:nvPr>
        </p:nvSpPr>
        <p:spPr/>
        <p:txBody>
          <a:bodyPr>
            <a:normAutofit fontScale="90000"/>
          </a:bodyPr>
          <a:lstStyle/>
          <a:p>
            <a:r>
              <a:rPr lang="en-ZA" sz="4400" dirty="0">
                <a:effectLst/>
              </a:rPr>
              <a:t>WEIGHT PER EXIT LEVEL OUTCOME (ELO) PER SUBJECT</a:t>
            </a:r>
            <a:endParaRPr lang="en-ZA" dirty="0"/>
          </a:p>
        </p:txBody>
      </p:sp>
      <p:graphicFrame>
        <p:nvGraphicFramePr>
          <p:cNvPr id="7" name="Table 6">
            <a:extLst>
              <a:ext uri="{FF2B5EF4-FFF2-40B4-BE49-F238E27FC236}">
                <a16:creationId xmlns:a16="http://schemas.microsoft.com/office/drawing/2014/main" id="{A2D39DDD-6AE8-41EF-2C0C-89BEE77D3922}"/>
              </a:ext>
            </a:extLst>
          </p:cNvPr>
          <p:cNvGraphicFramePr>
            <a:graphicFrameLocks noGrp="1"/>
          </p:cNvGraphicFramePr>
          <p:nvPr>
            <p:extLst>
              <p:ext uri="{D42A27DB-BD31-4B8C-83A1-F6EECF244321}">
                <p14:modId xmlns:p14="http://schemas.microsoft.com/office/powerpoint/2010/main" val="2829968129"/>
              </p:ext>
            </p:extLst>
          </p:nvPr>
        </p:nvGraphicFramePr>
        <p:xfrm>
          <a:off x="1400810" y="1317522"/>
          <a:ext cx="10515600" cy="5306792"/>
        </p:xfrm>
        <a:graphic>
          <a:graphicData uri="http://schemas.openxmlformats.org/drawingml/2006/table">
            <a:tbl>
              <a:tblPr firstRow="1" firstCol="1" bandRow="1">
                <a:tableStyleId>{5C22544A-7EE6-4342-B048-85BDC9FD1C3A}</a:tableStyleId>
              </a:tblPr>
              <a:tblGrid>
                <a:gridCol w="1125426">
                  <a:extLst>
                    <a:ext uri="{9D8B030D-6E8A-4147-A177-3AD203B41FA5}">
                      <a16:colId xmlns:a16="http://schemas.microsoft.com/office/drawing/2014/main" val="65544028"/>
                    </a:ext>
                  </a:extLst>
                </a:gridCol>
                <a:gridCol w="1140928">
                  <a:extLst>
                    <a:ext uri="{9D8B030D-6E8A-4147-A177-3AD203B41FA5}">
                      <a16:colId xmlns:a16="http://schemas.microsoft.com/office/drawing/2014/main" val="2878368145"/>
                    </a:ext>
                  </a:extLst>
                </a:gridCol>
                <a:gridCol w="2009799">
                  <a:extLst>
                    <a:ext uri="{9D8B030D-6E8A-4147-A177-3AD203B41FA5}">
                      <a16:colId xmlns:a16="http://schemas.microsoft.com/office/drawing/2014/main" val="1643348449"/>
                    </a:ext>
                  </a:extLst>
                </a:gridCol>
                <a:gridCol w="1485841">
                  <a:extLst>
                    <a:ext uri="{9D8B030D-6E8A-4147-A177-3AD203B41FA5}">
                      <a16:colId xmlns:a16="http://schemas.microsoft.com/office/drawing/2014/main" val="1376431383"/>
                    </a:ext>
                  </a:extLst>
                </a:gridCol>
                <a:gridCol w="1603654">
                  <a:extLst>
                    <a:ext uri="{9D8B030D-6E8A-4147-A177-3AD203B41FA5}">
                      <a16:colId xmlns:a16="http://schemas.microsoft.com/office/drawing/2014/main" val="2406790830"/>
                    </a:ext>
                  </a:extLst>
                </a:gridCol>
                <a:gridCol w="1170381">
                  <a:extLst>
                    <a:ext uri="{9D8B030D-6E8A-4147-A177-3AD203B41FA5}">
                      <a16:colId xmlns:a16="http://schemas.microsoft.com/office/drawing/2014/main" val="1809155553"/>
                    </a:ext>
                  </a:extLst>
                </a:gridCol>
                <a:gridCol w="1979571">
                  <a:extLst>
                    <a:ext uri="{9D8B030D-6E8A-4147-A177-3AD203B41FA5}">
                      <a16:colId xmlns:a16="http://schemas.microsoft.com/office/drawing/2014/main" val="2038536909"/>
                    </a:ext>
                  </a:extLst>
                </a:gridCol>
              </a:tblGrid>
              <a:tr h="745516">
                <a:tc gridSpan="2">
                  <a:txBody>
                    <a:bodyPr/>
                    <a:lstStyle/>
                    <a:p>
                      <a:pPr algn="ctr">
                        <a:lnSpc>
                          <a:spcPct val="107000"/>
                        </a:lnSpc>
                        <a:buNone/>
                      </a:pPr>
                      <a:r>
                        <a:rPr lang="en-ZA" sz="1400" kern="100">
                          <a:effectLst/>
                          <a:latin typeface="Arial" panose="020B0604020202020204" pitchFamily="34" charset="0"/>
                          <a:cs typeface="Arial" panose="020B0604020202020204" pitchFamily="34" charset="0"/>
                        </a:rPr>
                        <a:t>Professional exam (300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hMerge="1">
                  <a:txBody>
                    <a:bodyPr/>
                    <a:lstStyle/>
                    <a:p>
                      <a:endParaRPr lang="en-ZA"/>
                    </a:p>
                  </a:txBody>
                  <a:tcP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Applied Pharmacology and Toxicology (90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gridSpan="2">
                  <a:txBody>
                    <a:bodyPr/>
                    <a:lstStyle/>
                    <a:p>
                      <a:pPr algn="ctr">
                        <a:lnSpc>
                          <a:spcPct val="107000"/>
                        </a:lnSpc>
                        <a:buNone/>
                      </a:pPr>
                      <a:r>
                        <a:rPr lang="en-GB" sz="1400" kern="100">
                          <a:effectLst/>
                          <a:latin typeface="Arial" panose="020B0604020202020204" pitchFamily="34" charset="0"/>
                          <a:cs typeface="Arial" panose="020B0604020202020204" pitchFamily="34" charset="0"/>
                        </a:rPr>
                        <a:t>Applied Pharmacy Practice in a Legal Framework (120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hMerge="1">
                  <a:txBody>
                    <a:bodyPr/>
                    <a:lstStyle/>
                    <a:p>
                      <a:endParaRPr lang="en-ZA"/>
                    </a:p>
                  </a:txBody>
                  <a:tcPr/>
                </a:tc>
                <a:tc gridSpan="2">
                  <a:txBody>
                    <a:bodyPr/>
                    <a:lstStyle/>
                    <a:p>
                      <a:pPr algn="ctr">
                        <a:lnSpc>
                          <a:spcPct val="107000"/>
                        </a:lnSpc>
                        <a:buNone/>
                      </a:pPr>
                      <a:r>
                        <a:rPr lang="en-GB" sz="1400" kern="100">
                          <a:effectLst/>
                          <a:latin typeface="Arial" panose="020B0604020202020204" pitchFamily="34" charset="0"/>
                          <a:cs typeface="Arial" panose="020B0604020202020204" pitchFamily="34" charset="0"/>
                        </a:rPr>
                        <a:t>Applied Pharmaceutics and Pharmaceutical Chemistry (90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hMerge="1">
                  <a:txBody>
                    <a:bodyPr/>
                    <a:lstStyle/>
                    <a:p>
                      <a:endParaRPr lang="en-ZA"/>
                    </a:p>
                  </a:txBody>
                  <a:tcPr/>
                </a:tc>
                <a:extLst>
                  <a:ext uri="{0D108BD9-81ED-4DB2-BD59-A6C34878D82A}">
                    <a16:rowId xmlns:a16="http://schemas.microsoft.com/office/drawing/2014/main" val="1453815171"/>
                  </a:ext>
                </a:extLst>
              </a:tr>
              <a:tr h="745516">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ELO</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Total</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 Pharmacology (90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Pharmacy Practice (60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Law and Ethics (60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Pharmaceutics (50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dirty="0">
                          <a:effectLst/>
                          <a:latin typeface="Arial" panose="020B0604020202020204" pitchFamily="34" charset="0"/>
                          <a:cs typeface="Arial" panose="020B0604020202020204" pitchFamily="34" charset="0"/>
                        </a:rPr>
                        <a:t>Pharmaceutical Chemistry (40 MCQ)</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extLst>
                  <a:ext uri="{0D108BD9-81ED-4DB2-BD59-A6C34878D82A}">
                    <a16:rowId xmlns:a16="http://schemas.microsoft.com/office/drawing/2014/main" val="2271106111"/>
                  </a:ext>
                </a:extLst>
              </a:tr>
              <a:tr h="317980">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1</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12%</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5.55%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3.33%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1.66%</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14%</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dirty="0">
                          <a:effectLst/>
                          <a:latin typeface="Arial" panose="020B0604020202020204" pitchFamily="34" charset="0"/>
                          <a:cs typeface="Arial" panose="020B0604020202020204" pitchFamily="34" charset="0"/>
                        </a:rPr>
                        <a:t>52.5%</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extLst>
                  <a:ext uri="{0D108BD9-81ED-4DB2-BD59-A6C34878D82A}">
                    <a16:rowId xmlns:a16="http://schemas.microsoft.com/office/drawing/2014/main" val="3441331727"/>
                  </a:ext>
                </a:extLst>
              </a:tr>
              <a:tr h="317980">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2</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9.67%</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3.33%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24%</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dirty="0">
                          <a:effectLst/>
                          <a:latin typeface="Arial" panose="020B0604020202020204" pitchFamily="34" charset="0"/>
                          <a:cs typeface="Arial" panose="020B0604020202020204" pitchFamily="34" charset="0"/>
                        </a:rPr>
                        <a:t>30%</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extLst>
                  <a:ext uri="{0D108BD9-81ED-4DB2-BD59-A6C34878D82A}">
                    <a16:rowId xmlns:a16="http://schemas.microsoft.com/office/drawing/2014/main" val="2859633650"/>
                  </a:ext>
                </a:extLst>
              </a:tr>
              <a:tr h="317980">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6%</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13.33%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20%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extLst>
                  <a:ext uri="{0D108BD9-81ED-4DB2-BD59-A6C34878D82A}">
                    <a16:rowId xmlns:a16="http://schemas.microsoft.com/office/drawing/2014/main" val="1057096289"/>
                  </a:ext>
                </a:extLst>
              </a:tr>
              <a:tr h="317980">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4</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10.33%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42%</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dirty="0">
                          <a:effectLst/>
                          <a:latin typeface="Arial" panose="020B0604020202020204" pitchFamily="34" charset="0"/>
                          <a:cs typeface="Arial" panose="020B0604020202020204" pitchFamily="34" charset="0"/>
                        </a:rPr>
                        <a:t>17.5%</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extLst>
                  <a:ext uri="{0D108BD9-81ED-4DB2-BD59-A6C34878D82A}">
                    <a16:rowId xmlns:a16="http://schemas.microsoft.com/office/drawing/2014/main" val="769494470"/>
                  </a:ext>
                </a:extLst>
              </a:tr>
              <a:tr h="317980">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6.33%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16.67%</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dirty="0">
                          <a:effectLst/>
                          <a:latin typeface="Arial" panose="020B0604020202020204" pitchFamily="34" charset="0"/>
                          <a:cs typeface="Arial" panose="020B0604020202020204" pitchFamily="34" charset="0"/>
                        </a:rPr>
                        <a:t>0</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extLst>
                  <a:ext uri="{0D108BD9-81ED-4DB2-BD59-A6C34878D82A}">
                    <a16:rowId xmlns:a16="http://schemas.microsoft.com/office/drawing/2014/main" val="2240142648"/>
                  </a:ext>
                </a:extLst>
              </a:tr>
              <a:tr h="317980">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6</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16%</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30%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13.33%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21.67%</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dirty="0">
                          <a:effectLst/>
                          <a:latin typeface="Arial" panose="020B0604020202020204" pitchFamily="34" charset="0"/>
                          <a:cs typeface="Arial" panose="020B0604020202020204" pitchFamily="34" charset="0"/>
                        </a:rPr>
                        <a:t>0</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extLst>
                  <a:ext uri="{0D108BD9-81ED-4DB2-BD59-A6C34878D82A}">
                    <a16:rowId xmlns:a16="http://schemas.microsoft.com/office/drawing/2014/main" val="153873434"/>
                  </a:ext>
                </a:extLst>
              </a:tr>
              <a:tr h="317980">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7</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14.67%</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31.11%</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25%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1.67%</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dirty="0">
                          <a:effectLst/>
                          <a:latin typeface="Arial" panose="020B0604020202020204" pitchFamily="34" charset="0"/>
                          <a:cs typeface="Arial" panose="020B0604020202020204" pitchFamily="34" charset="0"/>
                        </a:rPr>
                        <a:t>0</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extLst>
                  <a:ext uri="{0D108BD9-81ED-4DB2-BD59-A6C34878D82A}">
                    <a16:rowId xmlns:a16="http://schemas.microsoft.com/office/drawing/2014/main" val="3252395819"/>
                  </a:ext>
                </a:extLst>
              </a:tr>
              <a:tr h="317980">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8</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11.67%</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20%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13.33%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dirty="0">
                          <a:effectLst/>
                          <a:latin typeface="Arial" panose="020B0604020202020204" pitchFamily="34" charset="0"/>
                          <a:cs typeface="Arial" panose="020B0604020202020204" pitchFamily="34" charset="0"/>
                        </a:rPr>
                        <a:t>0</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extLst>
                  <a:ext uri="{0D108BD9-81ED-4DB2-BD59-A6C34878D82A}">
                    <a16:rowId xmlns:a16="http://schemas.microsoft.com/office/drawing/2014/main" val="4100597771"/>
                  </a:ext>
                </a:extLst>
              </a:tr>
              <a:tr h="317980">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9</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8%</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13.33%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dirty="0">
                          <a:effectLst/>
                          <a:latin typeface="Arial" panose="020B0604020202020204" pitchFamily="34" charset="0"/>
                          <a:cs typeface="Arial" panose="020B0604020202020204" pitchFamily="34" charset="0"/>
                        </a:rPr>
                        <a:t>0</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extLst>
                  <a:ext uri="{0D108BD9-81ED-4DB2-BD59-A6C34878D82A}">
                    <a16:rowId xmlns:a16="http://schemas.microsoft.com/office/drawing/2014/main" val="699881034"/>
                  </a:ext>
                </a:extLst>
              </a:tr>
              <a:tr h="317980">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10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5.33%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13.33%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13.33%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dirty="0">
                          <a:effectLst/>
                          <a:latin typeface="Arial" panose="020B0604020202020204" pitchFamily="34" charset="0"/>
                          <a:cs typeface="Arial" panose="020B0604020202020204" pitchFamily="34" charset="0"/>
                        </a:rPr>
                        <a:t>0</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extLst>
                  <a:ext uri="{0D108BD9-81ED-4DB2-BD59-A6C34878D82A}">
                    <a16:rowId xmlns:a16="http://schemas.microsoft.com/office/drawing/2014/main" val="779067314"/>
                  </a:ext>
                </a:extLst>
              </a:tr>
              <a:tr h="317980">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11</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dirty="0">
                          <a:effectLst/>
                          <a:latin typeface="Arial" panose="020B0604020202020204" pitchFamily="34" charset="0"/>
                          <a:cs typeface="Arial" panose="020B0604020202020204" pitchFamily="34" charset="0"/>
                        </a:rPr>
                        <a:t>0</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extLst>
                  <a:ext uri="{0D108BD9-81ED-4DB2-BD59-A6C34878D82A}">
                    <a16:rowId xmlns:a16="http://schemas.microsoft.com/office/drawing/2014/main" val="23409324"/>
                  </a:ext>
                </a:extLst>
              </a:tr>
              <a:tr h="317980">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TOTAL</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100%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30%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20%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20%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17.0%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dirty="0">
                          <a:effectLst/>
                          <a:latin typeface="Arial" panose="020B0604020202020204" pitchFamily="34" charset="0"/>
                          <a:cs typeface="Arial" panose="020B0604020202020204" pitchFamily="34" charset="0"/>
                        </a:rPr>
                        <a:t>13%</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extLst>
                  <a:ext uri="{0D108BD9-81ED-4DB2-BD59-A6C34878D82A}">
                    <a16:rowId xmlns:a16="http://schemas.microsoft.com/office/drawing/2014/main" val="778731532"/>
                  </a:ext>
                </a:extLst>
              </a:tr>
            </a:tbl>
          </a:graphicData>
        </a:graphic>
      </p:graphicFrame>
    </p:spTree>
    <p:extLst>
      <p:ext uri="{BB962C8B-B14F-4D97-AF65-F5344CB8AC3E}">
        <p14:creationId xmlns:p14="http://schemas.microsoft.com/office/powerpoint/2010/main" val="41946825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7B484E34-0B4C-4F9A-9845-67DBE756AA7E}"/>
              </a:ext>
            </a:extLst>
          </p:cNvPr>
          <p:cNvSpPr txBox="1">
            <a:spLocks/>
          </p:cNvSpPr>
          <p:nvPr/>
        </p:nvSpPr>
        <p:spPr>
          <a:xfrm>
            <a:off x="1235181" y="1745167"/>
            <a:ext cx="10320182" cy="42841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lumMod val="50000"/>
                </a:schemeClr>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Ø"/>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50000"/>
                </a:schemeClr>
              </a:buClr>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v"/>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9758" indent="-285750">
              <a:lnSpc>
                <a:spcPct val="150000"/>
              </a:lnSpc>
              <a:spcBef>
                <a:spcPts val="0"/>
              </a:spcBef>
            </a:pPr>
            <a:r>
              <a:rPr lang="en-GB" dirty="0">
                <a:solidFill>
                  <a:schemeClr val="accent1">
                    <a:lumMod val="50000"/>
                  </a:schemeClr>
                </a:solidFill>
              </a:rPr>
              <a:t>40 questions in total: </a:t>
            </a:r>
          </a:p>
          <a:p>
            <a:pPr marL="349758" indent="-285750">
              <a:lnSpc>
                <a:spcPct val="150000"/>
              </a:lnSpc>
              <a:spcBef>
                <a:spcPts val="0"/>
              </a:spcBef>
            </a:pPr>
            <a:r>
              <a:rPr lang="en-ZA" dirty="0">
                <a:solidFill>
                  <a:schemeClr val="accent1">
                    <a:lumMod val="50000"/>
                  </a:schemeClr>
                </a:solidFill>
              </a:rPr>
              <a:t>L</a:t>
            </a:r>
            <a:r>
              <a:rPr lang="en-ZA" b="0" i="0" u="none" strike="noStrike" baseline="0" dirty="0">
                <a:solidFill>
                  <a:schemeClr val="accent1">
                    <a:lumMod val="50000"/>
                  </a:schemeClr>
                </a:solidFill>
              </a:rPr>
              <a:t>evel of cognition</a:t>
            </a:r>
          </a:p>
          <a:p>
            <a:pPr marL="806958" lvl="1" indent="-285750">
              <a:lnSpc>
                <a:spcPct val="150000"/>
              </a:lnSpc>
              <a:spcBef>
                <a:spcPts val="0"/>
              </a:spcBef>
            </a:pPr>
            <a:r>
              <a:rPr lang="en-GB" sz="2800" b="0" i="0" u="none" strike="noStrike" baseline="0" dirty="0">
                <a:solidFill>
                  <a:schemeClr val="accent1">
                    <a:lumMod val="50000"/>
                  </a:schemeClr>
                </a:solidFill>
              </a:rPr>
              <a:t>~20 %  Knowledge; </a:t>
            </a:r>
          </a:p>
          <a:p>
            <a:pPr marL="806958" lvl="1" indent="-285750">
              <a:lnSpc>
                <a:spcPct val="150000"/>
              </a:lnSpc>
              <a:spcBef>
                <a:spcPts val="0"/>
              </a:spcBef>
            </a:pPr>
            <a:r>
              <a:rPr lang="en-GB" sz="2800" dirty="0">
                <a:solidFill>
                  <a:schemeClr val="accent1">
                    <a:lumMod val="50000"/>
                  </a:schemeClr>
                </a:solidFill>
              </a:rPr>
              <a:t>4</a:t>
            </a:r>
            <a:r>
              <a:rPr lang="en-GB" sz="2800" b="0" i="0" u="none" strike="noStrike" baseline="0" dirty="0">
                <a:solidFill>
                  <a:schemeClr val="accent1">
                    <a:lumMod val="50000"/>
                  </a:schemeClr>
                </a:solidFill>
              </a:rPr>
              <a:t>0% Application; </a:t>
            </a:r>
          </a:p>
          <a:p>
            <a:pPr marL="806958" lvl="1" indent="-285750">
              <a:lnSpc>
                <a:spcPct val="150000"/>
              </a:lnSpc>
              <a:spcBef>
                <a:spcPts val="0"/>
              </a:spcBef>
            </a:pPr>
            <a:r>
              <a:rPr lang="en-GB" sz="2800" b="0" i="0" u="none" strike="noStrike" baseline="0" dirty="0">
                <a:solidFill>
                  <a:schemeClr val="accent1">
                    <a:lumMod val="50000"/>
                  </a:schemeClr>
                </a:solidFill>
              </a:rPr>
              <a:t>30% Problem solving</a:t>
            </a:r>
            <a:endParaRPr lang="en-ZA" sz="1800" dirty="0">
              <a:solidFill>
                <a:schemeClr val="accent1">
                  <a:lumMod val="50000"/>
                </a:schemeClr>
              </a:solidFill>
            </a:endParaRPr>
          </a:p>
          <a:p>
            <a:pPr marL="64008" indent="0">
              <a:buFont typeface="Arial" panose="020B0604020202020204" pitchFamily="34" charset="0"/>
              <a:buNone/>
            </a:pPr>
            <a:endParaRPr lang="en-ZA" sz="1800" dirty="0">
              <a:solidFill>
                <a:schemeClr val="accent1">
                  <a:lumMod val="50000"/>
                </a:schemeClr>
              </a:solidFill>
            </a:endParaRPr>
          </a:p>
          <a:p>
            <a:pPr marL="64008" indent="0">
              <a:lnSpc>
                <a:spcPct val="150000"/>
              </a:lnSpc>
              <a:spcBef>
                <a:spcPts val="0"/>
              </a:spcBef>
              <a:buFont typeface="Arial" panose="020B0604020202020204" pitchFamily="34" charset="0"/>
              <a:buNone/>
            </a:pPr>
            <a:endParaRPr lang="en-GB" sz="1800" dirty="0">
              <a:solidFill>
                <a:schemeClr val="accent1">
                  <a:lumMod val="50000"/>
                </a:schemeClr>
              </a:solidFill>
            </a:endParaRPr>
          </a:p>
        </p:txBody>
      </p:sp>
      <p:sp>
        <p:nvSpPr>
          <p:cNvPr id="8" name="Title 1">
            <a:extLst>
              <a:ext uri="{FF2B5EF4-FFF2-40B4-BE49-F238E27FC236}">
                <a16:creationId xmlns:a16="http://schemas.microsoft.com/office/drawing/2014/main" id="{8AEF85B7-B172-4DEE-8E5E-B08C27B649F3}"/>
              </a:ext>
            </a:extLst>
          </p:cNvPr>
          <p:cNvSpPr txBox="1">
            <a:spLocks/>
          </p:cNvSpPr>
          <p:nvPr/>
        </p:nvSpPr>
        <p:spPr>
          <a:xfrm>
            <a:off x="1235182" y="384193"/>
            <a:ext cx="11058418" cy="1223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lumMod val="50000"/>
                  </a:schemeClr>
                </a:solidFill>
                <a:effectLst>
                  <a:outerShdw blurRad="38100" dist="38100" dir="2700000" algn="tl">
                    <a:srgbClr val="000000">
                      <a:alpha val="43137"/>
                    </a:srgbClr>
                  </a:outerShdw>
                </a:effectLst>
                <a:latin typeface="Aharoni" panose="02010803020104030203" pitchFamily="2" charset="-79"/>
                <a:ea typeface="+mj-ea"/>
                <a:cs typeface="Aharoni" panose="02010803020104030203" pitchFamily="2" charset="-79"/>
              </a:defRPr>
            </a:lvl1pPr>
          </a:lstStyle>
          <a:p>
            <a:r>
              <a:rPr lang="en-ZA" sz="3900" dirty="0"/>
              <a:t>Types of questions: </a:t>
            </a:r>
            <a:r>
              <a:rPr lang="en-ZA" sz="3900" b="1" dirty="0"/>
              <a:t>P</a:t>
            </a:r>
            <a:r>
              <a:rPr lang="en-ZA" sz="3900" b="1" dirty="0">
                <a:effectLst>
                  <a:outerShdw blurRad="38100" dist="38100" dir="2700000" algn="tl">
                    <a:srgbClr val="000000">
                      <a:alpha val="43137"/>
                    </a:srgbClr>
                  </a:outerShdw>
                </a:effectLst>
              </a:rPr>
              <a:t>harmaceutical chemistry </a:t>
            </a:r>
            <a:endParaRPr lang="en-ZA" sz="3900" dirty="0"/>
          </a:p>
        </p:txBody>
      </p:sp>
    </p:spTree>
    <p:extLst>
      <p:ext uri="{BB962C8B-B14F-4D97-AF65-F5344CB8AC3E}">
        <p14:creationId xmlns:p14="http://schemas.microsoft.com/office/powerpoint/2010/main" val="20829227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06243-351E-CD1A-D24D-5B7AF6745C33}"/>
              </a:ext>
            </a:extLst>
          </p:cNvPr>
          <p:cNvPicPr>
            <a:picLocks noChangeAspect="1"/>
          </p:cNvPicPr>
          <p:nvPr/>
        </p:nvPicPr>
        <p:blipFill rotWithShape="1">
          <a:blip r:embed="rId2"/>
          <a:srcRect r="27844"/>
          <a:stretch/>
        </p:blipFill>
        <p:spPr>
          <a:xfrm>
            <a:off x="8404699" y="830896"/>
            <a:ext cx="3787302" cy="5251801"/>
          </a:xfrm>
          <a:prstGeom prst="rect">
            <a:avLst/>
          </a:prstGeom>
        </p:spPr>
      </p:pic>
      <p:sp>
        <p:nvSpPr>
          <p:cNvPr id="2" name="Content Placeholder 1">
            <a:extLst>
              <a:ext uri="{FF2B5EF4-FFF2-40B4-BE49-F238E27FC236}">
                <a16:creationId xmlns:a16="http://schemas.microsoft.com/office/drawing/2014/main" id="{AED32F7D-178F-81FC-98A5-E4A6163A45F1}"/>
              </a:ext>
            </a:extLst>
          </p:cNvPr>
          <p:cNvSpPr>
            <a:spLocks noGrp="1"/>
          </p:cNvSpPr>
          <p:nvPr>
            <p:ph sz="half" idx="2"/>
          </p:nvPr>
        </p:nvSpPr>
        <p:spPr>
          <a:xfrm>
            <a:off x="1422399" y="1316293"/>
            <a:ext cx="6854825" cy="5433892"/>
          </a:xfrm>
        </p:spPr>
        <p:txBody>
          <a:bodyPr>
            <a:noAutofit/>
          </a:bodyPr>
          <a:lstStyle/>
          <a:p>
            <a:pPr algn="just">
              <a:lnSpc>
                <a:spcPct val="100000"/>
              </a:lnSpc>
              <a:spcBef>
                <a:spcPts val="0"/>
              </a:spcBef>
            </a:pPr>
            <a:r>
              <a:rPr lang="en-GB" sz="1800" dirty="0">
                <a:effectLst/>
                <a:latin typeface="Arial" panose="020B0604020202020204" pitchFamily="34" charset="0"/>
                <a:ea typeface="Times New Roman" panose="02020603050405020304" pitchFamily="18" charset="0"/>
              </a:rPr>
              <a:t>Knowledge of drug actions + controlling drug delivery across biological membranes and to drug receptor site + development of stable formulations and the design of sophisticated analytical methods - require understanding of basic physical, biophysical and organic chemistr</a:t>
            </a:r>
            <a:r>
              <a:rPr lang="en-GB" sz="1800" dirty="0">
                <a:latin typeface="Arial" panose="020B0604020202020204" pitchFamily="34" charset="0"/>
                <a:ea typeface="Times New Roman" panose="02020603050405020304" pitchFamily="18" charset="0"/>
              </a:rPr>
              <a:t>y - </a:t>
            </a:r>
            <a:r>
              <a:rPr lang="en-GB" sz="1800" dirty="0">
                <a:effectLst/>
                <a:latin typeface="Arial" panose="020B0604020202020204" pitchFamily="34" charset="0"/>
                <a:ea typeface="Times New Roman" panose="02020603050405020304" pitchFamily="18" charset="0"/>
              </a:rPr>
              <a:t>equally important for the development of traditional small molecule drugs and for biotechnology products.</a:t>
            </a:r>
          </a:p>
          <a:p>
            <a:pPr algn="just">
              <a:lnSpc>
                <a:spcPct val="100000"/>
              </a:lnSpc>
              <a:spcBef>
                <a:spcPts val="0"/>
              </a:spcBef>
            </a:pPr>
            <a:endParaRPr lang="en-ZA" sz="1800" dirty="0">
              <a:effectLst/>
              <a:latin typeface="Arial" panose="020B0604020202020204" pitchFamily="34" charset="0"/>
              <a:ea typeface="Times New Roman" panose="02020603050405020304" pitchFamily="18" charset="0"/>
            </a:endParaRPr>
          </a:p>
          <a:p>
            <a:pPr algn="just">
              <a:lnSpc>
                <a:spcPct val="100000"/>
              </a:lnSpc>
              <a:spcBef>
                <a:spcPts val="0"/>
              </a:spcBef>
            </a:pPr>
            <a:r>
              <a:rPr lang="en-GB" sz="1800" dirty="0">
                <a:effectLst/>
                <a:latin typeface="Arial" panose="020B0604020202020204" pitchFamily="34" charset="0"/>
                <a:ea typeface="Times New Roman" panose="02020603050405020304" pitchFamily="18" charset="0"/>
              </a:rPr>
              <a:t>The importance of pharmaceutical chemistry </a:t>
            </a:r>
            <a:r>
              <a:rPr lang="en-GB" sz="1800" dirty="0">
                <a:latin typeface="Arial" panose="020B0604020202020204" pitchFamily="34" charset="0"/>
                <a:ea typeface="Times New Roman" panose="02020603050405020304" pitchFamily="18" charset="0"/>
              </a:rPr>
              <a:t>- </a:t>
            </a:r>
            <a:r>
              <a:rPr lang="en-GB" sz="1800" dirty="0">
                <a:effectLst/>
                <a:latin typeface="Arial" panose="020B0604020202020204" pitchFamily="34" charset="0"/>
                <a:ea typeface="Times New Roman" panose="02020603050405020304" pitchFamily="18" charset="0"/>
              </a:rPr>
              <a:t>emphasised in the study of inorganic and organic compounds in pharmacodynamic groupings e.g. sedatives, hypnotics, narcotics, steroidal and non-steroidal anti-inflammatory agents, tranquillisers, psychotropic drugs, anaesthetics, hormones, vitamins, chemotherapeutics, antibiotics and radiopharmaceuticals. </a:t>
            </a:r>
          </a:p>
          <a:p>
            <a:pPr algn="just">
              <a:lnSpc>
                <a:spcPct val="100000"/>
              </a:lnSpc>
              <a:spcBef>
                <a:spcPts val="0"/>
              </a:spcBef>
            </a:pPr>
            <a:endParaRPr lang="en-GB" sz="1800" dirty="0">
              <a:effectLst/>
              <a:latin typeface="Arial" panose="020B0604020202020204" pitchFamily="34" charset="0"/>
              <a:ea typeface="Times New Roman" panose="02020603050405020304" pitchFamily="18" charset="0"/>
            </a:endParaRPr>
          </a:p>
          <a:p>
            <a:pPr algn="just">
              <a:lnSpc>
                <a:spcPct val="100000"/>
              </a:lnSpc>
              <a:spcBef>
                <a:spcPts val="0"/>
              </a:spcBef>
            </a:pPr>
            <a:r>
              <a:rPr lang="en-GB" sz="1800" dirty="0">
                <a:effectLst/>
                <a:latin typeface="Arial" panose="020B0604020202020204" pitchFamily="34" charset="0"/>
                <a:ea typeface="Times New Roman" panose="02020603050405020304" pitchFamily="18" charset="0"/>
              </a:rPr>
              <a:t>The synthesis, chemical reactions used for identification, biotransformation and structure relationships of these drugs - important to the pharmacist. </a:t>
            </a:r>
            <a:endParaRPr lang="en-ZA" sz="1800" dirty="0"/>
          </a:p>
        </p:txBody>
      </p:sp>
      <p:sp>
        <p:nvSpPr>
          <p:cNvPr id="3" name="Title 2">
            <a:extLst>
              <a:ext uri="{FF2B5EF4-FFF2-40B4-BE49-F238E27FC236}">
                <a16:creationId xmlns:a16="http://schemas.microsoft.com/office/drawing/2014/main" id="{2839C1E0-EB6F-F05F-CD01-9F8B603F39C2}"/>
              </a:ext>
            </a:extLst>
          </p:cNvPr>
          <p:cNvSpPr>
            <a:spLocks noGrp="1"/>
          </p:cNvSpPr>
          <p:nvPr>
            <p:ph type="title"/>
          </p:nvPr>
        </p:nvSpPr>
        <p:spPr/>
        <p:txBody>
          <a:bodyPr>
            <a:normAutofit fontScale="90000"/>
          </a:bodyPr>
          <a:lstStyle/>
          <a:p>
            <a:r>
              <a:rPr lang="en-ZA" dirty="0">
                <a:solidFill>
                  <a:srgbClr val="002060"/>
                </a:solidFill>
                <a:latin typeface="Aharoni" panose="02010803020104030203" pitchFamily="2" charset="-79"/>
                <a:cs typeface="Aharoni" panose="02010803020104030203" pitchFamily="2" charset="-79"/>
              </a:rPr>
              <a:t>Pharmaceutical Chemistry Introduction </a:t>
            </a:r>
          </a:p>
        </p:txBody>
      </p:sp>
    </p:spTree>
    <p:extLst>
      <p:ext uri="{BB962C8B-B14F-4D97-AF65-F5344CB8AC3E}">
        <p14:creationId xmlns:p14="http://schemas.microsoft.com/office/powerpoint/2010/main" val="24102860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D32F7D-178F-81FC-98A5-E4A6163A45F1}"/>
              </a:ext>
            </a:extLst>
          </p:cNvPr>
          <p:cNvSpPr>
            <a:spLocks noGrp="1"/>
          </p:cNvSpPr>
          <p:nvPr>
            <p:ph sz="half" idx="2"/>
          </p:nvPr>
        </p:nvSpPr>
        <p:spPr>
          <a:xfrm>
            <a:off x="1422400" y="1278193"/>
            <a:ext cx="6845300" cy="4748910"/>
          </a:xfrm>
        </p:spPr>
        <p:txBody>
          <a:bodyPr/>
          <a:lstStyle/>
          <a:p>
            <a:pPr algn="just"/>
            <a:endParaRPr lang="en-GB" sz="1800" dirty="0">
              <a:effectLst/>
              <a:latin typeface="Arial" panose="020B0604020202020204" pitchFamily="34" charset="0"/>
              <a:ea typeface="Times New Roman" panose="02020603050405020304" pitchFamily="18" charset="0"/>
            </a:endParaRPr>
          </a:p>
          <a:p>
            <a:pPr algn="just"/>
            <a:endParaRPr lang="en-GB" sz="1800" dirty="0">
              <a:latin typeface="Arial" panose="020B0604020202020204" pitchFamily="34" charset="0"/>
              <a:ea typeface="Times New Roman" panose="02020603050405020304" pitchFamily="18" charset="0"/>
            </a:endParaRPr>
          </a:p>
          <a:p>
            <a:pPr algn="just">
              <a:lnSpc>
                <a:spcPct val="100000"/>
              </a:lnSpc>
              <a:spcBef>
                <a:spcPts val="0"/>
              </a:spcBef>
            </a:pPr>
            <a:endParaRPr lang="en-GB" sz="1800" dirty="0">
              <a:effectLst/>
              <a:latin typeface="Arial" panose="020B0604020202020204" pitchFamily="34" charset="0"/>
              <a:ea typeface="Times New Roman" panose="02020603050405020304" pitchFamily="18" charset="0"/>
            </a:endParaRPr>
          </a:p>
          <a:p>
            <a:pPr algn="just">
              <a:lnSpc>
                <a:spcPct val="100000"/>
              </a:lnSpc>
              <a:spcBef>
                <a:spcPts val="0"/>
              </a:spcBef>
            </a:pPr>
            <a:endParaRPr lang="en-GB" sz="1800" dirty="0">
              <a:effectLst/>
              <a:latin typeface="Arial" panose="020B0604020202020204" pitchFamily="34" charset="0"/>
              <a:ea typeface="Times New Roman" panose="02020603050405020304" pitchFamily="18" charset="0"/>
            </a:endParaRPr>
          </a:p>
          <a:p>
            <a:pPr algn="just">
              <a:lnSpc>
                <a:spcPct val="100000"/>
              </a:lnSpc>
              <a:spcBef>
                <a:spcPts val="0"/>
              </a:spcBef>
            </a:pPr>
            <a:r>
              <a:rPr lang="en-GB" sz="1800" dirty="0">
                <a:effectLst/>
                <a:latin typeface="Arial" panose="020B0604020202020204" pitchFamily="34" charset="0"/>
                <a:ea typeface="Times New Roman" panose="02020603050405020304" pitchFamily="18" charset="0"/>
              </a:rPr>
              <a:t>The aim of the Professional Examination in applied Pharmaceutical </a:t>
            </a:r>
            <a:r>
              <a:rPr lang="en-GB" sz="1800" dirty="0">
                <a:latin typeface="Arial" panose="020B0604020202020204" pitchFamily="34" charset="0"/>
                <a:ea typeface="Times New Roman" panose="02020603050405020304" pitchFamily="18" charset="0"/>
              </a:rPr>
              <a:t>C</a:t>
            </a:r>
            <a:r>
              <a:rPr lang="en-GB" sz="1800" dirty="0">
                <a:effectLst/>
                <a:latin typeface="Arial" panose="020B0604020202020204" pitchFamily="34" charset="0"/>
                <a:ea typeface="Times New Roman" panose="02020603050405020304" pitchFamily="18" charset="0"/>
              </a:rPr>
              <a:t>hemistry is to evaluate your knowledge of candidates of basic principles of organic pharmaceutical chemistry and structure-activity relationships that influence drug actions, general principles in molecular mechanisms of drug action, analysis of substances of pharmaceutical importance, the actions of drugs in biochemical terms and pharmaceutical chemistry in drug design.</a:t>
            </a:r>
            <a:endParaRPr lang="en-ZA" sz="1800" dirty="0">
              <a:effectLst/>
              <a:latin typeface="Arial" panose="020B0604020202020204" pitchFamily="34" charset="0"/>
              <a:ea typeface="Times New Roman" panose="02020603050405020304" pitchFamily="18" charset="0"/>
            </a:endParaRPr>
          </a:p>
          <a:p>
            <a:pPr algn="just"/>
            <a:endParaRPr lang="en-ZA" dirty="0"/>
          </a:p>
        </p:txBody>
      </p:sp>
      <p:sp>
        <p:nvSpPr>
          <p:cNvPr id="3" name="Title 2">
            <a:extLst>
              <a:ext uri="{FF2B5EF4-FFF2-40B4-BE49-F238E27FC236}">
                <a16:creationId xmlns:a16="http://schemas.microsoft.com/office/drawing/2014/main" id="{2839C1E0-EB6F-F05F-CD01-9F8B603F39C2}"/>
              </a:ext>
            </a:extLst>
          </p:cNvPr>
          <p:cNvSpPr>
            <a:spLocks noGrp="1"/>
          </p:cNvSpPr>
          <p:nvPr>
            <p:ph type="title"/>
          </p:nvPr>
        </p:nvSpPr>
        <p:spPr/>
        <p:txBody>
          <a:bodyPr/>
          <a:lstStyle/>
          <a:p>
            <a:r>
              <a:rPr lang="en-ZA" dirty="0">
                <a:solidFill>
                  <a:srgbClr val="002060"/>
                </a:solidFill>
                <a:latin typeface="Aharoni" panose="02010803020104030203" pitchFamily="2" charset="-79"/>
                <a:cs typeface="Aharoni" panose="02010803020104030203" pitchFamily="2" charset="-79"/>
              </a:rPr>
              <a:t>Pharmaceutical Chemistry Aim </a:t>
            </a:r>
          </a:p>
        </p:txBody>
      </p:sp>
      <p:pic>
        <p:nvPicPr>
          <p:cNvPr id="6" name="Picture 5">
            <a:extLst>
              <a:ext uri="{FF2B5EF4-FFF2-40B4-BE49-F238E27FC236}">
                <a16:creationId xmlns:a16="http://schemas.microsoft.com/office/drawing/2014/main" id="{A557B0DD-AF1A-2EC4-B80D-075AEC822760}"/>
              </a:ext>
            </a:extLst>
          </p:cNvPr>
          <p:cNvPicPr>
            <a:picLocks noChangeAspect="1"/>
          </p:cNvPicPr>
          <p:nvPr/>
        </p:nvPicPr>
        <p:blipFill rotWithShape="1">
          <a:blip r:embed="rId2"/>
          <a:srcRect r="27844"/>
          <a:stretch/>
        </p:blipFill>
        <p:spPr>
          <a:xfrm>
            <a:off x="8404699" y="830896"/>
            <a:ext cx="3787302" cy="5251801"/>
          </a:xfrm>
          <a:prstGeom prst="rect">
            <a:avLst/>
          </a:prstGeom>
        </p:spPr>
      </p:pic>
    </p:spTree>
    <p:extLst>
      <p:ext uri="{BB962C8B-B14F-4D97-AF65-F5344CB8AC3E}">
        <p14:creationId xmlns:p14="http://schemas.microsoft.com/office/powerpoint/2010/main" val="30191449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D08E2E-1935-91BE-6DE4-B307A9F0A45D}"/>
              </a:ext>
            </a:extLst>
          </p:cNvPr>
          <p:cNvPicPr>
            <a:picLocks noChangeAspect="1"/>
          </p:cNvPicPr>
          <p:nvPr/>
        </p:nvPicPr>
        <p:blipFill rotWithShape="1">
          <a:blip r:embed="rId2"/>
          <a:srcRect r="27844"/>
          <a:stretch/>
        </p:blipFill>
        <p:spPr>
          <a:xfrm>
            <a:off x="8404699" y="830896"/>
            <a:ext cx="3787302" cy="5251801"/>
          </a:xfrm>
          <a:prstGeom prst="rect">
            <a:avLst/>
          </a:prstGeom>
        </p:spPr>
      </p:pic>
      <p:sp>
        <p:nvSpPr>
          <p:cNvPr id="2" name="Content Placeholder 1">
            <a:extLst>
              <a:ext uri="{FF2B5EF4-FFF2-40B4-BE49-F238E27FC236}">
                <a16:creationId xmlns:a16="http://schemas.microsoft.com/office/drawing/2014/main" id="{AED32F7D-178F-81FC-98A5-E4A6163A45F1}"/>
              </a:ext>
            </a:extLst>
          </p:cNvPr>
          <p:cNvSpPr>
            <a:spLocks noGrp="1"/>
          </p:cNvSpPr>
          <p:nvPr>
            <p:ph sz="half" idx="2"/>
          </p:nvPr>
        </p:nvSpPr>
        <p:spPr>
          <a:xfrm>
            <a:off x="1422400" y="1278192"/>
            <a:ext cx="6982299" cy="5579807"/>
          </a:xfrm>
        </p:spPr>
        <p:txBody>
          <a:bodyPr>
            <a:normAutofit lnSpcReduction="10000"/>
          </a:bodyPr>
          <a:lstStyle/>
          <a:p>
            <a:pPr marL="342900" lvl="0" indent="-342900" algn="just">
              <a:lnSpc>
                <a:spcPct val="100000"/>
              </a:lnSpc>
              <a:spcBef>
                <a:spcPts val="0"/>
              </a:spcBef>
              <a:buFont typeface="+mj-lt"/>
              <a:buAutoNum type="arabicPeriod"/>
              <a:tabLst>
                <a:tab pos="459105" algn="l"/>
              </a:tabLst>
            </a:pPr>
            <a:r>
              <a:rPr lang="en-GB" sz="1800" b="1" dirty="0">
                <a:effectLst/>
                <a:latin typeface="Arial" panose="020B0604020202020204" pitchFamily="34" charset="0"/>
                <a:ea typeface="Times New Roman" panose="02020603050405020304" pitchFamily="18" charset="0"/>
              </a:rPr>
              <a:t>The basic principles of organic pharmaceutical chemistry and structure-activity relationships that influence drug actions</a:t>
            </a:r>
          </a:p>
          <a:p>
            <a:pPr marL="0" lvl="0" indent="0" algn="just">
              <a:lnSpc>
                <a:spcPct val="100000"/>
              </a:lnSpc>
              <a:spcBef>
                <a:spcPts val="0"/>
              </a:spcBef>
              <a:buNone/>
              <a:tabLst>
                <a:tab pos="459105" algn="l"/>
              </a:tabLst>
            </a:pPr>
            <a:endParaRPr lang="en-ZA" sz="1800" dirty="0">
              <a:effectLst/>
              <a:latin typeface="Arial" panose="020B0604020202020204" pitchFamily="34" charset="0"/>
              <a:ea typeface="Times New Roman" panose="02020603050405020304" pitchFamily="18" charset="0"/>
            </a:endParaRPr>
          </a:p>
          <a:p>
            <a:pPr indent="0" algn="just">
              <a:lnSpc>
                <a:spcPct val="100000"/>
              </a:lnSpc>
              <a:spcBef>
                <a:spcPts val="0"/>
              </a:spcBef>
              <a:buNone/>
              <a:tabLst>
                <a:tab pos="358775" algn="l"/>
              </a:tabLst>
            </a:pPr>
            <a:r>
              <a:rPr lang="en-GB" sz="1800" dirty="0">
                <a:effectLst/>
                <a:latin typeface="Arial" panose="020B0604020202020204" pitchFamily="34" charset="0"/>
                <a:ea typeface="Times New Roman" panose="02020603050405020304" pitchFamily="18" charset="0"/>
              </a:rPr>
              <a:t>	You should have an understanding of:</a:t>
            </a:r>
          </a:p>
          <a:p>
            <a:pPr indent="0" algn="just">
              <a:lnSpc>
                <a:spcPct val="100000"/>
              </a:lnSpc>
              <a:spcBef>
                <a:spcPts val="0"/>
              </a:spcBef>
              <a:buNone/>
            </a:pPr>
            <a:endParaRPr lang="en-ZA" sz="1800" dirty="0">
              <a:effectLst/>
              <a:latin typeface="Arial" panose="020B0604020202020204" pitchFamily="34" charset="0"/>
              <a:ea typeface="Times New Roman" panose="02020603050405020304" pitchFamily="18" charset="0"/>
            </a:endParaRPr>
          </a:p>
          <a:p>
            <a:pPr marL="896938" lvl="0" indent="-538163" algn="just">
              <a:lnSpc>
                <a:spcPct val="100000"/>
              </a:lnSpc>
              <a:spcBef>
                <a:spcPts val="0"/>
              </a:spcBef>
              <a:buFont typeface="+mj-lt"/>
              <a:buAutoNum type="alphaLcParenBoth"/>
              <a:tabLst>
                <a:tab pos="896938" algn="l"/>
              </a:tabLst>
            </a:pPr>
            <a:r>
              <a:rPr lang="en-GB" sz="1800" dirty="0">
                <a:effectLst/>
                <a:latin typeface="Arial" panose="020B0604020202020204" pitchFamily="34" charset="0"/>
                <a:ea typeface="Times New Roman" panose="02020603050405020304" pitchFamily="18" charset="0"/>
              </a:rPr>
              <a:t>The principles of organic chemistry + structures of organic compounds + the reactions of organic functional groups in the synthesis of organic compounds of pharmaceutical importance and structure determination of unknown compounds;</a:t>
            </a:r>
            <a:endParaRPr lang="en-ZA" sz="1800" dirty="0">
              <a:effectLst/>
              <a:latin typeface="Arial" panose="020B0604020202020204" pitchFamily="34" charset="0"/>
              <a:ea typeface="Times New Roman" panose="02020603050405020304" pitchFamily="18" charset="0"/>
            </a:endParaRPr>
          </a:p>
          <a:p>
            <a:pPr marL="896938" lvl="0" indent="-538163" algn="just">
              <a:lnSpc>
                <a:spcPct val="100000"/>
              </a:lnSpc>
              <a:spcBef>
                <a:spcPts val="0"/>
              </a:spcBef>
              <a:buFont typeface="+mj-lt"/>
              <a:buAutoNum type="alphaLcParenBoth"/>
              <a:tabLst>
                <a:tab pos="896938" algn="l"/>
              </a:tabLst>
            </a:pPr>
            <a:r>
              <a:rPr lang="en-GB" sz="1800" dirty="0">
                <a:effectLst/>
                <a:latin typeface="Arial" panose="020B0604020202020204" pitchFamily="34" charset="0"/>
                <a:ea typeface="Times New Roman" panose="02020603050405020304" pitchFamily="18" charset="0"/>
              </a:rPr>
              <a:t>Principles of quantitative + qualitative chemical analysis of substances of pharmaceutical importance;</a:t>
            </a:r>
            <a:endParaRPr lang="en-ZA" sz="1800" dirty="0">
              <a:effectLst/>
              <a:latin typeface="Arial" panose="020B0604020202020204" pitchFamily="34" charset="0"/>
              <a:ea typeface="Times New Roman" panose="02020603050405020304" pitchFamily="18" charset="0"/>
            </a:endParaRPr>
          </a:p>
          <a:p>
            <a:pPr marL="896938" lvl="0" indent="-538163" algn="just">
              <a:lnSpc>
                <a:spcPct val="100000"/>
              </a:lnSpc>
              <a:spcBef>
                <a:spcPts val="0"/>
              </a:spcBef>
              <a:buFont typeface="+mj-lt"/>
              <a:buAutoNum type="alphaLcParenBoth"/>
              <a:tabLst>
                <a:tab pos="896938" algn="l"/>
              </a:tabLst>
            </a:pPr>
            <a:r>
              <a:rPr lang="en-GB" sz="1800" dirty="0">
                <a:effectLst/>
                <a:latin typeface="Arial" panose="020B0604020202020204" pitchFamily="34" charset="0"/>
                <a:ea typeface="Times New Roman" panose="02020603050405020304" pitchFamily="18" charset="0"/>
              </a:rPr>
              <a:t>Organic medicinal and pharmaceutical compounds - special emphasis on correlation of structural, physicochemical and chemical properties with biological activity, drug sources, mechanisms of drug action, drug design and selectivity, drug incompatibility and drug interactions;</a:t>
            </a:r>
            <a:endParaRPr lang="en-ZA" sz="1800" dirty="0">
              <a:effectLst/>
              <a:latin typeface="Arial" panose="020B0604020202020204" pitchFamily="34" charset="0"/>
              <a:ea typeface="Times New Roman" panose="02020603050405020304" pitchFamily="18" charset="0"/>
            </a:endParaRPr>
          </a:p>
          <a:p>
            <a:pPr marL="896938" lvl="0" indent="-538163" algn="just">
              <a:lnSpc>
                <a:spcPct val="100000"/>
              </a:lnSpc>
              <a:spcBef>
                <a:spcPts val="0"/>
              </a:spcBef>
              <a:buFont typeface="+mj-lt"/>
              <a:buAutoNum type="alphaLcParenBoth"/>
              <a:tabLst>
                <a:tab pos="896938" algn="l"/>
              </a:tabLst>
            </a:pPr>
            <a:r>
              <a:rPr lang="en-GB" sz="1800" dirty="0">
                <a:effectLst/>
                <a:latin typeface="Arial" panose="020B0604020202020204" pitchFamily="34" charset="0"/>
                <a:ea typeface="Times New Roman" panose="02020603050405020304" pitchFamily="18" charset="0"/>
              </a:rPr>
              <a:t>Drug structures and structure-activity relationships, mechanisms of action and other factors that influence drug action within specific drug classes.</a:t>
            </a:r>
            <a:endParaRPr lang="en-ZA" sz="1800" dirty="0">
              <a:effectLst/>
              <a:latin typeface="Arial" panose="020B0604020202020204" pitchFamily="34" charset="0"/>
              <a:ea typeface="Times New Roman" panose="02020603050405020304" pitchFamily="18" charset="0"/>
            </a:endParaRPr>
          </a:p>
          <a:p>
            <a:endParaRPr lang="en-ZA" dirty="0"/>
          </a:p>
        </p:txBody>
      </p:sp>
      <p:sp>
        <p:nvSpPr>
          <p:cNvPr id="3" name="Title 2">
            <a:extLst>
              <a:ext uri="{FF2B5EF4-FFF2-40B4-BE49-F238E27FC236}">
                <a16:creationId xmlns:a16="http://schemas.microsoft.com/office/drawing/2014/main" id="{2839C1E0-EB6F-F05F-CD01-9F8B603F39C2}"/>
              </a:ext>
            </a:extLst>
          </p:cNvPr>
          <p:cNvSpPr>
            <a:spLocks noGrp="1"/>
          </p:cNvSpPr>
          <p:nvPr>
            <p:ph type="title"/>
          </p:nvPr>
        </p:nvSpPr>
        <p:spPr/>
        <p:txBody>
          <a:bodyPr/>
          <a:lstStyle/>
          <a:p>
            <a:r>
              <a:rPr lang="en-ZA" dirty="0">
                <a:solidFill>
                  <a:srgbClr val="002060"/>
                </a:solidFill>
                <a:latin typeface="Aharoni" panose="02010803020104030203" pitchFamily="2" charset="-79"/>
                <a:cs typeface="Aharoni" panose="02010803020104030203" pitchFamily="2" charset="-79"/>
              </a:rPr>
              <a:t>Pharmaceutical Specific Outcomes</a:t>
            </a:r>
          </a:p>
        </p:txBody>
      </p:sp>
    </p:spTree>
    <p:extLst>
      <p:ext uri="{BB962C8B-B14F-4D97-AF65-F5344CB8AC3E}">
        <p14:creationId xmlns:p14="http://schemas.microsoft.com/office/powerpoint/2010/main" val="14477355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54EA2726-FD91-400C-9A67-CD1E193B3E1F}"/>
              </a:ext>
            </a:extLst>
          </p:cNvPr>
          <p:cNvGraphicFramePr>
            <a:graphicFrameLocks noGrp="1"/>
          </p:cNvGraphicFramePr>
          <p:nvPr>
            <p:ph sz="half" idx="2"/>
            <p:extLst>
              <p:ext uri="{D42A27DB-BD31-4B8C-83A1-F6EECF244321}">
                <p14:modId xmlns:p14="http://schemas.microsoft.com/office/powerpoint/2010/main" val="3299908200"/>
              </p:ext>
            </p:extLst>
          </p:nvPr>
        </p:nvGraphicFramePr>
        <p:xfrm>
          <a:off x="0" y="1567219"/>
          <a:ext cx="8534401" cy="5290781"/>
        </p:xfrm>
        <a:graphic>
          <a:graphicData uri="http://schemas.openxmlformats.org/drawingml/2006/table">
            <a:tbl>
              <a:tblPr firstRow="1" bandRow="1">
                <a:tableStyleId>{5C22544A-7EE6-4342-B048-85BDC9FD1C3A}</a:tableStyleId>
              </a:tblPr>
              <a:tblGrid>
                <a:gridCol w="2220686">
                  <a:extLst>
                    <a:ext uri="{9D8B030D-6E8A-4147-A177-3AD203B41FA5}">
                      <a16:colId xmlns:a16="http://schemas.microsoft.com/office/drawing/2014/main" val="2723039680"/>
                    </a:ext>
                  </a:extLst>
                </a:gridCol>
                <a:gridCol w="2142915">
                  <a:extLst>
                    <a:ext uri="{9D8B030D-6E8A-4147-A177-3AD203B41FA5}">
                      <a16:colId xmlns:a16="http://schemas.microsoft.com/office/drawing/2014/main" val="2666800123"/>
                    </a:ext>
                  </a:extLst>
                </a:gridCol>
                <a:gridCol w="2085400">
                  <a:extLst>
                    <a:ext uri="{9D8B030D-6E8A-4147-A177-3AD203B41FA5}">
                      <a16:colId xmlns:a16="http://schemas.microsoft.com/office/drawing/2014/main" val="1319038885"/>
                    </a:ext>
                  </a:extLst>
                </a:gridCol>
                <a:gridCol w="2085400">
                  <a:extLst>
                    <a:ext uri="{9D8B030D-6E8A-4147-A177-3AD203B41FA5}">
                      <a16:colId xmlns:a16="http://schemas.microsoft.com/office/drawing/2014/main" val="4152662363"/>
                    </a:ext>
                  </a:extLst>
                </a:gridCol>
              </a:tblGrid>
              <a:tr h="1132357">
                <a:tc>
                  <a:txBody>
                    <a:bodyPr/>
                    <a:lstStyle/>
                    <a:p>
                      <a:r>
                        <a:rPr lang="en-ZA" dirty="0"/>
                        <a:t>Professional Examinations </a:t>
                      </a:r>
                    </a:p>
                  </a:txBody>
                  <a:tcPr/>
                </a:tc>
                <a:tc>
                  <a:txBody>
                    <a:bodyPr/>
                    <a:lstStyle/>
                    <a:p>
                      <a:r>
                        <a:rPr lang="en-GB" dirty="0"/>
                        <a:t>Applied Pharmacy Practice in a Legal Framework</a:t>
                      </a:r>
                      <a:endParaRPr lang="en-ZA" dirty="0"/>
                    </a:p>
                  </a:txBody>
                  <a:tcPr/>
                </a:tc>
                <a:tc>
                  <a:txBody>
                    <a:bodyPr/>
                    <a:lstStyle/>
                    <a:p>
                      <a:r>
                        <a:rPr lang="en-GB" dirty="0"/>
                        <a:t>Applied Pharmaceutics and Pharmaceutical Chemistry</a:t>
                      </a:r>
                      <a:endParaRPr lang="en-ZA" dirty="0"/>
                    </a:p>
                  </a:txBody>
                  <a:tcPr/>
                </a:tc>
                <a:tc>
                  <a:txBody>
                    <a:bodyPr/>
                    <a:lstStyle/>
                    <a:p>
                      <a:r>
                        <a:rPr lang="en-ZA" dirty="0"/>
                        <a:t>Applied Pharmacology and Toxicology</a:t>
                      </a:r>
                    </a:p>
                  </a:txBody>
                  <a:tcPr/>
                </a:tc>
                <a:extLst>
                  <a:ext uri="{0D108BD9-81ED-4DB2-BD59-A6C34878D82A}">
                    <a16:rowId xmlns:a16="http://schemas.microsoft.com/office/drawing/2014/main" val="1230307887"/>
                  </a:ext>
                </a:extLst>
              </a:tr>
              <a:tr h="4102061">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Open book online examination </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3 examination papers</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multiple choice questions (MCQs)</a:t>
                      </a:r>
                      <a:r>
                        <a:rPr kumimoji="0" lang="en-ZA"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ZA"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3 days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Pass mark 50% </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No negative marking </a:t>
                      </a:r>
                    </a:p>
                    <a:p>
                      <a:pPr algn="ctr"/>
                      <a:endParaRPr lang="en-ZA" sz="1600" dirty="0"/>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ZA" sz="1400" b="0" i="0" u="sng"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Integrated exam</a:t>
                      </a:r>
                    </a:p>
                    <a:p>
                      <a:pPr marL="285750" marR="0" lvl="0" indent="-285750" algn="ctr"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Pharmacy Administration</a:t>
                      </a:r>
                    </a:p>
                    <a:p>
                      <a:pPr marL="285750" marR="0" lvl="0" indent="-285750" algn="ctr"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Professional Pharmacy Practice and Ethics,</a:t>
                      </a:r>
                    </a:p>
                    <a:p>
                      <a:pPr marL="285750" marR="0" lvl="0" indent="-285750" algn="ctr"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Legislation case study</a:t>
                      </a:r>
                    </a:p>
                    <a:p>
                      <a:pPr marL="285750" marR="0" lvl="0" indent="-285750" algn="ctr"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practice scenario questions</a:t>
                      </a:r>
                    </a:p>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120 MCQ </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Four (4) hours.</a:t>
                      </a:r>
                      <a:endParaRPr kumimoji="0" lang="en-ZA" sz="1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ZA" sz="1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ZA" sz="1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Subminimum of 40%</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ZA" sz="1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Overall pass mark 50%</a:t>
                      </a:r>
                      <a:endParaRPr kumimoji="0" lang="en-ZA" sz="14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ZA" sz="1600" b="0" i="0" u="sng"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Two parts</a:t>
                      </a:r>
                    </a:p>
                    <a:p>
                      <a:pPr marL="285750" marR="0" lvl="0" indent="-285750" algn="ctr"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Pharmaceutics</a:t>
                      </a:r>
                    </a:p>
                    <a:p>
                      <a:pPr marL="285750" marR="0" lvl="0" indent="-285750" algn="ctr"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Pharmaceutical Chemistry</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Three (3) hours</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90 MCQ</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Subminimum of 40%</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Overall pass mark 50% </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Basic Principles of Pharmacology and Toxicology</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Three (3) hours</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90 MCQ</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Pas mark 50% </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94342520"/>
                  </a:ext>
                </a:extLst>
              </a:tr>
            </a:tbl>
          </a:graphicData>
        </a:graphic>
      </p:graphicFrame>
      <p:sp>
        <p:nvSpPr>
          <p:cNvPr id="4" name="Title 3">
            <a:extLst>
              <a:ext uri="{FF2B5EF4-FFF2-40B4-BE49-F238E27FC236}">
                <a16:creationId xmlns:a16="http://schemas.microsoft.com/office/drawing/2014/main" id="{13A71B0C-B261-439B-BA87-0AE16597511D}"/>
              </a:ext>
            </a:extLst>
          </p:cNvPr>
          <p:cNvSpPr>
            <a:spLocks noGrp="1"/>
          </p:cNvSpPr>
          <p:nvPr>
            <p:ph type="title"/>
          </p:nvPr>
        </p:nvSpPr>
        <p:spPr>
          <a:xfrm>
            <a:off x="1422400" y="335280"/>
            <a:ext cx="7112001" cy="942913"/>
          </a:xfrm>
        </p:spPr>
        <p:txBody>
          <a:bodyPr>
            <a:noAutofit/>
          </a:bodyPr>
          <a:lstStyle/>
          <a:p>
            <a:r>
              <a:rPr lang="en-US" sz="3600" b="1" dirty="0"/>
              <a:t>FORMAT OF THE PROFESSIONAL EXAMINATION</a:t>
            </a:r>
            <a:endParaRPr lang="en-ZA" sz="3600" b="1" dirty="0"/>
          </a:p>
        </p:txBody>
      </p:sp>
      <p:pic>
        <p:nvPicPr>
          <p:cNvPr id="11" name="Graphic 10" descr="Hourglass">
            <a:extLst>
              <a:ext uri="{FF2B5EF4-FFF2-40B4-BE49-F238E27FC236}">
                <a16:creationId xmlns:a16="http://schemas.microsoft.com/office/drawing/2014/main" id="{C04A9209-EE26-42B2-AEB5-138414BDB3D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893192" y="4833581"/>
            <a:ext cx="457200" cy="457200"/>
          </a:xfrm>
          <a:prstGeom prst="rect">
            <a:avLst/>
          </a:prstGeom>
        </p:spPr>
      </p:pic>
      <p:pic>
        <p:nvPicPr>
          <p:cNvPr id="14" name="Graphic 13" descr="Graduation cap">
            <a:extLst>
              <a:ext uri="{FF2B5EF4-FFF2-40B4-BE49-F238E27FC236}">
                <a16:creationId xmlns:a16="http://schemas.microsoft.com/office/drawing/2014/main" id="{82062A73-4A31-4A4A-B5E8-E564A8C3484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93192" y="3791603"/>
            <a:ext cx="529208" cy="529208"/>
          </a:xfrm>
          <a:prstGeom prst="rect">
            <a:avLst/>
          </a:prstGeom>
        </p:spPr>
      </p:pic>
      <p:pic>
        <p:nvPicPr>
          <p:cNvPr id="5" name="Graphic 4" descr="Laptop with phone and calculator">
            <a:extLst>
              <a:ext uri="{FF2B5EF4-FFF2-40B4-BE49-F238E27FC236}">
                <a16:creationId xmlns:a16="http://schemas.microsoft.com/office/drawing/2014/main" id="{3C4CF682-8388-4A78-B3E7-A026C9BA7F7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85409" y="1857703"/>
            <a:ext cx="3142593" cy="3142593"/>
          </a:xfrm>
          <a:prstGeom prst="rect">
            <a:avLst/>
          </a:prstGeom>
        </p:spPr>
      </p:pic>
      <p:pic>
        <p:nvPicPr>
          <p:cNvPr id="3" name="Graphic 2" descr="Hourglass">
            <a:extLst>
              <a:ext uri="{FF2B5EF4-FFF2-40B4-BE49-F238E27FC236}">
                <a16:creationId xmlns:a16="http://schemas.microsoft.com/office/drawing/2014/main" id="{5B0187DB-5B4D-5BE1-62D8-35C7044240C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3008507" y="5351524"/>
            <a:ext cx="457200" cy="457200"/>
          </a:xfrm>
          <a:prstGeom prst="rect">
            <a:avLst/>
          </a:prstGeom>
        </p:spPr>
      </p:pic>
      <p:pic>
        <p:nvPicPr>
          <p:cNvPr id="6" name="Graphic 5" descr="Hourglass">
            <a:extLst>
              <a:ext uri="{FF2B5EF4-FFF2-40B4-BE49-F238E27FC236}">
                <a16:creationId xmlns:a16="http://schemas.microsoft.com/office/drawing/2014/main" id="{ECCCC7C4-0B1F-5A2F-7B41-D9FA9CA7C58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5189927" y="3827607"/>
            <a:ext cx="457200" cy="457200"/>
          </a:xfrm>
          <a:prstGeom prst="rect">
            <a:avLst/>
          </a:prstGeom>
        </p:spPr>
      </p:pic>
      <p:pic>
        <p:nvPicPr>
          <p:cNvPr id="9" name="Graphic 8" descr="Hourglass">
            <a:extLst>
              <a:ext uri="{FF2B5EF4-FFF2-40B4-BE49-F238E27FC236}">
                <a16:creationId xmlns:a16="http://schemas.microsoft.com/office/drawing/2014/main" id="{A6DAC082-B297-4B8D-A154-D2A4EEAE200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7281129" y="3827607"/>
            <a:ext cx="457200" cy="457200"/>
          </a:xfrm>
          <a:prstGeom prst="rect">
            <a:avLst/>
          </a:prstGeom>
        </p:spPr>
      </p:pic>
    </p:spTree>
    <p:extLst>
      <p:ext uri="{BB962C8B-B14F-4D97-AF65-F5344CB8AC3E}">
        <p14:creationId xmlns:p14="http://schemas.microsoft.com/office/powerpoint/2010/main" val="29637851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D32F7D-178F-81FC-98A5-E4A6163A45F1}"/>
              </a:ext>
            </a:extLst>
          </p:cNvPr>
          <p:cNvSpPr>
            <a:spLocks noGrp="1"/>
          </p:cNvSpPr>
          <p:nvPr>
            <p:ph sz="half" idx="2"/>
          </p:nvPr>
        </p:nvSpPr>
        <p:spPr>
          <a:xfrm>
            <a:off x="1422400" y="1535368"/>
            <a:ext cx="6962843" cy="4733501"/>
          </a:xfrm>
        </p:spPr>
        <p:txBody>
          <a:bodyPr/>
          <a:lstStyle/>
          <a:p>
            <a:pPr marL="447675" lvl="0" indent="-447675" algn="just">
              <a:lnSpc>
                <a:spcPct val="100000"/>
              </a:lnSpc>
              <a:spcBef>
                <a:spcPts val="0"/>
              </a:spcBef>
              <a:buNone/>
              <a:tabLst>
                <a:tab pos="459105" algn="l"/>
              </a:tabLst>
            </a:pPr>
            <a:r>
              <a:rPr lang="en-GB" sz="2000" b="1" dirty="0">
                <a:effectLst/>
                <a:latin typeface="Arial" panose="020B0604020202020204" pitchFamily="34" charset="0"/>
                <a:ea typeface="Times New Roman" panose="02020603050405020304" pitchFamily="18" charset="0"/>
              </a:rPr>
              <a:t>2. 	General principles in molecular mechanisms of drug action</a:t>
            </a:r>
          </a:p>
          <a:p>
            <a:pPr marL="0" lvl="0" indent="0" algn="just">
              <a:lnSpc>
                <a:spcPct val="100000"/>
              </a:lnSpc>
              <a:spcBef>
                <a:spcPts val="0"/>
              </a:spcBef>
              <a:buNone/>
              <a:tabLst>
                <a:tab pos="459105" algn="l"/>
              </a:tabLst>
            </a:pPr>
            <a:endParaRPr lang="en-ZA" sz="1800" dirty="0">
              <a:effectLst/>
              <a:latin typeface="Arial" panose="020B0604020202020204" pitchFamily="34" charset="0"/>
              <a:ea typeface="Times New Roman" panose="02020603050405020304" pitchFamily="18" charset="0"/>
            </a:endParaRPr>
          </a:p>
          <a:p>
            <a:pPr marL="449263" indent="0" algn="just">
              <a:lnSpc>
                <a:spcPct val="100000"/>
              </a:lnSpc>
              <a:spcBef>
                <a:spcPts val="0"/>
              </a:spcBef>
              <a:buNone/>
              <a:tabLst>
                <a:tab pos="449263" algn="l"/>
              </a:tabLst>
            </a:pPr>
            <a:r>
              <a:rPr lang="en-GB" sz="2000" dirty="0">
                <a:effectLst/>
                <a:latin typeface="Arial" panose="020B0604020202020204" pitchFamily="34" charset="0"/>
                <a:ea typeface="Times New Roman" panose="02020603050405020304" pitchFamily="18" charset="0"/>
              </a:rPr>
              <a:t>You should have an understanding of:</a:t>
            </a:r>
          </a:p>
          <a:p>
            <a:pPr indent="0" algn="just">
              <a:lnSpc>
                <a:spcPct val="100000"/>
              </a:lnSpc>
              <a:spcBef>
                <a:spcPts val="0"/>
              </a:spcBef>
              <a:buNone/>
            </a:pPr>
            <a:endParaRPr lang="en-ZA" sz="2000" dirty="0">
              <a:effectLst/>
              <a:latin typeface="Arial" panose="020B0604020202020204" pitchFamily="34" charset="0"/>
              <a:ea typeface="Times New Roman" panose="02020603050405020304" pitchFamily="18" charset="0"/>
            </a:endParaRPr>
          </a:p>
          <a:p>
            <a:pPr marL="1076325" lvl="0" indent="-627063" algn="just">
              <a:lnSpc>
                <a:spcPct val="100000"/>
              </a:lnSpc>
              <a:spcBef>
                <a:spcPts val="0"/>
              </a:spcBef>
              <a:buFont typeface="+mj-lt"/>
              <a:buAutoNum type="alphaLcParenBoth"/>
              <a:tabLst>
                <a:tab pos="1076325" algn="l"/>
              </a:tabLst>
            </a:pPr>
            <a:r>
              <a:rPr lang="en-GB" sz="2000" dirty="0">
                <a:effectLst/>
                <a:latin typeface="Arial" panose="020B0604020202020204" pitchFamily="34" charset="0"/>
                <a:ea typeface="Times New Roman" panose="02020603050405020304" pitchFamily="18" charset="0"/>
              </a:rPr>
              <a:t>The general principles of drug action and the pharmacological activities of various classes of drugs with the major focus on the molecular mechanisms of drug action.</a:t>
            </a:r>
            <a:endParaRPr lang="en-ZA" sz="2000" dirty="0">
              <a:effectLst/>
              <a:latin typeface="Arial" panose="020B0604020202020204" pitchFamily="34" charset="0"/>
              <a:ea typeface="Times New Roman" panose="02020603050405020304" pitchFamily="18" charset="0"/>
            </a:endParaRPr>
          </a:p>
          <a:p>
            <a:endParaRPr lang="en-ZA" dirty="0"/>
          </a:p>
        </p:txBody>
      </p:sp>
      <p:sp>
        <p:nvSpPr>
          <p:cNvPr id="3" name="Title 2">
            <a:extLst>
              <a:ext uri="{FF2B5EF4-FFF2-40B4-BE49-F238E27FC236}">
                <a16:creationId xmlns:a16="http://schemas.microsoft.com/office/drawing/2014/main" id="{2839C1E0-EB6F-F05F-CD01-9F8B603F39C2}"/>
              </a:ext>
            </a:extLst>
          </p:cNvPr>
          <p:cNvSpPr>
            <a:spLocks noGrp="1"/>
          </p:cNvSpPr>
          <p:nvPr>
            <p:ph type="title"/>
          </p:nvPr>
        </p:nvSpPr>
        <p:spPr/>
        <p:txBody>
          <a:bodyPr>
            <a:normAutofit/>
          </a:bodyPr>
          <a:lstStyle/>
          <a:p>
            <a:r>
              <a:rPr lang="en-ZA" sz="4000" dirty="0">
                <a:solidFill>
                  <a:srgbClr val="002060"/>
                </a:solidFill>
                <a:latin typeface="Aharoni" panose="02010803020104030203" pitchFamily="2" charset="-79"/>
                <a:cs typeface="Aharoni" panose="02010803020104030203" pitchFamily="2" charset="-79"/>
              </a:rPr>
              <a:t>Pharmaceutical Specific Outcomes</a:t>
            </a:r>
          </a:p>
        </p:txBody>
      </p:sp>
      <p:pic>
        <p:nvPicPr>
          <p:cNvPr id="5" name="Picture 4">
            <a:extLst>
              <a:ext uri="{FF2B5EF4-FFF2-40B4-BE49-F238E27FC236}">
                <a16:creationId xmlns:a16="http://schemas.microsoft.com/office/drawing/2014/main" id="{708742F0-53A0-FE11-6C82-DC7B413BC0C2}"/>
              </a:ext>
            </a:extLst>
          </p:cNvPr>
          <p:cNvPicPr>
            <a:picLocks noChangeAspect="1"/>
          </p:cNvPicPr>
          <p:nvPr/>
        </p:nvPicPr>
        <p:blipFill rotWithShape="1">
          <a:blip r:embed="rId2"/>
          <a:srcRect r="27844"/>
          <a:stretch/>
        </p:blipFill>
        <p:spPr>
          <a:xfrm>
            <a:off x="8404699" y="830896"/>
            <a:ext cx="3787302" cy="5251801"/>
          </a:xfrm>
          <a:prstGeom prst="rect">
            <a:avLst/>
          </a:prstGeom>
        </p:spPr>
      </p:pic>
    </p:spTree>
    <p:extLst>
      <p:ext uri="{BB962C8B-B14F-4D97-AF65-F5344CB8AC3E}">
        <p14:creationId xmlns:p14="http://schemas.microsoft.com/office/powerpoint/2010/main" val="33490582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D32F7D-178F-81FC-98A5-E4A6163A45F1}"/>
              </a:ext>
            </a:extLst>
          </p:cNvPr>
          <p:cNvSpPr>
            <a:spLocks noGrp="1"/>
          </p:cNvSpPr>
          <p:nvPr>
            <p:ph sz="half" idx="2"/>
          </p:nvPr>
        </p:nvSpPr>
        <p:spPr>
          <a:xfrm>
            <a:off x="1422400" y="1307702"/>
            <a:ext cx="6982298" cy="4907507"/>
          </a:xfrm>
        </p:spPr>
        <p:txBody>
          <a:bodyPr>
            <a:normAutofit/>
          </a:bodyPr>
          <a:lstStyle/>
          <a:p>
            <a:pPr marL="538163" lvl="0" indent="-538163" algn="just">
              <a:lnSpc>
                <a:spcPct val="110000"/>
              </a:lnSpc>
              <a:spcBef>
                <a:spcPts val="0"/>
              </a:spcBef>
              <a:buNone/>
              <a:tabLst>
                <a:tab pos="538163" algn="l"/>
              </a:tabLst>
            </a:pPr>
            <a:r>
              <a:rPr lang="en-GB" sz="2000" b="1" dirty="0">
                <a:effectLst/>
                <a:latin typeface="Arial" panose="020B0604020202020204" pitchFamily="34" charset="0"/>
                <a:ea typeface="Times New Roman" panose="02020603050405020304" pitchFamily="18" charset="0"/>
              </a:rPr>
              <a:t>3. 	Analysis of substances of pharmaceutical importance</a:t>
            </a:r>
          </a:p>
          <a:p>
            <a:pPr marL="0" lvl="0" indent="0" algn="just">
              <a:lnSpc>
                <a:spcPct val="110000"/>
              </a:lnSpc>
              <a:spcBef>
                <a:spcPts val="0"/>
              </a:spcBef>
              <a:buNone/>
              <a:tabLst>
                <a:tab pos="459105" algn="l"/>
              </a:tabLst>
            </a:pPr>
            <a:endParaRPr lang="en-ZA" sz="1800" dirty="0">
              <a:effectLst/>
              <a:latin typeface="Arial" panose="020B0604020202020204" pitchFamily="34" charset="0"/>
              <a:ea typeface="Times New Roman" panose="02020603050405020304" pitchFamily="18" charset="0"/>
            </a:endParaRPr>
          </a:p>
          <a:p>
            <a:pPr marL="538163" indent="0" algn="just">
              <a:lnSpc>
                <a:spcPct val="110000"/>
              </a:lnSpc>
              <a:spcBef>
                <a:spcPts val="0"/>
              </a:spcBef>
              <a:buNone/>
            </a:pPr>
            <a:r>
              <a:rPr lang="en-GB" sz="1800" dirty="0">
                <a:effectLst/>
                <a:latin typeface="Arial" panose="020B0604020202020204" pitchFamily="34" charset="0"/>
                <a:ea typeface="Times New Roman" panose="02020603050405020304" pitchFamily="18" charset="0"/>
              </a:rPr>
              <a:t>You should be able to describe the application of physical methods used in the identification, separation and structure determination of organic compounds, i.e.:</a:t>
            </a:r>
          </a:p>
          <a:p>
            <a:pPr marL="457200" algn="just">
              <a:lnSpc>
                <a:spcPct val="110000"/>
              </a:lnSpc>
              <a:spcBef>
                <a:spcPts val="0"/>
              </a:spcBef>
            </a:pPr>
            <a:endParaRPr lang="en-ZA" sz="1800" dirty="0">
              <a:effectLst/>
              <a:latin typeface="Arial" panose="020B0604020202020204" pitchFamily="34" charset="0"/>
              <a:ea typeface="Times New Roman" panose="02020603050405020304" pitchFamily="18" charset="0"/>
            </a:endParaRPr>
          </a:p>
          <a:p>
            <a:pPr marL="1076325" lvl="0" indent="-538163" algn="just">
              <a:lnSpc>
                <a:spcPct val="110000"/>
              </a:lnSpc>
              <a:spcBef>
                <a:spcPts val="0"/>
              </a:spcBef>
              <a:buFont typeface="+mj-lt"/>
              <a:buAutoNum type="alphaLcParenBoth"/>
              <a:tabLst>
                <a:tab pos="1076325" algn="l"/>
              </a:tabLst>
            </a:pPr>
            <a:r>
              <a:rPr lang="en-GB" sz="1800" dirty="0">
                <a:effectLst/>
                <a:latin typeface="Arial" panose="020B0604020202020204" pitchFamily="34" charset="0"/>
                <a:ea typeface="Times New Roman" panose="02020603050405020304" pitchFamily="18" charset="0"/>
              </a:rPr>
              <a:t>Weight and volumetric analysis, including neutralisation, precipitation analysis and </a:t>
            </a:r>
            <a:r>
              <a:rPr lang="en-GB" sz="1800" dirty="0" err="1">
                <a:effectLst/>
                <a:latin typeface="Arial" panose="020B0604020202020204" pitchFamily="34" charset="0"/>
                <a:ea typeface="Times New Roman" panose="02020603050405020304" pitchFamily="18" charset="0"/>
              </a:rPr>
              <a:t>complexometry</a:t>
            </a:r>
            <a:r>
              <a:rPr lang="en-GB" sz="1800" dirty="0">
                <a:effectLst/>
                <a:latin typeface="Arial" panose="020B0604020202020204" pitchFamily="34" charset="0"/>
                <a:ea typeface="Times New Roman" panose="02020603050405020304" pitchFamily="18" charset="0"/>
              </a:rPr>
              <a:t>;</a:t>
            </a:r>
            <a:endParaRPr lang="en-ZA" sz="1800" dirty="0">
              <a:effectLst/>
              <a:latin typeface="Arial" panose="020B0604020202020204" pitchFamily="34" charset="0"/>
              <a:ea typeface="Times New Roman" panose="02020603050405020304" pitchFamily="18" charset="0"/>
            </a:endParaRPr>
          </a:p>
          <a:p>
            <a:pPr marL="1076325" lvl="0" indent="-538163" algn="just">
              <a:lnSpc>
                <a:spcPct val="110000"/>
              </a:lnSpc>
              <a:spcBef>
                <a:spcPts val="0"/>
              </a:spcBef>
              <a:buFont typeface="+mj-lt"/>
              <a:buAutoNum type="alphaLcParenBoth"/>
              <a:tabLst>
                <a:tab pos="1076325" algn="l"/>
              </a:tabLst>
            </a:pPr>
            <a:r>
              <a:rPr lang="en-GB" sz="1800" dirty="0">
                <a:effectLst/>
                <a:latin typeface="Arial" panose="020B0604020202020204" pitchFamily="34" charset="0"/>
                <a:ea typeface="Times New Roman" panose="02020603050405020304" pitchFamily="18" charset="0"/>
              </a:rPr>
              <a:t>Mass spectrometry;</a:t>
            </a:r>
            <a:endParaRPr lang="en-ZA" sz="1800" dirty="0">
              <a:effectLst/>
              <a:latin typeface="Arial" panose="020B0604020202020204" pitchFamily="34" charset="0"/>
              <a:ea typeface="Times New Roman" panose="02020603050405020304" pitchFamily="18" charset="0"/>
            </a:endParaRPr>
          </a:p>
          <a:p>
            <a:pPr marL="1076325" lvl="0" indent="-538163" algn="just">
              <a:lnSpc>
                <a:spcPct val="110000"/>
              </a:lnSpc>
              <a:spcBef>
                <a:spcPts val="0"/>
              </a:spcBef>
              <a:buFont typeface="+mj-lt"/>
              <a:buAutoNum type="alphaLcParenBoth"/>
              <a:tabLst>
                <a:tab pos="1076325" algn="l"/>
              </a:tabLst>
            </a:pPr>
            <a:r>
              <a:rPr lang="en-GB" sz="1800" dirty="0">
                <a:effectLst/>
                <a:latin typeface="Arial" panose="020B0604020202020204" pitchFamily="34" charset="0"/>
                <a:ea typeface="Times New Roman" panose="02020603050405020304" pitchFamily="18" charset="0"/>
              </a:rPr>
              <a:t>Thin-layer, column, and gas-liquid chromatography;</a:t>
            </a:r>
            <a:endParaRPr lang="en-ZA" sz="1800" dirty="0">
              <a:effectLst/>
              <a:latin typeface="Arial" panose="020B0604020202020204" pitchFamily="34" charset="0"/>
              <a:ea typeface="Times New Roman" panose="02020603050405020304" pitchFamily="18" charset="0"/>
            </a:endParaRPr>
          </a:p>
          <a:p>
            <a:pPr marL="1076325" lvl="0" indent="-538163" algn="just">
              <a:lnSpc>
                <a:spcPct val="110000"/>
              </a:lnSpc>
              <a:spcBef>
                <a:spcPts val="0"/>
              </a:spcBef>
              <a:buFont typeface="+mj-lt"/>
              <a:buAutoNum type="alphaLcParenBoth"/>
              <a:tabLst>
                <a:tab pos="1076325" algn="l"/>
              </a:tabLst>
            </a:pPr>
            <a:r>
              <a:rPr lang="en-GB" sz="1800" dirty="0">
                <a:effectLst/>
                <a:latin typeface="Arial" panose="020B0604020202020204" pitchFamily="34" charset="0"/>
                <a:ea typeface="Times New Roman" panose="02020603050405020304" pitchFamily="18" charset="0"/>
              </a:rPr>
              <a:t>Infrared, ultraviolet and nuclear magnetic resonance spectroscopy.</a:t>
            </a:r>
            <a:endParaRPr lang="en-ZA" sz="1800" dirty="0">
              <a:effectLst/>
              <a:latin typeface="Arial" panose="020B0604020202020204" pitchFamily="34" charset="0"/>
              <a:ea typeface="Times New Roman" panose="02020603050405020304" pitchFamily="18" charset="0"/>
            </a:endParaRPr>
          </a:p>
          <a:p>
            <a:pPr marL="1076325" lvl="0" indent="-538163" algn="just">
              <a:lnSpc>
                <a:spcPct val="110000"/>
              </a:lnSpc>
              <a:spcBef>
                <a:spcPts val="0"/>
              </a:spcBef>
              <a:buFont typeface="+mj-lt"/>
              <a:buAutoNum type="alphaLcParenBoth"/>
              <a:tabLst>
                <a:tab pos="1076325" algn="l"/>
              </a:tabLst>
            </a:pPr>
            <a:r>
              <a:rPr lang="en-GB" sz="1800" dirty="0">
                <a:effectLst/>
                <a:latin typeface="Arial" panose="020B0604020202020204" pitchFamily="34" charset="0"/>
                <a:ea typeface="Times New Roman" panose="02020603050405020304" pitchFamily="18" charset="0"/>
              </a:rPr>
              <a:t>Calculation and interpretation of properties of chemical solutions, e.g. acid-base properties, molarity, etc.</a:t>
            </a:r>
            <a:endParaRPr lang="en-ZA" sz="1800" dirty="0">
              <a:effectLst/>
              <a:latin typeface="Arial" panose="020B0604020202020204" pitchFamily="34" charset="0"/>
              <a:ea typeface="Times New Roman" panose="02020603050405020304" pitchFamily="18" charset="0"/>
            </a:endParaRPr>
          </a:p>
          <a:p>
            <a:endParaRPr lang="en-ZA" dirty="0"/>
          </a:p>
        </p:txBody>
      </p:sp>
      <p:sp>
        <p:nvSpPr>
          <p:cNvPr id="3" name="Title 2">
            <a:extLst>
              <a:ext uri="{FF2B5EF4-FFF2-40B4-BE49-F238E27FC236}">
                <a16:creationId xmlns:a16="http://schemas.microsoft.com/office/drawing/2014/main" id="{2839C1E0-EB6F-F05F-CD01-9F8B603F39C2}"/>
              </a:ext>
            </a:extLst>
          </p:cNvPr>
          <p:cNvSpPr>
            <a:spLocks noGrp="1"/>
          </p:cNvSpPr>
          <p:nvPr>
            <p:ph type="title"/>
          </p:nvPr>
        </p:nvSpPr>
        <p:spPr>
          <a:xfrm>
            <a:off x="1422400" y="344180"/>
            <a:ext cx="9931400" cy="775417"/>
          </a:xfrm>
        </p:spPr>
        <p:txBody>
          <a:bodyPr/>
          <a:lstStyle/>
          <a:p>
            <a:r>
              <a:rPr lang="en-ZA" dirty="0">
                <a:solidFill>
                  <a:srgbClr val="002060"/>
                </a:solidFill>
                <a:latin typeface="Aharoni" panose="02010803020104030203" pitchFamily="2" charset="-79"/>
                <a:cs typeface="Aharoni" panose="02010803020104030203" pitchFamily="2" charset="-79"/>
              </a:rPr>
              <a:t>Pharmaceutical Specific Outcomes</a:t>
            </a:r>
          </a:p>
        </p:txBody>
      </p:sp>
      <p:pic>
        <p:nvPicPr>
          <p:cNvPr id="4" name="Picture 3">
            <a:extLst>
              <a:ext uri="{FF2B5EF4-FFF2-40B4-BE49-F238E27FC236}">
                <a16:creationId xmlns:a16="http://schemas.microsoft.com/office/drawing/2014/main" id="{240937D9-3185-7CDA-6513-6B959B9B2AF6}"/>
              </a:ext>
            </a:extLst>
          </p:cNvPr>
          <p:cNvPicPr>
            <a:picLocks noChangeAspect="1"/>
          </p:cNvPicPr>
          <p:nvPr/>
        </p:nvPicPr>
        <p:blipFill rotWithShape="1">
          <a:blip r:embed="rId2"/>
          <a:srcRect r="27844"/>
          <a:stretch/>
        </p:blipFill>
        <p:spPr>
          <a:xfrm>
            <a:off x="8404699" y="830896"/>
            <a:ext cx="3787302" cy="5251801"/>
          </a:xfrm>
          <a:prstGeom prst="rect">
            <a:avLst/>
          </a:prstGeom>
        </p:spPr>
      </p:pic>
    </p:spTree>
    <p:extLst>
      <p:ext uri="{BB962C8B-B14F-4D97-AF65-F5344CB8AC3E}">
        <p14:creationId xmlns:p14="http://schemas.microsoft.com/office/powerpoint/2010/main" val="17316438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D32F7D-178F-81FC-98A5-E4A6163A45F1}"/>
              </a:ext>
            </a:extLst>
          </p:cNvPr>
          <p:cNvSpPr>
            <a:spLocks noGrp="1"/>
          </p:cNvSpPr>
          <p:nvPr>
            <p:ph sz="half" idx="2"/>
          </p:nvPr>
        </p:nvSpPr>
        <p:spPr>
          <a:xfrm>
            <a:off x="1422400" y="1630617"/>
            <a:ext cx="6982299" cy="5077031"/>
          </a:xfrm>
        </p:spPr>
        <p:txBody>
          <a:bodyPr/>
          <a:lstStyle/>
          <a:p>
            <a:pPr marL="0" lvl="0" indent="0" algn="just">
              <a:lnSpc>
                <a:spcPct val="100000"/>
              </a:lnSpc>
              <a:spcBef>
                <a:spcPts val="0"/>
              </a:spcBef>
              <a:buNone/>
              <a:tabLst>
                <a:tab pos="538163" algn="l"/>
                <a:tab pos="1076325" algn="l"/>
              </a:tabLst>
            </a:pPr>
            <a:r>
              <a:rPr lang="en-GB" sz="2000" b="1" dirty="0">
                <a:effectLst/>
                <a:latin typeface="Arial" panose="020B0604020202020204" pitchFamily="34" charset="0"/>
                <a:ea typeface="Times New Roman" panose="02020603050405020304" pitchFamily="18" charset="0"/>
              </a:rPr>
              <a:t>4. 	The actions of drugs in biochemical terms</a:t>
            </a:r>
          </a:p>
          <a:p>
            <a:pPr marL="0" lvl="0" indent="0" algn="just">
              <a:lnSpc>
                <a:spcPct val="100000"/>
              </a:lnSpc>
              <a:spcBef>
                <a:spcPts val="0"/>
              </a:spcBef>
              <a:buNone/>
              <a:tabLst>
                <a:tab pos="538163" algn="l"/>
                <a:tab pos="1076325" algn="l"/>
              </a:tabLst>
            </a:pPr>
            <a:endParaRPr lang="en-ZA" sz="1800" dirty="0">
              <a:effectLst/>
              <a:latin typeface="Arial" panose="020B0604020202020204" pitchFamily="34" charset="0"/>
              <a:ea typeface="Times New Roman" panose="02020603050405020304" pitchFamily="18" charset="0"/>
            </a:endParaRPr>
          </a:p>
          <a:p>
            <a:pPr marL="538163" indent="0" algn="just">
              <a:lnSpc>
                <a:spcPct val="100000"/>
              </a:lnSpc>
              <a:spcBef>
                <a:spcPts val="0"/>
              </a:spcBef>
              <a:buNone/>
              <a:tabLst>
                <a:tab pos="538163" algn="l"/>
                <a:tab pos="1076325" algn="l"/>
              </a:tabLst>
            </a:pPr>
            <a:r>
              <a:rPr lang="en-GB" sz="1800" dirty="0">
                <a:effectLst/>
                <a:latin typeface="Arial" panose="020B0604020202020204" pitchFamily="34" charset="0"/>
                <a:ea typeface="Times New Roman" panose="02020603050405020304" pitchFamily="18" charset="0"/>
              </a:rPr>
              <a:t>You should have a thorough understanding of</a:t>
            </a:r>
            <a:r>
              <a:rPr lang="en-GB" sz="1800" dirty="0">
                <a:latin typeface="Arial" panose="020B0604020202020204" pitchFamily="34" charset="0"/>
                <a:ea typeface="Times New Roman" panose="02020603050405020304" pitchFamily="18" charset="0"/>
              </a:rPr>
              <a:t> + </a:t>
            </a:r>
            <a:r>
              <a:rPr lang="en-GB" sz="1800" dirty="0">
                <a:effectLst/>
                <a:latin typeface="Arial" panose="020B0604020202020204" pitchFamily="34" charset="0"/>
                <a:ea typeface="Times New Roman" panose="02020603050405020304" pitchFamily="18" charset="0"/>
              </a:rPr>
              <a:t>be able to interpret the actions of drugs in biochemical terms, including:</a:t>
            </a:r>
          </a:p>
          <a:p>
            <a:pPr marL="457200" algn="just">
              <a:lnSpc>
                <a:spcPct val="100000"/>
              </a:lnSpc>
              <a:spcBef>
                <a:spcPts val="0"/>
              </a:spcBef>
              <a:tabLst>
                <a:tab pos="538163" algn="l"/>
                <a:tab pos="1076325" algn="l"/>
              </a:tabLst>
            </a:pPr>
            <a:endParaRPr lang="en-ZA" sz="1800" dirty="0">
              <a:effectLst/>
              <a:latin typeface="Arial" panose="020B0604020202020204" pitchFamily="34" charset="0"/>
              <a:ea typeface="Times New Roman" panose="02020603050405020304" pitchFamily="18" charset="0"/>
            </a:endParaRPr>
          </a:p>
          <a:p>
            <a:pPr marL="1076325" lvl="0" indent="-538163" algn="just">
              <a:lnSpc>
                <a:spcPct val="100000"/>
              </a:lnSpc>
              <a:spcBef>
                <a:spcPts val="0"/>
              </a:spcBef>
              <a:buFont typeface="+mj-lt"/>
              <a:buAutoNum type="alphaLcParenBoth"/>
              <a:tabLst>
                <a:tab pos="538163" algn="l"/>
                <a:tab pos="1076325" algn="l"/>
              </a:tabLst>
            </a:pPr>
            <a:r>
              <a:rPr lang="en-GB" sz="1800" dirty="0">
                <a:effectLst/>
                <a:latin typeface="Arial" panose="020B0604020202020204" pitchFamily="34" charset="0"/>
                <a:ea typeface="Times New Roman" panose="02020603050405020304" pitchFamily="18" charset="0"/>
              </a:rPr>
              <a:t>The structures, functions and transformations occurring within living cells in terms of established chemical principles;</a:t>
            </a:r>
            <a:endParaRPr lang="en-ZA" sz="1800" dirty="0">
              <a:effectLst/>
              <a:latin typeface="Arial" panose="020B0604020202020204" pitchFamily="34" charset="0"/>
              <a:ea typeface="Times New Roman" panose="02020603050405020304" pitchFamily="18" charset="0"/>
            </a:endParaRPr>
          </a:p>
          <a:p>
            <a:pPr marL="1076325" lvl="0" indent="-538163" algn="just">
              <a:lnSpc>
                <a:spcPct val="100000"/>
              </a:lnSpc>
              <a:spcBef>
                <a:spcPts val="0"/>
              </a:spcBef>
              <a:buFont typeface="+mj-lt"/>
              <a:buAutoNum type="alphaLcParenBoth"/>
              <a:tabLst>
                <a:tab pos="538163" algn="l"/>
                <a:tab pos="1076325" algn="l"/>
              </a:tabLst>
            </a:pPr>
            <a:r>
              <a:rPr lang="en-GB" sz="1800" dirty="0">
                <a:effectLst/>
                <a:latin typeface="Arial" panose="020B0604020202020204" pitchFamily="34" charset="0"/>
                <a:ea typeface="Times New Roman" panose="02020603050405020304" pitchFamily="18" charset="0"/>
              </a:rPr>
              <a:t>The structures and functions of drug molecules, biopolymers, nucleic acids and proteins;</a:t>
            </a:r>
            <a:endParaRPr lang="en-ZA" sz="1800" dirty="0">
              <a:effectLst/>
              <a:latin typeface="Arial" panose="020B0604020202020204" pitchFamily="34" charset="0"/>
              <a:ea typeface="Times New Roman" panose="02020603050405020304" pitchFamily="18" charset="0"/>
            </a:endParaRPr>
          </a:p>
          <a:p>
            <a:pPr marL="1076325" lvl="0" indent="-538163" algn="just">
              <a:lnSpc>
                <a:spcPct val="100000"/>
              </a:lnSpc>
              <a:spcBef>
                <a:spcPts val="0"/>
              </a:spcBef>
              <a:buFont typeface="+mj-lt"/>
              <a:buAutoNum type="alphaLcParenBoth"/>
              <a:tabLst>
                <a:tab pos="538163" algn="l"/>
                <a:tab pos="1076325" algn="l"/>
              </a:tabLst>
            </a:pPr>
            <a:r>
              <a:rPr lang="en-GB" sz="1800" dirty="0">
                <a:effectLst/>
                <a:latin typeface="Arial" panose="020B0604020202020204" pitchFamily="34" charset="0"/>
                <a:ea typeface="Times New Roman" panose="02020603050405020304" pitchFamily="18" charset="0"/>
              </a:rPr>
              <a:t>The effect of drugs on metabolism and regulation of cellular processes.</a:t>
            </a:r>
            <a:endParaRPr lang="en-ZA" sz="1800" dirty="0">
              <a:effectLst/>
              <a:latin typeface="Arial" panose="020B0604020202020204" pitchFamily="34" charset="0"/>
              <a:ea typeface="Times New Roman" panose="02020603050405020304" pitchFamily="18" charset="0"/>
            </a:endParaRPr>
          </a:p>
          <a:p>
            <a:endParaRPr lang="en-ZA" dirty="0"/>
          </a:p>
        </p:txBody>
      </p:sp>
      <p:sp>
        <p:nvSpPr>
          <p:cNvPr id="3" name="Title 2">
            <a:extLst>
              <a:ext uri="{FF2B5EF4-FFF2-40B4-BE49-F238E27FC236}">
                <a16:creationId xmlns:a16="http://schemas.microsoft.com/office/drawing/2014/main" id="{2839C1E0-EB6F-F05F-CD01-9F8B603F39C2}"/>
              </a:ext>
            </a:extLst>
          </p:cNvPr>
          <p:cNvSpPr>
            <a:spLocks noGrp="1"/>
          </p:cNvSpPr>
          <p:nvPr>
            <p:ph type="title"/>
          </p:nvPr>
        </p:nvSpPr>
        <p:spPr/>
        <p:txBody>
          <a:bodyPr>
            <a:normAutofit/>
          </a:bodyPr>
          <a:lstStyle/>
          <a:p>
            <a:r>
              <a:rPr lang="en-ZA" sz="4000" dirty="0">
                <a:solidFill>
                  <a:srgbClr val="002060"/>
                </a:solidFill>
                <a:latin typeface="Aharoni" panose="02010803020104030203" pitchFamily="2" charset="-79"/>
                <a:cs typeface="Aharoni" panose="02010803020104030203" pitchFamily="2" charset="-79"/>
              </a:rPr>
              <a:t>Pharmaceutical Specific Outcomes</a:t>
            </a:r>
          </a:p>
        </p:txBody>
      </p:sp>
      <p:pic>
        <p:nvPicPr>
          <p:cNvPr id="4" name="Picture 3">
            <a:extLst>
              <a:ext uri="{FF2B5EF4-FFF2-40B4-BE49-F238E27FC236}">
                <a16:creationId xmlns:a16="http://schemas.microsoft.com/office/drawing/2014/main" id="{E08C2EB7-03C3-4263-999A-BE4C44B0CCC9}"/>
              </a:ext>
            </a:extLst>
          </p:cNvPr>
          <p:cNvPicPr>
            <a:picLocks noChangeAspect="1"/>
          </p:cNvPicPr>
          <p:nvPr/>
        </p:nvPicPr>
        <p:blipFill rotWithShape="1">
          <a:blip r:embed="rId2"/>
          <a:srcRect r="27844"/>
          <a:stretch/>
        </p:blipFill>
        <p:spPr>
          <a:xfrm>
            <a:off x="8404699" y="830896"/>
            <a:ext cx="3787302" cy="5251801"/>
          </a:xfrm>
          <a:prstGeom prst="rect">
            <a:avLst/>
          </a:prstGeom>
        </p:spPr>
      </p:pic>
    </p:spTree>
    <p:extLst>
      <p:ext uri="{BB962C8B-B14F-4D97-AF65-F5344CB8AC3E}">
        <p14:creationId xmlns:p14="http://schemas.microsoft.com/office/powerpoint/2010/main" val="42834789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D32F7D-178F-81FC-98A5-E4A6163A45F1}"/>
              </a:ext>
            </a:extLst>
          </p:cNvPr>
          <p:cNvSpPr>
            <a:spLocks noGrp="1"/>
          </p:cNvSpPr>
          <p:nvPr>
            <p:ph sz="half" idx="2"/>
          </p:nvPr>
        </p:nvSpPr>
        <p:spPr>
          <a:xfrm>
            <a:off x="1422400" y="1525842"/>
            <a:ext cx="6807200" cy="3892631"/>
          </a:xfrm>
        </p:spPr>
        <p:txBody>
          <a:bodyPr/>
          <a:lstStyle/>
          <a:p>
            <a:pPr marL="449263" lvl="0" indent="-449263" algn="just">
              <a:lnSpc>
                <a:spcPct val="100000"/>
              </a:lnSpc>
              <a:spcBef>
                <a:spcPts val="0"/>
              </a:spcBef>
              <a:buNone/>
              <a:tabLst>
                <a:tab pos="458788" algn="l"/>
                <a:tab pos="1076325" algn="l"/>
              </a:tabLst>
            </a:pPr>
            <a:r>
              <a:rPr lang="en-GB" sz="2400" b="1" dirty="0">
                <a:effectLst/>
                <a:latin typeface="Arial" panose="020B0604020202020204" pitchFamily="34" charset="0"/>
                <a:ea typeface="Times New Roman" panose="02020603050405020304" pitchFamily="18" charset="0"/>
              </a:rPr>
              <a:t>5. 	Pharmaceutical chemistry in drug design </a:t>
            </a:r>
          </a:p>
          <a:p>
            <a:pPr marL="449263" lvl="0" indent="-449263" algn="just">
              <a:lnSpc>
                <a:spcPct val="100000"/>
              </a:lnSpc>
              <a:spcBef>
                <a:spcPts val="0"/>
              </a:spcBef>
              <a:buNone/>
              <a:tabLst>
                <a:tab pos="458788" algn="l"/>
                <a:tab pos="1076325" algn="l"/>
              </a:tabLst>
            </a:pPr>
            <a:endParaRPr lang="en-ZA" sz="2000" dirty="0">
              <a:effectLst/>
              <a:latin typeface="Arial" panose="020B0604020202020204" pitchFamily="34" charset="0"/>
              <a:ea typeface="Times New Roman" panose="02020603050405020304" pitchFamily="18" charset="0"/>
            </a:endParaRPr>
          </a:p>
          <a:p>
            <a:pPr marL="0" indent="0" algn="just">
              <a:lnSpc>
                <a:spcPct val="100000"/>
              </a:lnSpc>
              <a:spcBef>
                <a:spcPts val="0"/>
              </a:spcBef>
              <a:buNone/>
              <a:tabLst>
                <a:tab pos="458788" algn="l"/>
                <a:tab pos="1076325" algn="l"/>
              </a:tabLst>
            </a:pPr>
            <a:r>
              <a:rPr lang="en-GB" sz="2000" dirty="0">
                <a:effectLst/>
                <a:latin typeface="Arial" panose="020B0604020202020204" pitchFamily="34" charset="0"/>
                <a:ea typeface="Times New Roman" panose="02020603050405020304" pitchFamily="18" charset="0"/>
              </a:rPr>
              <a:t>	You should have an understanding of:</a:t>
            </a:r>
          </a:p>
          <a:p>
            <a:pPr marL="449263" indent="-449263" algn="just">
              <a:lnSpc>
                <a:spcPct val="100000"/>
              </a:lnSpc>
              <a:spcBef>
                <a:spcPts val="0"/>
              </a:spcBef>
              <a:buNone/>
              <a:tabLst>
                <a:tab pos="458788" algn="l"/>
                <a:tab pos="1076325" algn="l"/>
              </a:tabLst>
            </a:pPr>
            <a:endParaRPr lang="en-ZA" sz="2000" dirty="0">
              <a:effectLst/>
              <a:latin typeface="Arial" panose="020B0604020202020204" pitchFamily="34" charset="0"/>
              <a:ea typeface="Times New Roman" panose="02020603050405020304" pitchFamily="18" charset="0"/>
            </a:endParaRPr>
          </a:p>
          <a:p>
            <a:pPr marL="1076325" lvl="0" indent="-627063" algn="just">
              <a:lnSpc>
                <a:spcPct val="100000"/>
              </a:lnSpc>
              <a:spcBef>
                <a:spcPts val="0"/>
              </a:spcBef>
              <a:buFont typeface="+mj-lt"/>
              <a:buAutoNum type="alphaLcParenBoth"/>
              <a:tabLst>
                <a:tab pos="458788" algn="l"/>
                <a:tab pos="1076325" algn="l"/>
              </a:tabLst>
            </a:pPr>
            <a:r>
              <a:rPr lang="en-GB" sz="2000" dirty="0">
                <a:effectLst/>
                <a:latin typeface="Arial" panose="020B0604020202020204" pitchFamily="34" charset="0"/>
                <a:ea typeface="Times New Roman" panose="02020603050405020304" pitchFamily="18" charset="0"/>
              </a:rPr>
              <a:t>Molecular orbital theory in drug design;</a:t>
            </a:r>
            <a:endParaRPr lang="en-ZA" sz="2000" dirty="0">
              <a:effectLst/>
              <a:latin typeface="Arial" panose="020B0604020202020204" pitchFamily="34" charset="0"/>
              <a:ea typeface="Times New Roman" panose="02020603050405020304" pitchFamily="18" charset="0"/>
            </a:endParaRPr>
          </a:p>
          <a:p>
            <a:pPr marL="1076325" lvl="0" indent="-627063" algn="just">
              <a:lnSpc>
                <a:spcPct val="100000"/>
              </a:lnSpc>
              <a:spcBef>
                <a:spcPts val="0"/>
              </a:spcBef>
              <a:buFont typeface="+mj-lt"/>
              <a:buAutoNum type="alphaLcParenBoth"/>
              <a:tabLst>
                <a:tab pos="458788" algn="l"/>
                <a:tab pos="1076325" algn="l"/>
              </a:tabLst>
            </a:pPr>
            <a:r>
              <a:rPr lang="en-GB" sz="2000" dirty="0">
                <a:effectLst/>
                <a:latin typeface="Arial" panose="020B0604020202020204" pitchFamily="34" charset="0"/>
                <a:ea typeface="Times New Roman" panose="02020603050405020304" pitchFamily="18" charset="0"/>
              </a:rPr>
              <a:t>Electronic and symmetry properties of drug molecules;</a:t>
            </a:r>
            <a:endParaRPr lang="en-ZA" sz="2000" dirty="0">
              <a:effectLst/>
              <a:latin typeface="Arial" panose="020B0604020202020204" pitchFamily="34" charset="0"/>
              <a:ea typeface="Times New Roman" panose="02020603050405020304" pitchFamily="18" charset="0"/>
            </a:endParaRPr>
          </a:p>
          <a:p>
            <a:pPr marL="1076325" lvl="0" indent="-627063" algn="just">
              <a:lnSpc>
                <a:spcPct val="100000"/>
              </a:lnSpc>
              <a:spcBef>
                <a:spcPts val="0"/>
              </a:spcBef>
              <a:buFont typeface="+mj-lt"/>
              <a:buAutoNum type="alphaLcParenBoth"/>
              <a:tabLst>
                <a:tab pos="458788" algn="l"/>
                <a:tab pos="1076325" algn="l"/>
              </a:tabLst>
            </a:pPr>
            <a:r>
              <a:rPr lang="en-GB" sz="2000" dirty="0">
                <a:effectLst/>
                <a:latin typeface="Arial" panose="020B0604020202020204" pitchFamily="34" charset="0"/>
                <a:ea typeface="Times New Roman" panose="02020603050405020304" pitchFamily="18" charset="0"/>
              </a:rPr>
              <a:t>Conformation and its impact on drug action and on reaction mechanisms.</a:t>
            </a:r>
            <a:endParaRPr lang="en-ZA" sz="2000" dirty="0">
              <a:effectLst/>
              <a:latin typeface="Arial" panose="020B0604020202020204" pitchFamily="34" charset="0"/>
              <a:ea typeface="Times New Roman" panose="02020603050405020304" pitchFamily="18" charset="0"/>
            </a:endParaRPr>
          </a:p>
          <a:p>
            <a:endParaRPr lang="en-ZA" dirty="0"/>
          </a:p>
        </p:txBody>
      </p:sp>
      <p:sp>
        <p:nvSpPr>
          <p:cNvPr id="3" name="Title 2">
            <a:extLst>
              <a:ext uri="{FF2B5EF4-FFF2-40B4-BE49-F238E27FC236}">
                <a16:creationId xmlns:a16="http://schemas.microsoft.com/office/drawing/2014/main" id="{2839C1E0-EB6F-F05F-CD01-9F8B603F39C2}"/>
              </a:ext>
            </a:extLst>
          </p:cNvPr>
          <p:cNvSpPr>
            <a:spLocks noGrp="1"/>
          </p:cNvSpPr>
          <p:nvPr>
            <p:ph type="title"/>
          </p:nvPr>
        </p:nvSpPr>
        <p:spPr/>
        <p:txBody>
          <a:bodyPr/>
          <a:lstStyle/>
          <a:p>
            <a:r>
              <a:rPr lang="en-ZA" dirty="0">
                <a:solidFill>
                  <a:srgbClr val="002060"/>
                </a:solidFill>
                <a:latin typeface="Aharoni" panose="02010803020104030203" pitchFamily="2" charset="-79"/>
                <a:cs typeface="Aharoni" panose="02010803020104030203" pitchFamily="2" charset="-79"/>
              </a:rPr>
              <a:t>Pharmaceutical Specific Outcomes</a:t>
            </a:r>
          </a:p>
        </p:txBody>
      </p:sp>
      <p:pic>
        <p:nvPicPr>
          <p:cNvPr id="4" name="Picture 3">
            <a:extLst>
              <a:ext uri="{FF2B5EF4-FFF2-40B4-BE49-F238E27FC236}">
                <a16:creationId xmlns:a16="http://schemas.microsoft.com/office/drawing/2014/main" id="{9AECFF96-F10A-3034-7E7D-10B49E7D6BAF}"/>
              </a:ext>
            </a:extLst>
          </p:cNvPr>
          <p:cNvPicPr>
            <a:picLocks noChangeAspect="1"/>
          </p:cNvPicPr>
          <p:nvPr/>
        </p:nvPicPr>
        <p:blipFill rotWithShape="1">
          <a:blip r:embed="rId2"/>
          <a:srcRect r="27844"/>
          <a:stretch/>
        </p:blipFill>
        <p:spPr>
          <a:xfrm>
            <a:off x="8404699" y="830896"/>
            <a:ext cx="3787302" cy="5251801"/>
          </a:xfrm>
          <a:prstGeom prst="rect">
            <a:avLst/>
          </a:prstGeom>
        </p:spPr>
      </p:pic>
    </p:spTree>
    <p:extLst>
      <p:ext uri="{BB962C8B-B14F-4D97-AF65-F5344CB8AC3E}">
        <p14:creationId xmlns:p14="http://schemas.microsoft.com/office/powerpoint/2010/main" val="1827635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39C1E0-EB6F-F05F-CD01-9F8B603F39C2}"/>
              </a:ext>
            </a:extLst>
          </p:cNvPr>
          <p:cNvSpPr>
            <a:spLocks noGrp="1"/>
          </p:cNvSpPr>
          <p:nvPr>
            <p:ph type="title"/>
          </p:nvPr>
        </p:nvSpPr>
        <p:spPr>
          <a:xfrm>
            <a:off x="1422400" y="502776"/>
            <a:ext cx="9931400" cy="537027"/>
          </a:xfrm>
        </p:spPr>
        <p:txBody>
          <a:bodyPr>
            <a:normAutofit fontScale="90000"/>
          </a:bodyPr>
          <a:lstStyle/>
          <a:p>
            <a:r>
              <a:rPr lang="en-ZA" sz="4000" dirty="0">
                <a:solidFill>
                  <a:srgbClr val="002060"/>
                </a:solidFill>
                <a:latin typeface="Aharoni" panose="02010803020104030203" pitchFamily="2" charset="-79"/>
                <a:cs typeface="Aharoni" panose="02010803020104030203" pitchFamily="2" charset="-79"/>
              </a:rPr>
              <a:t>Pharmaceutical Chemistry Questions </a:t>
            </a:r>
          </a:p>
        </p:txBody>
      </p:sp>
      <p:sp>
        <p:nvSpPr>
          <p:cNvPr id="4" name="Rectangle 1">
            <a:extLst>
              <a:ext uri="{FF2B5EF4-FFF2-40B4-BE49-F238E27FC236}">
                <a16:creationId xmlns:a16="http://schemas.microsoft.com/office/drawing/2014/main" id="{5A81A13E-B109-F549-3E37-CE22632EA558}"/>
              </a:ext>
            </a:extLst>
          </p:cNvPr>
          <p:cNvSpPr>
            <a:spLocks noGrp="1" noChangeArrowheads="1"/>
          </p:cNvSpPr>
          <p:nvPr>
            <p:ph sz="half" idx="2"/>
          </p:nvPr>
        </p:nvSpPr>
        <p:spPr bwMode="auto">
          <a:xfrm>
            <a:off x="1291772" y="1433571"/>
            <a:ext cx="6870700"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457200" lvl="1" indent="0" algn="just">
              <a:lnSpc>
                <a:spcPct val="100000"/>
              </a:lnSpc>
              <a:spcAft>
                <a:spcPts val="0"/>
              </a:spcAft>
              <a:buNone/>
            </a:pPr>
            <a:r>
              <a:rPr kumimoji="0" lang="en-US" altLang="en-US" sz="2800" b="0" i="0" u="none" strike="noStrike" cap="none" normalizeH="0" baseline="0" dirty="0">
                <a:ln>
                  <a:noFill/>
                </a:ln>
                <a:effectLst/>
                <a:cs typeface="Arial" panose="020B0604020202020204" pitchFamily="34" charset="0"/>
              </a:rPr>
              <a:t>The </a:t>
            </a:r>
            <a:r>
              <a:rPr kumimoji="0" lang="en-US" altLang="en-US" sz="2800" b="0" i="0" u="none" strike="noStrike" cap="none" normalizeH="0" baseline="0" dirty="0" err="1">
                <a:ln>
                  <a:noFill/>
                </a:ln>
                <a:effectLst/>
                <a:cs typeface="Arial" panose="020B0604020202020204" pitchFamily="34" charset="0"/>
              </a:rPr>
              <a:t>pKa</a:t>
            </a:r>
            <a:r>
              <a:rPr kumimoji="0" lang="en-US" altLang="en-US" sz="2800" b="0" i="0" u="none" strike="noStrike" cap="none" normalizeH="0" baseline="0" dirty="0">
                <a:ln>
                  <a:noFill/>
                </a:ln>
                <a:effectLst/>
                <a:cs typeface="Arial" panose="020B0604020202020204" pitchFamily="34" charset="0"/>
              </a:rPr>
              <a:t> of aspirin is </a:t>
            </a:r>
            <a:r>
              <a:rPr lang="en-US" altLang="en-US" sz="2800" dirty="0">
                <a:cs typeface="Arial" panose="020B0604020202020204" pitchFamily="34" charset="0"/>
              </a:rPr>
              <a:t>3.5</a:t>
            </a:r>
            <a:r>
              <a:rPr kumimoji="0" lang="en-US" altLang="en-US" sz="2800" b="0" i="0" u="none" strike="noStrike" cap="none" normalizeH="0" baseline="0" dirty="0">
                <a:ln>
                  <a:noFill/>
                </a:ln>
                <a:effectLst/>
                <a:cs typeface="Arial" panose="020B0604020202020204" pitchFamily="34" charset="0"/>
              </a:rPr>
              <a:t>. What is the percentage of aspirin that is unionized at a gastric pH of </a:t>
            </a:r>
            <a:r>
              <a:rPr lang="en-US" altLang="en-US" sz="2800" dirty="0">
                <a:cs typeface="Arial" panose="020B0604020202020204" pitchFamily="34" charset="0"/>
              </a:rPr>
              <a:t>1.5</a:t>
            </a:r>
            <a:r>
              <a:rPr kumimoji="0" lang="en-US" altLang="en-US" sz="2800" b="0" i="0" u="none" strike="noStrike" cap="none" normalizeH="0" baseline="0" dirty="0">
                <a:ln>
                  <a:noFill/>
                </a:ln>
                <a:effectLst/>
                <a:cs typeface="Arial" panose="020B0604020202020204" pitchFamily="34" charset="0"/>
              </a:rPr>
              <a:t>?</a:t>
            </a:r>
          </a:p>
          <a:p>
            <a:pPr marL="457200" lvl="1" indent="0" algn="just">
              <a:lnSpc>
                <a:spcPct val="100000"/>
              </a:lnSpc>
              <a:spcAft>
                <a:spcPts val="0"/>
              </a:spcAft>
              <a:buNone/>
            </a:pPr>
            <a:endParaRPr lang="en-US" altLang="en-US" sz="2800" dirty="0">
              <a:cs typeface="Arial" panose="020B0604020202020204" pitchFamily="34" charset="0"/>
            </a:endParaRPr>
          </a:p>
          <a:p>
            <a:pPr marL="457200" lvl="1" indent="0" algn="just">
              <a:lnSpc>
                <a:spcPct val="100000"/>
              </a:lnSpc>
              <a:spcAft>
                <a:spcPts val="0"/>
              </a:spcAft>
              <a:buNone/>
              <a:tabLst>
                <a:tab pos="1076325" algn="l"/>
              </a:tabLst>
            </a:pPr>
            <a:r>
              <a:rPr lang="en-ZA" sz="2800" dirty="0">
                <a:effectLst/>
                <a:ea typeface="Times New Roman" panose="02020603050405020304" pitchFamily="18" charset="0"/>
                <a:cs typeface="Arial" panose="020B0604020202020204" pitchFamily="34" charset="0"/>
              </a:rPr>
              <a:t>(a)	1%</a:t>
            </a:r>
          </a:p>
          <a:p>
            <a:pPr marL="457200" lvl="1" indent="0" algn="just">
              <a:lnSpc>
                <a:spcPct val="100000"/>
              </a:lnSpc>
              <a:spcAft>
                <a:spcPts val="0"/>
              </a:spcAft>
              <a:buNone/>
              <a:tabLst>
                <a:tab pos="1076325" algn="l"/>
              </a:tabLst>
            </a:pPr>
            <a:r>
              <a:rPr lang="en-ZA" sz="2800" dirty="0">
                <a:effectLst/>
                <a:ea typeface="Times New Roman" panose="02020603050405020304" pitchFamily="18" charset="0"/>
                <a:cs typeface="Arial" panose="020B0604020202020204" pitchFamily="34" charset="0"/>
              </a:rPr>
              <a:t>(b)	9%</a:t>
            </a:r>
          </a:p>
          <a:p>
            <a:pPr marL="449263" lvl="1" indent="7938" algn="just">
              <a:lnSpc>
                <a:spcPct val="100000"/>
              </a:lnSpc>
              <a:spcAft>
                <a:spcPts val="0"/>
              </a:spcAft>
              <a:buNone/>
              <a:tabLst>
                <a:tab pos="1076325" algn="l"/>
              </a:tabLst>
            </a:pPr>
            <a:r>
              <a:rPr lang="en-ZA" sz="2800" dirty="0">
                <a:effectLst/>
                <a:ea typeface="Times New Roman" panose="02020603050405020304" pitchFamily="18" charset="0"/>
                <a:cs typeface="Arial" panose="020B0604020202020204" pitchFamily="34" charset="0"/>
              </a:rPr>
              <a:t>(c)	90.9%</a:t>
            </a:r>
          </a:p>
          <a:p>
            <a:pPr marL="449263" lvl="1" indent="7938" algn="just">
              <a:lnSpc>
                <a:spcPct val="100000"/>
              </a:lnSpc>
              <a:spcAft>
                <a:spcPts val="0"/>
              </a:spcAft>
              <a:buNone/>
              <a:tabLst>
                <a:tab pos="1076325" algn="l"/>
              </a:tabLst>
            </a:pPr>
            <a:r>
              <a:rPr lang="en-ZA" sz="2800" dirty="0">
                <a:effectLst/>
                <a:ea typeface="Times New Roman" panose="02020603050405020304" pitchFamily="18" charset="0"/>
                <a:cs typeface="Arial" panose="020B0604020202020204" pitchFamily="34" charset="0"/>
              </a:rPr>
              <a:t>(d)	99%</a:t>
            </a:r>
          </a:p>
        </p:txBody>
      </p:sp>
      <p:pic>
        <p:nvPicPr>
          <p:cNvPr id="2" name="Picture 1">
            <a:extLst>
              <a:ext uri="{FF2B5EF4-FFF2-40B4-BE49-F238E27FC236}">
                <a16:creationId xmlns:a16="http://schemas.microsoft.com/office/drawing/2014/main" id="{2C7EABDC-E8DA-45C1-687E-F531A0FFB8B2}"/>
              </a:ext>
            </a:extLst>
          </p:cNvPr>
          <p:cNvPicPr>
            <a:picLocks noChangeAspect="1"/>
          </p:cNvPicPr>
          <p:nvPr/>
        </p:nvPicPr>
        <p:blipFill rotWithShape="1">
          <a:blip r:embed="rId2"/>
          <a:srcRect r="27844"/>
          <a:stretch/>
        </p:blipFill>
        <p:spPr>
          <a:xfrm>
            <a:off x="8404699" y="830896"/>
            <a:ext cx="3787302" cy="5251801"/>
          </a:xfrm>
          <a:prstGeom prst="rect">
            <a:avLst/>
          </a:prstGeom>
        </p:spPr>
      </p:pic>
    </p:spTree>
    <p:extLst>
      <p:ext uri="{BB962C8B-B14F-4D97-AF65-F5344CB8AC3E}">
        <p14:creationId xmlns:p14="http://schemas.microsoft.com/office/powerpoint/2010/main" val="14503594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09B09AC-810D-E40A-B6C8-B006853B0298}"/>
              </a:ext>
            </a:extLst>
          </p:cNvPr>
          <p:cNvSpPr>
            <a:spLocks noGrp="1"/>
          </p:cNvSpPr>
          <p:nvPr>
            <p:ph sz="half" idx="2"/>
          </p:nvPr>
        </p:nvSpPr>
        <p:spPr>
          <a:xfrm>
            <a:off x="1422400" y="2324911"/>
            <a:ext cx="7797472" cy="3702192"/>
          </a:xfrm>
        </p:spPr>
        <p:txBody>
          <a:bodyPr>
            <a:normAutofit/>
          </a:bodyPr>
          <a:lstStyle/>
          <a:p>
            <a:pPr marL="0" indent="0">
              <a:buNone/>
            </a:pPr>
            <a:r>
              <a:rPr lang="en-ZA" sz="2400" b="0" i="0" dirty="0">
                <a:solidFill>
                  <a:srgbClr val="1F1F1F"/>
                </a:solidFill>
                <a:effectLst/>
                <a:latin typeface="Arial" panose="020B0604020202020204" pitchFamily="34" charset="0"/>
                <a:cs typeface="Arial" panose="020B0604020202020204" pitchFamily="34" charset="0"/>
              </a:rPr>
              <a:t>Henderson–</a:t>
            </a:r>
            <a:r>
              <a:rPr lang="en-ZA" sz="2400" b="0" i="0" dirty="0" err="1">
                <a:solidFill>
                  <a:srgbClr val="1F1F1F"/>
                </a:solidFill>
                <a:effectLst/>
                <a:latin typeface="Arial" panose="020B0604020202020204" pitchFamily="34" charset="0"/>
                <a:cs typeface="Arial" panose="020B0604020202020204" pitchFamily="34" charset="0"/>
              </a:rPr>
              <a:t>Hasselbalch</a:t>
            </a:r>
            <a:r>
              <a:rPr lang="en-ZA" sz="2400" b="0" i="0" dirty="0">
                <a:solidFill>
                  <a:srgbClr val="1F1F1F"/>
                </a:solidFill>
                <a:effectLst/>
                <a:latin typeface="Arial" panose="020B0604020202020204" pitchFamily="34" charset="0"/>
                <a:cs typeface="Arial" panose="020B0604020202020204" pitchFamily="34" charset="0"/>
              </a:rPr>
              <a:t> equation:</a:t>
            </a:r>
          </a:p>
          <a:p>
            <a:pPr marL="0" indent="0">
              <a:buNone/>
            </a:pPr>
            <a:r>
              <a:rPr lang="en-ZA" sz="2400" b="0" i="0" dirty="0">
                <a:solidFill>
                  <a:srgbClr val="040C28"/>
                </a:solidFill>
                <a:effectLst/>
                <a:latin typeface="Arial" panose="020B0604020202020204" pitchFamily="34" charset="0"/>
                <a:cs typeface="Arial" panose="020B0604020202020204" pitchFamily="34" charset="0"/>
              </a:rPr>
              <a:t>pH = </a:t>
            </a:r>
            <a:r>
              <a:rPr lang="en-ZA" sz="2400" b="0" i="0" dirty="0" err="1">
                <a:solidFill>
                  <a:srgbClr val="040C28"/>
                </a:solidFill>
                <a:effectLst/>
                <a:latin typeface="Arial" panose="020B0604020202020204" pitchFamily="34" charset="0"/>
                <a:cs typeface="Arial" panose="020B0604020202020204" pitchFamily="34" charset="0"/>
              </a:rPr>
              <a:t>pK</a:t>
            </a:r>
            <a:r>
              <a:rPr lang="en-ZA" sz="2400" b="0" i="0" dirty="0">
                <a:solidFill>
                  <a:srgbClr val="040C28"/>
                </a:solidFill>
                <a:effectLst/>
                <a:latin typeface="Arial" panose="020B0604020202020204" pitchFamily="34" charset="0"/>
                <a:cs typeface="Arial" panose="020B0604020202020204" pitchFamily="34" charset="0"/>
              </a:rPr>
              <a:t>ₐ + log([A⁻]/[HA])</a:t>
            </a:r>
          </a:p>
          <a:p>
            <a:pPr marL="0" indent="0">
              <a:buNone/>
            </a:pPr>
            <a:r>
              <a:rPr lang="en-ZA" sz="2400" dirty="0">
                <a:latin typeface="Arial" panose="020B0604020202020204" pitchFamily="34" charset="0"/>
                <a:cs typeface="Arial" panose="020B0604020202020204" pitchFamily="34" charset="0"/>
              </a:rPr>
              <a:t>1.5 = 3.5 </a:t>
            </a:r>
            <a:r>
              <a:rPr lang="en-ZA" sz="2400" b="0" i="0" dirty="0">
                <a:solidFill>
                  <a:srgbClr val="040C28"/>
                </a:solidFill>
                <a:effectLst/>
                <a:latin typeface="Arial" panose="020B0604020202020204" pitchFamily="34" charset="0"/>
                <a:cs typeface="Arial" panose="020B0604020202020204" pitchFamily="34" charset="0"/>
              </a:rPr>
              <a:t>+ log([A⁻]/[HA])</a:t>
            </a:r>
          </a:p>
          <a:p>
            <a:pPr marL="0" indent="0">
              <a:buNone/>
            </a:pPr>
            <a:r>
              <a:rPr lang="en-ZA" sz="2400" b="0" i="0" dirty="0">
                <a:solidFill>
                  <a:srgbClr val="040C28"/>
                </a:solidFill>
                <a:effectLst/>
                <a:latin typeface="Arial" panose="020B0604020202020204" pitchFamily="34" charset="0"/>
                <a:cs typeface="Arial" panose="020B0604020202020204" pitchFamily="34" charset="0"/>
              </a:rPr>
              <a:t>[A⁻]/[HA] = </a:t>
            </a:r>
            <a:r>
              <a:rPr lang="en-ZA" sz="2400" dirty="0">
                <a:solidFill>
                  <a:srgbClr val="040C28"/>
                </a:solidFill>
                <a:latin typeface="Arial" panose="020B0604020202020204" pitchFamily="34" charset="0"/>
                <a:cs typeface="Arial" panose="020B0604020202020204" pitchFamily="34" charset="0"/>
              </a:rPr>
              <a:t>antilog (-2)</a:t>
            </a:r>
          </a:p>
          <a:p>
            <a:pPr marL="0" indent="0">
              <a:buNone/>
            </a:pPr>
            <a:r>
              <a:rPr lang="en-ZA" sz="2400" b="0" i="0" dirty="0">
                <a:solidFill>
                  <a:srgbClr val="040C28"/>
                </a:solidFill>
                <a:effectLst/>
                <a:latin typeface="Arial" panose="020B0604020202020204" pitchFamily="34" charset="0"/>
                <a:cs typeface="Arial" panose="020B0604020202020204" pitchFamily="34" charset="0"/>
              </a:rPr>
              <a:t>[A⁻]/[HA] = </a:t>
            </a:r>
            <a:r>
              <a:rPr lang="en-ZA" sz="2400" dirty="0">
                <a:solidFill>
                  <a:srgbClr val="040C28"/>
                </a:solidFill>
                <a:latin typeface="Arial" panose="020B0604020202020204" pitchFamily="34" charset="0"/>
                <a:cs typeface="Arial" panose="020B0604020202020204" pitchFamily="34" charset="0"/>
              </a:rPr>
              <a:t>0.01</a:t>
            </a:r>
          </a:p>
          <a:p>
            <a:r>
              <a:rPr lang="en-ZA" sz="2400" dirty="0">
                <a:latin typeface="Arial" panose="020B0604020202020204" pitchFamily="34" charset="0"/>
                <a:cs typeface="Arial" panose="020B0604020202020204" pitchFamily="34" charset="0"/>
              </a:rPr>
              <a:t>Therefore 1% ionized and 99% unionized</a:t>
            </a:r>
          </a:p>
        </p:txBody>
      </p:sp>
      <p:sp>
        <p:nvSpPr>
          <p:cNvPr id="3" name="Title 2">
            <a:extLst>
              <a:ext uri="{FF2B5EF4-FFF2-40B4-BE49-F238E27FC236}">
                <a16:creationId xmlns:a16="http://schemas.microsoft.com/office/drawing/2014/main" id="{C6D10493-9409-DAE5-B7EE-024AD35A9CB9}"/>
              </a:ext>
            </a:extLst>
          </p:cNvPr>
          <p:cNvSpPr>
            <a:spLocks noGrp="1"/>
          </p:cNvSpPr>
          <p:nvPr>
            <p:ph type="title"/>
          </p:nvPr>
        </p:nvSpPr>
        <p:spPr/>
        <p:txBody>
          <a:bodyPr/>
          <a:lstStyle/>
          <a:p>
            <a:r>
              <a:rPr lang="en-ZA" dirty="0">
                <a:latin typeface="Aharoni" panose="02010803020104030203" pitchFamily="2" charset="-79"/>
                <a:cs typeface="Aharoni" panose="02010803020104030203" pitchFamily="2" charset="-79"/>
              </a:rPr>
              <a:t>Solution Calculation</a:t>
            </a:r>
          </a:p>
        </p:txBody>
      </p:sp>
      <p:pic>
        <p:nvPicPr>
          <p:cNvPr id="4" name="Picture 3">
            <a:extLst>
              <a:ext uri="{FF2B5EF4-FFF2-40B4-BE49-F238E27FC236}">
                <a16:creationId xmlns:a16="http://schemas.microsoft.com/office/drawing/2014/main" id="{5F820BF6-EEF2-ACED-0833-0CC004FE4385}"/>
              </a:ext>
            </a:extLst>
          </p:cNvPr>
          <p:cNvPicPr>
            <a:picLocks noChangeAspect="1"/>
          </p:cNvPicPr>
          <p:nvPr/>
        </p:nvPicPr>
        <p:blipFill rotWithShape="1">
          <a:blip r:embed="rId2"/>
          <a:srcRect r="27844"/>
          <a:stretch/>
        </p:blipFill>
        <p:spPr>
          <a:xfrm>
            <a:off x="8404699" y="830896"/>
            <a:ext cx="3787302" cy="5251801"/>
          </a:xfrm>
          <a:prstGeom prst="rect">
            <a:avLst/>
          </a:prstGeom>
        </p:spPr>
      </p:pic>
    </p:spTree>
    <p:extLst>
      <p:ext uri="{BB962C8B-B14F-4D97-AF65-F5344CB8AC3E}">
        <p14:creationId xmlns:p14="http://schemas.microsoft.com/office/powerpoint/2010/main" val="36949913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39C1E0-EB6F-F05F-CD01-9F8B603F39C2}"/>
              </a:ext>
            </a:extLst>
          </p:cNvPr>
          <p:cNvSpPr>
            <a:spLocks noGrp="1"/>
          </p:cNvSpPr>
          <p:nvPr>
            <p:ph type="title"/>
          </p:nvPr>
        </p:nvSpPr>
        <p:spPr/>
        <p:txBody>
          <a:bodyPr>
            <a:normAutofit/>
          </a:bodyPr>
          <a:lstStyle/>
          <a:p>
            <a:r>
              <a:rPr lang="en-ZA" dirty="0">
                <a:solidFill>
                  <a:srgbClr val="002060"/>
                </a:solidFill>
                <a:latin typeface="Aharoni" panose="02010803020104030203" pitchFamily="2" charset="-79"/>
                <a:cs typeface="Aharoni" panose="02010803020104030203" pitchFamily="2" charset="-79"/>
              </a:rPr>
              <a:t>Answer</a:t>
            </a:r>
          </a:p>
        </p:txBody>
      </p:sp>
      <p:sp>
        <p:nvSpPr>
          <p:cNvPr id="4" name="Rectangle 1">
            <a:extLst>
              <a:ext uri="{FF2B5EF4-FFF2-40B4-BE49-F238E27FC236}">
                <a16:creationId xmlns:a16="http://schemas.microsoft.com/office/drawing/2014/main" id="{5A81A13E-B109-F549-3E37-CE22632EA558}"/>
              </a:ext>
            </a:extLst>
          </p:cNvPr>
          <p:cNvSpPr>
            <a:spLocks noGrp="1" noChangeArrowheads="1"/>
          </p:cNvSpPr>
          <p:nvPr>
            <p:ph sz="half" idx="2"/>
          </p:nvPr>
        </p:nvSpPr>
        <p:spPr bwMode="auto">
          <a:xfrm>
            <a:off x="1061866" y="1548524"/>
            <a:ext cx="6870700"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457200" lvl="1" indent="0" algn="just">
              <a:lnSpc>
                <a:spcPct val="100000"/>
              </a:lnSpc>
              <a:spcAft>
                <a:spcPts val="0"/>
              </a:spcAft>
              <a:buNone/>
            </a:pPr>
            <a:r>
              <a:rPr kumimoji="0" lang="en-US" altLang="en-US" sz="2800" b="0" i="0" u="none" strike="noStrike" cap="none" normalizeH="0" baseline="0" dirty="0">
                <a:ln>
                  <a:noFill/>
                </a:ln>
                <a:effectLst/>
                <a:cs typeface="Arial" panose="020B0604020202020204" pitchFamily="34" charset="0"/>
              </a:rPr>
              <a:t>The </a:t>
            </a:r>
            <a:r>
              <a:rPr kumimoji="0" lang="en-US" altLang="en-US" sz="2800" b="0" i="0" u="none" strike="noStrike" cap="none" normalizeH="0" baseline="0" dirty="0" err="1">
                <a:ln>
                  <a:noFill/>
                </a:ln>
                <a:effectLst/>
                <a:cs typeface="Arial" panose="020B0604020202020204" pitchFamily="34" charset="0"/>
              </a:rPr>
              <a:t>pKa</a:t>
            </a:r>
            <a:r>
              <a:rPr kumimoji="0" lang="en-US" altLang="en-US" sz="2800" b="0" i="0" u="none" strike="noStrike" cap="none" normalizeH="0" baseline="0" dirty="0">
                <a:ln>
                  <a:noFill/>
                </a:ln>
                <a:effectLst/>
                <a:cs typeface="Arial" panose="020B0604020202020204" pitchFamily="34" charset="0"/>
              </a:rPr>
              <a:t> of aspirin is </a:t>
            </a:r>
            <a:r>
              <a:rPr lang="en-US" altLang="en-US" sz="2800" dirty="0">
                <a:cs typeface="Arial" panose="020B0604020202020204" pitchFamily="34" charset="0"/>
              </a:rPr>
              <a:t>3.5</a:t>
            </a:r>
            <a:r>
              <a:rPr kumimoji="0" lang="en-US" altLang="en-US" sz="2800" b="0" i="0" u="none" strike="noStrike" cap="none" normalizeH="0" baseline="0" dirty="0">
                <a:ln>
                  <a:noFill/>
                </a:ln>
                <a:effectLst/>
                <a:cs typeface="Arial" panose="020B0604020202020204" pitchFamily="34" charset="0"/>
              </a:rPr>
              <a:t>. What is the percentage of aspirin that is unionized at a gastric pH of </a:t>
            </a:r>
            <a:r>
              <a:rPr lang="en-US" altLang="en-US" sz="2800" dirty="0">
                <a:cs typeface="Arial" panose="020B0604020202020204" pitchFamily="34" charset="0"/>
              </a:rPr>
              <a:t>1.5</a:t>
            </a:r>
            <a:r>
              <a:rPr kumimoji="0" lang="en-US" altLang="en-US" sz="2800" b="0" i="0" u="none" strike="noStrike" cap="none" normalizeH="0" baseline="0" dirty="0">
                <a:ln>
                  <a:noFill/>
                </a:ln>
                <a:effectLst/>
                <a:cs typeface="Arial" panose="020B0604020202020204" pitchFamily="34" charset="0"/>
              </a:rPr>
              <a:t>?</a:t>
            </a:r>
          </a:p>
          <a:p>
            <a:pPr marL="457200" lvl="1" indent="0" algn="just">
              <a:lnSpc>
                <a:spcPct val="100000"/>
              </a:lnSpc>
              <a:spcAft>
                <a:spcPts val="0"/>
              </a:spcAft>
              <a:buNone/>
            </a:pPr>
            <a:endParaRPr lang="en-ZA" sz="2800" b="1" dirty="0">
              <a:solidFill>
                <a:schemeClr val="accent6"/>
              </a:solidFill>
              <a:ea typeface="Times New Roman" panose="02020603050405020304" pitchFamily="18" charset="0"/>
              <a:cs typeface="Arial" panose="020B0604020202020204" pitchFamily="34" charset="0"/>
            </a:endParaRPr>
          </a:p>
          <a:p>
            <a:pPr marL="457200" lvl="1" indent="0" algn="just">
              <a:lnSpc>
                <a:spcPct val="100000"/>
              </a:lnSpc>
              <a:spcAft>
                <a:spcPts val="0"/>
              </a:spcAft>
              <a:buNone/>
              <a:tabLst>
                <a:tab pos="1076325" algn="l"/>
              </a:tabLst>
            </a:pPr>
            <a:r>
              <a:rPr lang="en-ZA" sz="2800" dirty="0">
                <a:effectLst/>
                <a:ea typeface="Times New Roman" panose="02020603050405020304" pitchFamily="18" charset="0"/>
                <a:cs typeface="Arial" panose="020B0604020202020204" pitchFamily="34" charset="0"/>
              </a:rPr>
              <a:t>(a)	1%</a:t>
            </a:r>
          </a:p>
          <a:p>
            <a:pPr marL="457200" lvl="1" indent="0" algn="just">
              <a:lnSpc>
                <a:spcPct val="100000"/>
              </a:lnSpc>
              <a:spcAft>
                <a:spcPts val="0"/>
              </a:spcAft>
              <a:buNone/>
              <a:tabLst>
                <a:tab pos="1076325" algn="l"/>
              </a:tabLst>
            </a:pPr>
            <a:r>
              <a:rPr lang="en-ZA" sz="2800" dirty="0">
                <a:effectLst/>
                <a:ea typeface="Times New Roman" panose="02020603050405020304" pitchFamily="18" charset="0"/>
                <a:cs typeface="Arial" panose="020B0604020202020204" pitchFamily="34" charset="0"/>
              </a:rPr>
              <a:t>(b)	9%</a:t>
            </a:r>
          </a:p>
          <a:p>
            <a:pPr marL="449263" lvl="1" indent="7938" algn="just">
              <a:lnSpc>
                <a:spcPct val="100000"/>
              </a:lnSpc>
              <a:spcAft>
                <a:spcPts val="0"/>
              </a:spcAft>
              <a:buNone/>
              <a:tabLst>
                <a:tab pos="1076325" algn="l"/>
              </a:tabLst>
            </a:pPr>
            <a:r>
              <a:rPr lang="en-ZA" sz="2800" dirty="0">
                <a:effectLst/>
                <a:ea typeface="Times New Roman" panose="02020603050405020304" pitchFamily="18" charset="0"/>
                <a:cs typeface="Arial" panose="020B0604020202020204" pitchFamily="34" charset="0"/>
              </a:rPr>
              <a:t>(c)	90.9%</a:t>
            </a:r>
          </a:p>
          <a:p>
            <a:pPr marL="449263" lvl="1" indent="7938" algn="just">
              <a:lnSpc>
                <a:spcPct val="100000"/>
              </a:lnSpc>
              <a:spcAft>
                <a:spcPts val="0"/>
              </a:spcAft>
              <a:buNone/>
              <a:tabLst>
                <a:tab pos="1076325" algn="l"/>
              </a:tabLst>
            </a:pPr>
            <a:r>
              <a:rPr lang="en-ZA" sz="2800" b="1" dirty="0">
                <a:effectLst/>
                <a:ea typeface="Times New Roman" panose="02020603050405020304" pitchFamily="18" charset="0"/>
                <a:cs typeface="Arial" panose="020B0604020202020204" pitchFamily="34" charset="0"/>
              </a:rPr>
              <a:t>(d)	</a:t>
            </a:r>
            <a:r>
              <a:rPr lang="en-ZA" sz="2800" b="1" dirty="0">
                <a:solidFill>
                  <a:srgbClr val="00B050"/>
                </a:solidFill>
                <a:effectLst/>
                <a:ea typeface="Times New Roman" panose="02020603050405020304" pitchFamily="18" charset="0"/>
                <a:cs typeface="Arial" panose="020B0604020202020204" pitchFamily="34" charset="0"/>
              </a:rPr>
              <a:t>99%</a:t>
            </a:r>
          </a:p>
        </p:txBody>
      </p:sp>
      <p:pic>
        <p:nvPicPr>
          <p:cNvPr id="2" name="Picture 1">
            <a:extLst>
              <a:ext uri="{FF2B5EF4-FFF2-40B4-BE49-F238E27FC236}">
                <a16:creationId xmlns:a16="http://schemas.microsoft.com/office/drawing/2014/main" id="{2C7EABDC-E8DA-45C1-687E-F531A0FFB8B2}"/>
              </a:ext>
            </a:extLst>
          </p:cNvPr>
          <p:cNvPicPr>
            <a:picLocks noChangeAspect="1"/>
          </p:cNvPicPr>
          <p:nvPr/>
        </p:nvPicPr>
        <p:blipFill rotWithShape="1">
          <a:blip r:embed="rId2"/>
          <a:srcRect r="27844"/>
          <a:stretch/>
        </p:blipFill>
        <p:spPr>
          <a:xfrm>
            <a:off x="8404699" y="830896"/>
            <a:ext cx="3787302" cy="5251801"/>
          </a:xfrm>
          <a:prstGeom prst="rect">
            <a:avLst/>
          </a:prstGeom>
        </p:spPr>
      </p:pic>
    </p:spTree>
    <p:extLst>
      <p:ext uri="{BB962C8B-B14F-4D97-AF65-F5344CB8AC3E}">
        <p14:creationId xmlns:p14="http://schemas.microsoft.com/office/powerpoint/2010/main" val="19813474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1899104-28F3-95A0-6F1B-DA9AC905E621}"/>
              </a:ext>
            </a:extLst>
          </p:cNvPr>
          <p:cNvSpPr>
            <a:spLocks noGrp="1"/>
          </p:cNvSpPr>
          <p:nvPr>
            <p:ph sz="half" idx="2"/>
          </p:nvPr>
        </p:nvSpPr>
        <p:spPr>
          <a:xfrm>
            <a:off x="1422400" y="1820545"/>
            <a:ext cx="6927378" cy="3906212"/>
          </a:xfrm>
        </p:spPr>
        <p:txBody>
          <a:bodyPr>
            <a:normAutofit/>
          </a:bodyPr>
          <a:lstStyle/>
          <a:p>
            <a:pPr marL="0" indent="0" algn="just">
              <a:buNone/>
            </a:pPr>
            <a:r>
              <a:rPr lang="en-ZA" sz="2400" b="0" i="0" dirty="0">
                <a:effectLst/>
                <a:latin typeface="Arial" panose="020B0604020202020204" pitchFamily="34" charset="0"/>
                <a:cs typeface="Arial" panose="020B0604020202020204" pitchFamily="34" charset="0"/>
              </a:rPr>
              <a:t>An unknown amount (in grams) of the antifungal miconazole (MW = 416.129 g/mol) was dissolved in 50 mL of solvent to form a solution with a concentration of 0.001 M. </a:t>
            </a:r>
            <a:r>
              <a:rPr lang="en-ZA" sz="2400" dirty="0">
                <a:latin typeface="Arial" panose="020B0604020202020204" pitchFamily="34" charset="0"/>
                <a:cs typeface="Arial" panose="020B0604020202020204" pitchFamily="34" charset="0"/>
              </a:rPr>
              <a:t>D</a:t>
            </a:r>
            <a:r>
              <a:rPr lang="en-ZA" sz="2400" b="0" i="0" dirty="0">
                <a:effectLst/>
                <a:latin typeface="Arial" panose="020B0604020202020204" pitchFamily="34" charset="0"/>
                <a:cs typeface="Arial" panose="020B0604020202020204" pitchFamily="34" charset="0"/>
              </a:rPr>
              <a:t>etermine the mass of miconazole used to form this solution:</a:t>
            </a:r>
          </a:p>
          <a:p>
            <a:pPr marL="0" indent="0" algn="just">
              <a:lnSpc>
                <a:spcPct val="100000"/>
              </a:lnSpc>
              <a:spcBef>
                <a:spcPts val="0"/>
              </a:spcBef>
              <a:buNone/>
            </a:pPr>
            <a:endParaRPr lang="en-ZA" sz="2400" dirty="0">
              <a:latin typeface="Arial" panose="020B0604020202020204" pitchFamily="34" charset="0"/>
              <a:cs typeface="Arial" panose="020B0604020202020204" pitchFamily="34" charset="0"/>
            </a:endParaRPr>
          </a:p>
          <a:p>
            <a:pPr marL="0" indent="0" algn="l">
              <a:lnSpc>
                <a:spcPct val="100000"/>
              </a:lnSpc>
              <a:spcBef>
                <a:spcPts val="0"/>
              </a:spcBef>
              <a:buNone/>
              <a:tabLst>
                <a:tab pos="715963" algn="l"/>
              </a:tabLst>
            </a:pPr>
            <a:r>
              <a:rPr lang="en-ZA" sz="2400" b="0" i="0" dirty="0">
                <a:effectLst/>
                <a:latin typeface="Arial" panose="020B0604020202020204" pitchFamily="34" charset="0"/>
                <a:cs typeface="Arial" panose="020B0604020202020204" pitchFamily="34" charset="0"/>
              </a:rPr>
              <a:t>(a) 	0.0416 g</a:t>
            </a:r>
          </a:p>
          <a:p>
            <a:pPr marL="0" indent="0" algn="l">
              <a:lnSpc>
                <a:spcPct val="100000"/>
              </a:lnSpc>
              <a:spcBef>
                <a:spcPts val="0"/>
              </a:spcBef>
              <a:buNone/>
              <a:tabLst>
                <a:tab pos="715963" algn="l"/>
              </a:tabLst>
            </a:pPr>
            <a:r>
              <a:rPr lang="en-ZA" sz="2400" i="0" dirty="0">
                <a:effectLst/>
                <a:latin typeface="Arial" panose="020B0604020202020204" pitchFamily="34" charset="0"/>
                <a:cs typeface="Arial" panose="020B0604020202020204" pitchFamily="34" charset="0"/>
              </a:rPr>
              <a:t>(b) 	0.0208 g</a:t>
            </a:r>
          </a:p>
          <a:p>
            <a:pPr marL="0" indent="0" algn="l">
              <a:lnSpc>
                <a:spcPct val="100000"/>
              </a:lnSpc>
              <a:spcBef>
                <a:spcPts val="0"/>
              </a:spcBef>
              <a:buNone/>
              <a:tabLst>
                <a:tab pos="715963" algn="l"/>
              </a:tabLst>
            </a:pPr>
            <a:r>
              <a:rPr lang="en-ZA" sz="2400" b="0" i="0" dirty="0">
                <a:effectLst/>
                <a:latin typeface="Arial" panose="020B0604020202020204" pitchFamily="34" charset="0"/>
                <a:cs typeface="Arial" panose="020B0604020202020204" pitchFamily="34" charset="0"/>
              </a:rPr>
              <a:t>(c) 	0.0042 g</a:t>
            </a:r>
          </a:p>
          <a:p>
            <a:pPr marL="0" indent="0" algn="l">
              <a:lnSpc>
                <a:spcPct val="100000"/>
              </a:lnSpc>
              <a:spcBef>
                <a:spcPts val="0"/>
              </a:spcBef>
              <a:buNone/>
              <a:tabLst>
                <a:tab pos="715963" algn="l"/>
              </a:tabLst>
            </a:pPr>
            <a:r>
              <a:rPr lang="en-ZA" sz="2400" b="0" i="0" dirty="0">
                <a:effectLst/>
                <a:latin typeface="Arial" panose="020B0604020202020204" pitchFamily="34" charset="0"/>
                <a:cs typeface="Arial" panose="020B0604020202020204" pitchFamily="34" charset="0"/>
              </a:rPr>
              <a:t>(d) 	0.0021 g</a:t>
            </a:r>
          </a:p>
        </p:txBody>
      </p:sp>
      <p:sp>
        <p:nvSpPr>
          <p:cNvPr id="3" name="Title 2">
            <a:extLst>
              <a:ext uri="{FF2B5EF4-FFF2-40B4-BE49-F238E27FC236}">
                <a16:creationId xmlns:a16="http://schemas.microsoft.com/office/drawing/2014/main" id="{D82DACC4-8ABC-2FD2-7892-BF6C39734FD7}"/>
              </a:ext>
            </a:extLst>
          </p:cNvPr>
          <p:cNvSpPr>
            <a:spLocks noGrp="1"/>
          </p:cNvSpPr>
          <p:nvPr>
            <p:ph type="title"/>
          </p:nvPr>
        </p:nvSpPr>
        <p:spPr>
          <a:xfrm>
            <a:off x="1422400" y="387594"/>
            <a:ext cx="9931400" cy="775417"/>
          </a:xfrm>
        </p:spPr>
        <p:txBody>
          <a:bodyPr>
            <a:normAutofit/>
          </a:bodyPr>
          <a:lstStyle/>
          <a:p>
            <a:r>
              <a:rPr lang="en-ZA" sz="4000" dirty="0">
                <a:solidFill>
                  <a:srgbClr val="002060"/>
                </a:solidFill>
                <a:latin typeface="Aharoni" panose="02010803020104030203" pitchFamily="2" charset="-79"/>
                <a:cs typeface="Aharoni" panose="02010803020104030203" pitchFamily="2" charset="-79"/>
              </a:rPr>
              <a:t>Pharmaceutical Chemistry Questions</a:t>
            </a:r>
          </a:p>
        </p:txBody>
      </p:sp>
      <p:pic>
        <p:nvPicPr>
          <p:cNvPr id="4" name="Picture 3">
            <a:extLst>
              <a:ext uri="{FF2B5EF4-FFF2-40B4-BE49-F238E27FC236}">
                <a16:creationId xmlns:a16="http://schemas.microsoft.com/office/drawing/2014/main" id="{53101612-EAF9-6C41-85A1-CC3D85DCF36C}"/>
              </a:ext>
            </a:extLst>
          </p:cNvPr>
          <p:cNvPicPr>
            <a:picLocks noChangeAspect="1"/>
          </p:cNvPicPr>
          <p:nvPr/>
        </p:nvPicPr>
        <p:blipFill rotWithShape="1">
          <a:blip r:embed="rId2"/>
          <a:srcRect r="27844"/>
          <a:stretch/>
        </p:blipFill>
        <p:spPr>
          <a:xfrm>
            <a:off x="8404699" y="830896"/>
            <a:ext cx="3787302" cy="5251801"/>
          </a:xfrm>
          <a:prstGeom prst="rect">
            <a:avLst/>
          </a:prstGeom>
        </p:spPr>
      </p:pic>
    </p:spTree>
    <p:extLst>
      <p:ext uri="{BB962C8B-B14F-4D97-AF65-F5344CB8AC3E}">
        <p14:creationId xmlns:p14="http://schemas.microsoft.com/office/powerpoint/2010/main" val="24891808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50D9DC-3273-FE79-F7A6-7FC4BE3EF762}"/>
              </a:ext>
            </a:extLst>
          </p:cNvPr>
          <p:cNvSpPr>
            <a:spLocks noGrp="1"/>
          </p:cNvSpPr>
          <p:nvPr>
            <p:ph sz="half" idx="2"/>
          </p:nvPr>
        </p:nvSpPr>
        <p:spPr>
          <a:xfrm>
            <a:off x="1422400" y="734778"/>
            <a:ext cx="7797472" cy="4082804"/>
          </a:xfrm>
        </p:spPr>
        <p:txBody>
          <a:bodyPr/>
          <a:lstStyle/>
          <a:p>
            <a:endParaRPr lang="en-ZA" dirty="0"/>
          </a:p>
          <a:p>
            <a:endParaRPr lang="en-ZA" dirty="0"/>
          </a:p>
          <a:p>
            <a:endParaRPr lang="en-ZA" dirty="0"/>
          </a:p>
          <a:p>
            <a:pPr marL="0" indent="0">
              <a:buNone/>
            </a:pPr>
            <a:r>
              <a:rPr lang="en-ZA" dirty="0">
                <a:latin typeface="Arial" panose="020B0604020202020204" pitchFamily="34" charset="0"/>
                <a:cs typeface="Arial" panose="020B0604020202020204" pitchFamily="34" charset="0"/>
              </a:rPr>
              <a:t>c = n/V=m/MV</a:t>
            </a:r>
          </a:p>
          <a:p>
            <a:pPr marL="0" indent="0">
              <a:buNone/>
            </a:pPr>
            <a:r>
              <a:rPr lang="en-ZA" dirty="0">
                <a:latin typeface="Arial" panose="020B0604020202020204" pitchFamily="34" charset="0"/>
                <a:cs typeface="Arial" panose="020B0604020202020204" pitchFamily="34" charset="0"/>
              </a:rPr>
              <a:t>0.001 mol/L = m/(416 g/mole x 0.05 L)</a:t>
            </a:r>
          </a:p>
          <a:p>
            <a:pPr marL="0" indent="0">
              <a:buNone/>
            </a:pPr>
            <a:r>
              <a:rPr lang="en-ZA" dirty="0">
                <a:latin typeface="Arial" panose="020B0604020202020204" pitchFamily="34" charset="0"/>
                <a:cs typeface="Arial" panose="020B0604020202020204" pitchFamily="34" charset="0"/>
              </a:rPr>
              <a:t>m = 0.001mol/L x 416 x 0.05 </a:t>
            </a:r>
          </a:p>
          <a:p>
            <a:pPr marL="0" indent="0">
              <a:buNone/>
            </a:pPr>
            <a:r>
              <a:rPr lang="en-ZA" dirty="0">
                <a:latin typeface="Arial" panose="020B0604020202020204" pitchFamily="34" charset="0"/>
                <a:cs typeface="Arial" panose="020B0604020202020204" pitchFamily="34" charset="0"/>
              </a:rPr>
              <a:t>m = 0.0208 g</a:t>
            </a:r>
          </a:p>
          <a:p>
            <a:endParaRPr lang="en-ZA" dirty="0"/>
          </a:p>
        </p:txBody>
      </p:sp>
      <p:sp>
        <p:nvSpPr>
          <p:cNvPr id="3" name="Title 2">
            <a:extLst>
              <a:ext uri="{FF2B5EF4-FFF2-40B4-BE49-F238E27FC236}">
                <a16:creationId xmlns:a16="http://schemas.microsoft.com/office/drawing/2014/main" id="{F36A6480-450A-F8E0-A0B7-7F541631530E}"/>
              </a:ext>
            </a:extLst>
          </p:cNvPr>
          <p:cNvSpPr>
            <a:spLocks noGrp="1"/>
          </p:cNvSpPr>
          <p:nvPr>
            <p:ph type="title"/>
          </p:nvPr>
        </p:nvSpPr>
        <p:spPr/>
        <p:txBody>
          <a:bodyPr/>
          <a:lstStyle/>
          <a:p>
            <a:r>
              <a:rPr lang="en-ZA" dirty="0">
                <a:solidFill>
                  <a:srgbClr val="002060"/>
                </a:solidFill>
                <a:latin typeface="Aharoni" panose="02010803020104030203" pitchFamily="2" charset="-79"/>
                <a:cs typeface="Aharoni" panose="02010803020104030203" pitchFamily="2" charset="-79"/>
              </a:rPr>
              <a:t>Solution Calculation</a:t>
            </a:r>
          </a:p>
        </p:txBody>
      </p:sp>
      <p:pic>
        <p:nvPicPr>
          <p:cNvPr id="4" name="Picture 3">
            <a:extLst>
              <a:ext uri="{FF2B5EF4-FFF2-40B4-BE49-F238E27FC236}">
                <a16:creationId xmlns:a16="http://schemas.microsoft.com/office/drawing/2014/main" id="{A266F41D-5375-D1CD-E7D8-89C9546C97EE}"/>
              </a:ext>
            </a:extLst>
          </p:cNvPr>
          <p:cNvPicPr>
            <a:picLocks noChangeAspect="1"/>
          </p:cNvPicPr>
          <p:nvPr/>
        </p:nvPicPr>
        <p:blipFill rotWithShape="1">
          <a:blip r:embed="rId2"/>
          <a:srcRect r="27844"/>
          <a:stretch/>
        </p:blipFill>
        <p:spPr>
          <a:xfrm>
            <a:off x="8404699" y="830896"/>
            <a:ext cx="3787302" cy="5251801"/>
          </a:xfrm>
          <a:prstGeom prst="rect">
            <a:avLst/>
          </a:prstGeom>
        </p:spPr>
      </p:pic>
    </p:spTree>
    <p:extLst>
      <p:ext uri="{BB962C8B-B14F-4D97-AF65-F5344CB8AC3E}">
        <p14:creationId xmlns:p14="http://schemas.microsoft.com/office/powerpoint/2010/main" val="8142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1000"/>
                                        <p:tgtEl>
                                          <p:spTgt spid="2">
                                            <p:txEl>
                                              <p:pRg st="3" end="3"/>
                                            </p:txEl>
                                          </p:spTgt>
                                        </p:tgtEl>
                                      </p:cBhvr>
                                    </p:animEffect>
                                    <p:anim calcmode="lin" valueType="num">
                                      <p:cBhvr>
                                        <p:cTn id="8"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Effect transition="in" filter="fade">
                                      <p:cBhvr>
                                        <p:cTn id="13" dur="1000"/>
                                        <p:tgtEl>
                                          <p:spTgt spid="2">
                                            <p:txEl>
                                              <p:pRg st="4" end="4"/>
                                            </p:txEl>
                                          </p:spTgt>
                                        </p:tgtEl>
                                      </p:cBhvr>
                                    </p:animEffect>
                                    <p:anim calcmode="lin" valueType="num">
                                      <p:cBhvr>
                                        <p:cTn id="14"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Effect transition="in" filter="fade">
                                      <p:cBhvr>
                                        <p:cTn id="19" dur="1000"/>
                                        <p:tgtEl>
                                          <p:spTgt spid="2">
                                            <p:txEl>
                                              <p:pRg st="5" end="5"/>
                                            </p:txEl>
                                          </p:spTgt>
                                        </p:tgtEl>
                                      </p:cBhvr>
                                    </p:animEffect>
                                    <p:anim calcmode="lin" valueType="num">
                                      <p:cBhvr>
                                        <p:cTn id="20"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fade">
                                      <p:cBhvr>
                                        <p:cTn id="25" dur="1000"/>
                                        <p:tgtEl>
                                          <p:spTgt spid="2">
                                            <p:txEl>
                                              <p:pRg st="6" end="6"/>
                                            </p:txEl>
                                          </p:spTgt>
                                        </p:tgtEl>
                                      </p:cBhvr>
                                    </p:animEffect>
                                    <p:anim calcmode="lin" valueType="num">
                                      <p:cBhvr>
                                        <p:cTn id="26"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27"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1899104-28F3-95A0-6F1B-DA9AC905E621}"/>
              </a:ext>
            </a:extLst>
          </p:cNvPr>
          <p:cNvSpPr>
            <a:spLocks noGrp="1"/>
          </p:cNvSpPr>
          <p:nvPr>
            <p:ph sz="half" idx="2"/>
          </p:nvPr>
        </p:nvSpPr>
        <p:spPr>
          <a:xfrm>
            <a:off x="1422400" y="1606314"/>
            <a:ext cx="7065108" cy="4748910"/>
          </a:xfrm>
        </p:spPr>
        <p:txBody>
          <a:bodyPr>
            <a:normAutofit/>
          </a:bodyPr>
          <a:lstStyle/>
          <a:p>
            <a:pPr marL="0" indent="0" algn="just">
              <a:buNone/>
            </a:pPr>
            <a:r>
              <a:rPr lang="en-ZA" sz="2400" b="0" i="0" dirty="0">
                <a:solidFill>
                  <a:srgbClr val="212529"/>
                </a:solidFill>
                <a:effectLst/>
                <a:latin typeface="Arial" panose="020B0604020202020204" pitchFamily="34" charset="0"/>
                <a:cs typeface="Arial" panose="020B0604020202020204" pitchFamily="34" charset="0"/>
              </a:rPr>
              <a:t>An unknown amount (in grams) of the antifungal miconazole (MW = 416.129 g/mol) was dissolved in 50 mL of solvent to form a solution with a concentration of 0.001 M. </a:t>
            </a:r>
            <a:r>
              <a:rPr lang="en-ZA" sz="2400" dirty="0">
                <a:solidFill>
                  <a:srgbClr val="212529"/>
                </a:solidFill>
                <a:latin typeface="Arial" panose="020B0604020202020204" pitchFamily="34" charset="0"/>
                <a:cs typeface="Arial" panose="020B0604020202020204" pitchFamily="34" charset="0"/>
              </a:rPr>
              <a:t>D</a:t>
            </a:r>
            <a:r>
              <a:rPr lang="en-ZA" sz="2400" b="0" i="0" dirty="0">
                <a:solidFill>
                  <a:srgbClr val="212529"/>
                </a:solidFill>
                <a:effectLst/>
                <a:latin typeface="Arial" panose="020B0604020202020204" pitchFamily="34" charset="0"/>
                <a:cs typeface="Arial" panose="020B0604020202020204" pitchFamily="34" charset="0"/>
              </a:rPr>
              <a:t>etermine the mass of miconazole used to form this solution:</a:t>
            </a:r>
          </a:p>
          <a:p>
            <a:pPr marL="0" indent="0" algn="just">
              <a:lnSpc>
                <a:spcPct val="100000"/>
              </a:lnSpc>
              <a:spcBef>
                <a:spcPts val="0"/>
              </a:spcBef>
              <a:buNone/>
            </a:pPr>
            <a:endParaRPr lang="en-ZA" sz="2400" dirty="0">
              <a:solidFill>
                <a:srgbClr val="212529"/>
              </a:solidFill>
              <a:latin typeface="Arial" panose="020B0604020202020204" pitchFamily="34" charset="0"/>
              <a:cs typeface="Arial" panose="020B0604020202020204" pitchFamily="34" charset="0"/>
            </a:endParaRPr>
          </a:p>
          <a:p>
            <a:pPr marL="627063" indent="-627063" algn="l">
              <a:lnSpc>
                <a:spcPct val="100000"/>
              </a:lnSpc>
              <a:spcBef>
                <a:spcPts val="0"/>
              </a:spcBef>
              <a:buNone/>
              <a:tabLst>
                <a:tab pos="627063" algn="l"/>
              </a:tabLst>
            </a:pPr>
            <a:r>
              <a:rPr lang="en-ZA" sz="2400" b="0" i="0" dirty="0">
                <a:solidFill>
                  <a:srgbClr val="212529"/>
                </a:solidFill>
                <a:effectLst/>
                <a:latin typeface="Arial" panose="020B0604020202020204" pitchFamily="34" charset="0"/>
                <a:cs typeface="Arial" panose="020B0604020202020204" pitchFamily="34" charset="0"/>
              </a:rPr>
              <a:t>(a) 	0.0416 g</a:t>
            </a:r>
          </a:p>
          <a:p>
            <a:pPr marL="627063" indent="-627063" algn="l">
              <a:lnSpc>
                <a:spcPct val="100000"/>
              </a:lnSpc>
              <a:spcBef>
                <a:spcPts val="0"/>
              </a:spcBef>
              <a:buNone/>
              <a:tabLst>
                <a:tab pos="627063" algn="l"/>
              </a:tabLst>
            </a:pPr>
            <a:r>
              <a:rPr lang="en-ZA" sz="2400" b="1" i="0" dirty="0">
                <a:solidFill>
                  <a:srgbClr val="008000"/>
                </a:solidFill>
                <a:effectLst/>
                <a:latin typeface="Arial" panose="020B0604020202020204" pitchFamily="34" charset="0"/>
                <a:cs typeface="Arial" panose="020B0604020202020204" pitchFamily="34" charset="0"/>
              </a:rPr>
              <a:t>(b) 	0.0208 g</a:t>
            </a:r>
          </a:p>
          <a:p>
            <a:pPr marL="627063" indent="-627063" algn="l">
              <a:lnSpc>
                <a:spcPct val="100000"/>
              </a:lnSpc>
              <a:spcBef>
                <a:spcPts val="0"/>
              </a:spcBef>
              <a:buNone/>
              <a:tabLst>
                <a:tab pos="627063" algn="l"/>
              </a:tabLst>
            </a:pPr>
            <a:r>
              <a:rPr lang="en-ZA" sz="2400" b="0" i="0" dirty="0">
                <a:solidFill>
                  <a:srgbClr val="212529"/>
                </a:solidFill>
                <a:effectLst/>
                <a:latin typeface="Arial" panose="020B0604020202020204" pitchFamily="34" charset="0"/>
                <a:cs typeface="Arial" panose="020B0604020202020204" pitchFamily="34" charset="0"/>
              </a:rPr>
              <a:t>(c) 	0.0042 g</a:t>
            </a:r>
          </a:p>
          <a:p>
            <a:pPr marL="627063" indent="-627063" algn="l">
              <a:lnSpc>
                <a:spcPct val="100000"/>
              </a:lnSpc>
              <a:spcBef>
                <a:spcPts val="0"/>
              </a:spcBef>
              <a:buNone/>
              <a:tabLst>
                <a:tab pos="627063" algn="l"/>
              </a:tabLst>
            </a:pPr>
            <a:r>
              <a:rPr lang="en-ZA" sz="2400" b="0" i="0" dirty="0">
                <a:solidFill>
                  <a:srgbClr val="212529"/>
                </a:solidFill>
                <a:effectLst/>
                <a:latin typeface="Arial" panose="020B0604020202020204" pitchFamily="34" charset="0"/>
                <a:cs typeface="Arial" panose="020B0604020202020204" pitchFamily="34" charset="0"/>
              </a:rPr>
              <a:t>(d) 	0.0021 g</a:t>
            </a:r>
          </a:p>
          <a:p>
            <a:pPr algn="just"/>
            <a:endParaRPr lang="en-ZA" sz="24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D82DACC4-8ABC-2FD2-7892-BF6C39734FD7}"/>
              </a:ext>
            </a:extLst>
          </p:cNvPr>
          <p:cNvSpPr>
            <a:spLocks noGrp="1"/>
          </p:cNvSpPr>
          <p:nvPr>
            <p:ph type="title"/>
          </p:nvPr>
        </p:nvSpPr>
        <p:spPr/>
        <p:txBody>
          <a:bodyPr/>
          <a:lstStyle/>
          <a:p>
            <a:r>
              <a:rPr lang="en-ZA" dirty="0">
                <a:solidFill>
                  <a:srgbClr val="002060"/>
                </a:solidFill>
                <a:latin typeface="Aharoni" panose="02010803020104030203" pitchFamily="2" charset="-79"/>
                <a:cs typeface="Aharoni" panose="02010803020104030203" pitchFamily="2" charset="-79"/>
              </a:rPr>
              <a:t>Answer</a:t>
            </a:r>
          </a:p>
        </p:txBody>
      </p:sp>
      <p:pic>
        <p:nvPicPr>
          <p:cNvPr id="4" name="Picture 3">
            <a:extLst>
              <a:ext uri="{FF2B5EF4-FFF2-40B4-BE49-F238E27FC236}">
                <a16:creationId xmlns:a16="http://schemas.microsoft.com/office/drawing/2014/main" id="{53101612-EAF9-6C41-85A1-CC3D85DCF36C}"/>
              </a:ext>
            </a:extLst>
          </p:cNvPr>
          <p:cNvPicPr>
            <a:picLocks noChangeAspect="1"/>
          </p:cNvPicPr>
          <p:nvPr/>
        </p:nvPicPr>
        <p:blipFill rotWithShape="1">
          <a:blip r:embed="rId2"/>
          <a:srcRect r="27844"/>
          <a:stretch/>
        </p:blipFill>
        <p:spPr>
          <a:xfrm>
            <a:off x="8404699" y="830896"/>
            <a:ext cx="3787302" cy="5251801"/>
          </a:xfrm>
          <a:prstGeom prst="rect">
            <a:avLst/>
          </a:prstGeom>
        </p:spPr>
      </p:pic>
    </p:spTree>
    <p:extLst>
      <p:ext uri="{BB962C8B-B14F-4D97-AF65-F5344CB8AC3E}">
        <p14:creationId xmlns:p14="http://schemas.microsoft.com/office/powerpoint/2010/main" val="3399330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385D7B-6C05-C33D-EB69-9C41D2498B65}"/>
              </a:ext>
            </a:extLst>
          </p:cNvPr>
          <p:cNvSpPr>
            <a:spLocks noGrp="1"/>
          </p:cNvSpPr>
          <p:nvPr>
            <p:ph type="title"/>
          </p:nvPr>
        </p:nvSpPr>
        <p:spPr/>
        <p:txBody>
          <a:bodyPr>
            <a:normAutofit fontScale="90000"/>
          </a:bodyPr>
          <a:lstStyle/>
          <a:p>
            <a:r>
              <a:rPr lang="en-ZA" sz="4400" dirty="0">
                <a:solidFill>
                  <a:schemeClr val="bg1"/>
                </a:solidFill>
                <a:effectLst/>
              </a:rPr>
              <a:t>WEIGHT PER EXIT LEVEL OUTCOME (ELO) PER SUBJECT</a:t>
            </a:r>
            <a:endParaRPr lang="en-ZA" dirty="0">
              <a:solidFill>
                <a:schemeClr val="bg1"/>
              </a:solidFill>
            </a:endParaRPr>
          </a:p>
        </p:txBody>
      </p:sp>
      <p:graphicFrame>
        <p:nvGraphicFramePr>
          <p:cNvPr id="2" name="Table 1">
            <a:extLst>
              <a:ext uri="{FF2B5EF4-FFF2-40B4-BE49-F238E27FC236}">
                <a16:creationId xmlns:a16="http://schemas.microsoft.com/office/drawing/2014/main" id="{D9A47677-3705-D4F8-33D9-60207C96565D}"/>
              </a:ext>
            </a:extLst>
          </p:cNvPr>
          <p:cNvGraphicFramePr>
            <a:graphicFrameLocks noGrp="1"/>
          </p:cNvGraphicFramePr>
          <p:nvPr>
            <p:extLst>
              <p:ext uri="{D42A27DB-BD31-4B8C-83A1-F6EECF244321}">
                <p14:modId xmlns:p14="http://schemas.microsoft.com/office/powerpoint/2010/main" val="3659821072"/>
              </p:ext>
            </p:extLst>
          </p:nvPr>
        </p:nvGraphicFramePr>
        <p:xfrm>
          <a:off x="1400810" y="1317522"/>
          <a:ext cx="10435590" cy="5398232"/>
        </p:xfrm>
        <a:graphic>
          <a:graphicData uri="http://schemas.openxmlformats.org/drawingml/2006/table">
            <a:tbl>
              <a:tblPr firstRow="1" firstCol="1" bandRow="1">
                <a:tableStyleId>{5C22544A-7EE6-4342-B048-85BDC9FD1C3A}</a:tableStyleId>
              </a:tblPr>
              <a:tblGrid>
                <a:gridCol w="1116863">
                  <a:extLst>
                    <a:ext uri="{9D8B030D-6E8A-4147-A177-3AD203B41FA5}">
                      <a16:colId xmlns:a16="http://schemas.microsoft.com/office/drawing/2014/main" val="1033041770"/>
                    </a:ext>
                  </a:extLst>
                </a:gridCol>
                <a:gridCol w="1132247">
                  <a:extLst>
                    <a:ext uri="{9D8B030D-6E8A-4147-A177-3AD203B41FA5}">
                      <a16:colId xmlns:a16="http://schemas.microsoft.com/office/drawing/2014/main" val="2580389620"/>
                    </a:ext>
                  </a:extLst>
                </a:gridCol>
                <a:gridCol w="1994507">
                  <a:extLst>
                    <a:ext uri="{9D8B030D-6E8A-4147-A177-3AD203B41FA5}">
                      <a16:colId xmlns:a16="http://schemas.microsoft.com/office/drawing/2014/main" val="3391143286"/>
                    </a:ext>
                  </a:extLst>
                </a:gridCol>
                <a:gridCol w="1474536">
                  <a:extLst>
                    <a:ext uri="{9D8B030D-6E8A-4147-A177-3AD203B41FA5}">
                      <a16:colId xmlns:a16="http://schemas.microsoft.com/office/drawing/2014/main" val="2683538554"/>
                    </a:ext>
                  </a:extLst>
                </a:gridCol>
                <a:gridCol w="1591452">
                  <a:extLst>
                    <a:ext uri="{9D8B030D-6E8A-4147-A177-3AD203B41FA5}">
                      <a16:colId xmlns:a16="http://schemas.microsoft.com/office/drawing/2014/main" val="2707380597"/>
                    </a:ext>
                  </a:extLst>
                </a:gridCol>
                <a:gridCol w="1161476">
                  <a:extLst>
                    <a:ext uri="{9D8B030D-6E8A-4147-A177-3AD203B41FA5}">
                      <a16:colId xmlns:a16="http://schemas.microsoft.com/office/drawing/2014/main" val="4009797599"/>
                    </a:ext>
                  </a:extLst>
                </a:gridCol>
                <a:gridCol w="1964509">
                  <a:extLst>
                    <a:ext uri="{9D8B030D-6E8A-4147-A177-3AD203B41FA5}">
                      <a16:colId xmlns:a16="http://schemas.microsoft.com/office/drawing/2014/main" val="341748594"/>
                    </a:ext>
                  </a:extLst>
                </a:gridCol>
              </a:tblGrid>
              <a:tr h="758362">
                <a:tc gridSpan="2">
                  <a:txBody>
                    <a:bodyPr/>
                    <a:lstStyle/>
                    <a:p>
                      <a:pPr algn="ctr">
                        <a:lnSpc>
                          <a:spcPct val="107000"/>
                        </a:lnSpc>
                        <a:buNone/>
                      </a:pPr>
                      <a:r>
                        <a:rPr lang="en-ZA" sz="1400" kern="100">
                          <a:effectLst/>
                          <a:latin typeface="Arial" panose="020B0604020202020204" pitchFamily="34" charset="0"/>
                          <a:cs typeface="Arial" panose="020B0604020202020204" pitchFamily="34" charset="0"/>
                        </a:rPr>
                        <a:t>Professional exam (300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hMerge="1">
                  <a:txBody>
                    <a:bodyPr/>
                    <a:lstStyle/>
                    <a:p>
                      <a:endParaRPr lang="en-ZA"/>
                    </a:p>
                  </a:txBody>
                  <a:tcP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Applied Pharmacology and Toxicology (90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gridSpan="2">
                  <a:txBody>
                    <a:bodyPr/>
                    <a:lstStyle/>
                    <a:p>
                      <a:pPr algn="ctr">
                        <a:lnSpc>
                          <a:spcPct val="107000"/>
                        </a:lnSpc>
                        <a:buNone/>
                      </a:pPr>
                      <a:r>
                        <a:rPr lang="en-GB" sz="1400" kern="100">
                          <a:effectLst/>
                          <a:latin typeface="Arial" panose="020B0604020202020204" pitchFamily="34" charset="0"/>
                          <a:cs typeface="Arial" panose="020B0604020202020204" pitchFamily="34" charset="0"/>
                        </a:rPr>
                        <a:t>Applied Pharmacy Practice in a Legal Framework (120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hMerge="1">
                  <a:txBody>
                    <a:bodyPr/>
                    <a:lstStyle/>
                    <a:p>
                      <a:endParaRPr lang="en-ZA"/>
                    </a:p>
                  </a:txBody>
                  <a:tcPr/>
                </a:tc>
                <a:tc gridSpan="2">
                  <a:txBody>
                    <a:bodyPr/>
                    <a:lstStyle/>
                    <a:p>
                      <a:pPr algn="ctr">
                        <a:lnSpc>
                          <a:spcPct val="107000"/>
                        </a:lnSpc>
                        <a:buNone/>
                      </a:pPr>
                      <a:r>
                        <a:rPr lang="en-GB" sz="1400" kern="100">
                          <a:effectLst/>
                          <a:latin typeface="Arial" panose="020B0604020202020204" pitchFamily="34" charset="0"/>
                          <a:cs typeface="Arial" panose="020B0604020202020204" pitchFamily="34" charset="0"/>
                        </a:rPr>
                        <a:t>Applied Pharmaceutics and Pharmaceutical Chemistry (90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hMerge="1">
                  <a:txBody>
                    <a:bodyPr/>
                    <a:lstStyle/>
                    <a:p>
                      <a:endParaRPr lang="en-ZA"/>
                    </a:p>
                  </a:txBody>
                  <a:tcPr/>
                </a:tc>
                <a:extLst>
                  <a:ext uri="{0D108BD9-81ED-4DB2-BD59-A6C34878D82A}">
                    <a16:rowId xmlns:a16="http://schemas.microsoft.com/office/drawing/2014/main" val="4283498033"/>
                  </a:ext>
                </a:extLst>
              </a:tr>
              <a:tr h="758362">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ELO</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Total</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 Pharmacology (90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Pharmacy Practice (60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Law and Ethics (60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Pharmaceutics (50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Pharmaceutical Chemistry (40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143924489"/>
                  </a:ext>
                </a:extLst>
              </a:tr>
              <a:tr h="323459">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1</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12%</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5.55%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3.33%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1.66%</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14%</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52.5%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980430344"/>
                  </a:ext>
                </a:extLst>
              </a:tr>
              <a:tr h="323459">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2</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9.67%</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3.33%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24%</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30%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775226024"/>
                  </a:ext>
                </a:extLst>
              </a:tr>
              <a:tr h="323459">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6%</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13.33%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20%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024339719"/>
                  </a:ext>
                </a:extLst>
              </a:tr>
              <a:tr h="323459">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4</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10.33%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42%</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17.5%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014913151"/>
                  </a:ext>
                </a:extLst>
              </a:tr>
              <a:tr h="323459">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6.33%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16.67%</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309650385"/>
                  </a:ext>
                </a:extLst>
              </a:tr>
              <a:tr h="323459">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6</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16%</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30%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13.33%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21.67%</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946864770"/>
                  </a:ext>
                </a:extLst>
              </a:tr>
              <a:tr h="323459">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7</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14.67%</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31.11%</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25%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1.67%</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505261296"/>
                  </a:ext>
                </a:extLst>
              </a:tr>
              <a:tr h="323459">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8</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11.67%</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20%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13.33%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546983692"/>
                  </a:ext>
                </a:extLst>
              </a:tr>
              <a:tr h="323459">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9</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8%</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13.33%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716043268"/>
                  </a:ext>
                </a:extLst>
              </a:tr>
              <a:tr h="323459">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10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5.33%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13.33%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13.33%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747562179"/>
                  </a:ext>
                </a:extLst>
              </a:tr>
              <a:tr h="323459">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11</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008233350"/>
                  </a:ext>
                </a:extLst>
              </a:tr>
              <a:tr h="323459">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TOTAL</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100%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30%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20%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20%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17.0%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dirty="0">
                          <a:effectLst/>
                          <a:latin typeface="Arial" panose="020B0604020202020204" pitchFamily="34" charset="0"/>
                          <a:cs typeface="Arial" panose="020B0604020202020204" pitchFamily="34" charset="0"/>
                        </a:rPr>
                        <a:t>13%</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419529099"/>
                  </a:ext>
                </a:extLst>
              </a:tr>
            </a:tbl>
          </a:graphicData>
        </a:graphic>
      </p:graphicFrame>
    </p:spTree>
    <p:extLst>
      <p:ext uri="{BB962C8B-B14F-4D97-AF65-F5344CB8AC3E}">
        <p14:creationId xmlns:p14="http://schemas.microsoft.com/office/powerpoint/2010/main" val="15342598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39C1E0-EB6F-F05F-CD01-9F8B603F39C2}"/>
              </a:ext>
            </a:extLst>
          </p:cNvPr>
          <p:cNvSpPr>
            <a:spLocks noGrp="1"/>
          </p:cNvSpPr>
          <p:nvPr>
            <p:ph type="title"/>
          </p:nvPr>
        </p:nvSpPr>
        <p:spPr/>
        <p:txBody>
          <a:bodyPr>
            <a:normAutofit/>
          </a:bodyPr>
          <a:lstStyle/>
          <a:p>
            <a:r>
              <a:rPr lang="en-ZA" sz="4000" dirty="0">
                <a:solidFill>
                  <a:srgbClr val="002060"/>
                </a:solidFill>
                <a:latin typeface="Aharoni" panose="02010803020104030203" pitchFamily="2" charset="-79"/>
                <a:cs typeface="Aharoni" panose="02010803020104030203" pitchFamily="2" charset="-79"/>
              </a:rPr>
              <a:t>Pharmaceutical Chemistry Questions </a:t>
            </a:r>
          </a:p>
        </p:txBody>
      </p:sp>
      <p:sp>
        <p:nvSpPr>
          <p:cNvPr id="4" name="Rectangle 1">
            <a:extLst>
              <a:ext uri="{FF2B5EF4-FFF2-40B4-BE49-F238E27FC236}">
                <a16:creationId xmlns:a16="http://schemas.microsoft.com/office/drawing/2014/main" id="{469B5A31-9637-FE2D-EF4C-5D64972769F7}"/>
              </a:ext>
            </a:extLst>
          </p:cNvPr>
          <p:cNvSpPr>
            <a:spLocks noGrp="1" noChangeArrowheads="1"/>
          </p:cNvSpPr>
          <p:nvPr>
            <p:ph sz="half" idx="2"/>
          </p:nvPr>
        </p:nvSpPr>
        <p:spPr bwMode="auto">
          <a:xfrm>
            <a:off x="1422400" y="2313820"/>
            <a:ext cx="6865566"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effectLst/>
                <a:cs typeface="Arial" panose="020B0604020202020204" pitchFamily="34" charset="0"/>
              </a:rPr>
              <a:t>What is the </a:t>
            </a:r>
            <a:r>
              <a:rPr kumimoji="0" lang="en-US" altLang="en-US" sz="2400" b="0" i="0" u="none" strike="noStrike" cap="none" normalizeH="0" baseline="0" dirty="0" err="1">
                <a:ln>
                  <a:noFill/>
                </a:ln>
                <a:effectLst/>
                <a:cs typeface="Arial" panose="020B0604020202020204" pitchFamily="34" charset="0"/>
              </a:rPr>
              <a:t>hybridisation</a:t>
            </a:r>
            <a:r>
              <a:rPr kumimoji="0" lang="en-US" altLang="en-US" sz="2400" b="0" i="0" u="none" strike="noStrike" cap="none" normalizeH="0" baseline="0" dirty="0">
                <a:ln>
                  <a:noFill/>
                </a:ln>
                <a:effectLst/>
                <a:cs typeface="Arial" panose="020B0604020202020204" pitchFamily="34" charset="0"/>
              </a:rPr>
              <a:t> of the indicated nitrogen atom?</a:t>
            </a:r>
            <a:br>
              <a:rPr kumimoji="0" lang="en-US" altLang="en-US" sz="2400" b="0" i="0" u="none" strike="noStrike" cap="none" normalizeH="0" baseline="0" dirty="0">
                <a:ln>
                  <a:noFill/>
                </a:ln>
                <a:effectLst/>
                <a:cs typeface="Arial" panose="020B0604020202020204" pitchFamily="34" charset="0"/>
              </a:rPr>
            </a:br>
            <a:endParaRPr kumimoji="0" lang="en-US" altLang="en-US" sz="2400" b="0" i="0" u="none" strike="noStrike" cap="none" normalizeH="0" baseline="0" dirty="0">
              <a:ln>
                <a:noFill/>
              </a:ln>
              <a:effectLst/>
              <a:cs typeface="Arial" panose="020B0604020202020204" pitchFamily="34" charset="0"/>
            </a:endParaRPr>
          </a:p>
          <a:p>
            <a:pPr marL="538163" marR="0" lvl="0" indent="-538163" algn="l" defTabSz="914400" rtl="0" eaLnBrk="0" fontAlgn="base" latinLnBrk="0" hangingPunct="0">
              <a:lnSpc>
                <a:spcPct val="100000"/>
              </a:lnSpc>
              <a:spcBef>
                <a:spcPct val="0"/>
              </a:spcBef>
              <a:spcAft>
                <a:spcPct val="0"/>
              </a:spcAft>
              <a:buClrTx/>
              <a:buSzTx/>
              <a:buFontTx/>
              <a:buNone/>
              <a:tabLst>
                <a:tab pos="538163" algn="l"/>
              </a:tabLst>
            </a:pPr>
            <a:r>
              <a:rPr kumimoji="0" lang="en-US" altLang="en-US" sz="2400" b="0" i="0" u="none" strike="noStrike" cap="none" normalizeH="0" baseline="0" dirty="0">
                <a:ln>
                  <a:noFill/>
                </a:ln>
                <a:effectLst/>
                <a:cs typeface="Arial" panose="020B0604020202020204" pitchFamily="34" charset="0"/>
              </a:rPr>
              <a:t>(a) 	s</a:t>
            </a:r>
          </a:p>
          <a:p>
            <a:pPr marL="538163" marR="0" lvl="0" indent="-538163" algn="l" defTabSz="914400" rtl="0" eaLnBrk="0" fontAlgn="base" latinLnBrk="0" hangingPunct="0">
              <a:lnSpc>
                <a:spcPct val="100000"/>
              </a:lnSpc>
              <a:spcBef>
                <a:spcPct val="0"/>
              </a:spcBef>
              <a:spcAft>
                <a:spcPct val="0"/>
              </a:spcAft>
              <a:buClrTx/>
              <a:buSzTx/>
              <a:buFontTx/>
              <a:buNone/>
              <a:tabLst>
                <a:tab pos="538163" algn="l"/>
              </a:tabLst>
            </a:pPr>
            <a:r>
              <a:rPr kumimoji="0" lang="en-US" altLang="en-US" sz="2400" b="0" i="0" u="none" strike="noStrike" cap="none" normalizeH="0" baseline="0" dirty="0">
                <a:ln>
                  <a:noFill/>
                </a:ln>
                <a:effectLst/>
                <a:cs typeface="Arial" panose="020B0604020202020204" pitchFamily="34" charset="0"/>
              </a:rPr>
              <a:t>(b) 	</a:t>
            </a:r>
            <a:r>
              <a:rPr kumimoji="0" lang="en-US" altLang="en-US" sz="2400" b="0" i="0" u="none" strike="noStrike" cap="none" normalizeH="0" baseline="0" dirty="0" err="1">
                <a:ln>
                  <a:noFill/>
                </a:ln>
                <a:effectLst/>
                <a:cs typeface="Arial" panose="020B0604020202020204" pitchFamily="34" charset="0"/>
              </a:rPr>
              <a:t>sp</a:t>
            </a:r>
            <a:endParaRPr kumimoji="0" lang="en-US" altLang="en-US" sz="2400" b="0" i="0" u="none" strike="noStrike" cap="none" normalizeH="0" baseline="0" dirty="0">
              <a:ln>
                <a:noFill/>
              </a:ln>
              <a:effectLst/>
              <a:cs typeface="Arial" panose="020B0604020202020204" pitchFamily="34" charset="0"/>
            </a:endParaRPr>
          </a:p>
          <a:p>
            <a:pPr marL="538163" marR="0" lvl="0" indent="-538163" algn="l" defTabSz="914400" rtl="0" eaLnBrk="0" fontAlgn="base" latinLnBrk="0" hangingPunct="0">
              <a:lnSpc>
                <a:spcPct val="100000"/>
              </a:lnSpc>
              <a:spcBef>
                <a:spcPct val="0"/>
              </a:spcBef>
              <a:spcAft>
                <a:spcPct val="0"/>
              </a:spcAft>
              <a:buClrTx/>
              <a:buSzTx/>
              <a:buFontTx/>
              <a:buNone/>
              <a:tabLst>
                <a:tab pos="538163" algn="l"/>
              </a:tabLst>
            </a:pPr>
            <a:r>
              <a:rPr kumimoji="0" lang="en-US" altLang="en-US" sz="2400" b="0" i="0" u="none" strike="noStrike" cap="none" normalizeH="0" baseline="0" dirty="0">
                <a:ln>
                  <a:noFill/>
                </a:ln>
                <a:effectLst/>
                <a:cs typeface="Arial" panose="020B0604020202020204" pitchFamily="34" charset="0"/>
              </a:rPr>
              <a:t>(c) 	sp</a:t>
            </a:r>
            <a:r>
              <a:rPr kumimoji="0" lang="en-US" altLang="en-US" sz="2400" b="0" i="0" u="none" strike="noStrike" cap="none" normalizeH="0" baseline="30000" dirty="0">
                <a:ln>
                  <a:noFill/>
                </a:ln>
                <a:effectLst/>
                <a:cs typeface="Arial" panose="020B0604020202020204" pitchFamily="34" charset="0"/>
              </a:rPr>
              <a:t>2</a:t>
            </a:r>
            <a:endParaRPr kumimoji="0" lang="en-US" altLang="en-US" sz="2400" b="0" i="0" u="none" strike="noStrike" cap="none" normalizeH="0" baseline="0" dirty="0">
              <a:ln>
                <a:noFill/>
              </a:ln>
              <a:effectLst/>
              <a:cs typeface="Arial" panose="020B0604020202020204" pitchFamily="34" charset="0"/>
            </a:endParaRPr>
          </a:p>
          <a:p>
            <a:pPr marL="538163" marR="0" lvl="0" indent="-538163" algn="l" defTabSz="914400" rtl="0" eaLnBrk="0" fontAlgn="base" latinLnBrk="0" hangingPunct="0">
              <a:lnSpc>
                <a:spcPct val="100000"/>
              </a:lnSpc>
              <a:spcBef>
                <a:spcPct val="0"/>
              </a:spcBef>
              <a:spcAft>
                <a:spcPct val="0"/>
              </a:spcAft>
              <a:buClrTx/>
              <a:buSzTx/>
              <a:buFontTx/>
              <a:buNone/>
              <a:tabLst>
                <a:tab pos="538163" algn="l"/>
              </a:tabLst>
            </a:pPr>
            <a:r>
              <a:rPr kumimoji="0" lang="en-US" altLang="en-US" sz="2400" i="0" u="none" strike="noStrike" cap="none" normalizeH="0" baseline="0" dirty="0">
                <a:ln>
                  <a:noFill/>
                </a:ln>
                <a:effectLst/>
                <a:cs typeface="Arial" panose="020B0604020202020204" pitchFamily="34" charset="0"/>
              </a:rPr>
              <a:t>(d) 	sp</a:t>
            </a:r>
            <a:r>
              <a:rPr kumimoji="0" lang="en-US" altLang="en-US" sz="2400" i="0" u="none" strike="noStrike" cap="none" normalizeH="0" baseline="30000" dirty="0">
                <a:ln>
                  <a:noFill/>
                </a:ln>
                <a:effectLst/>
                <a:cs typeface="Arial" panose="020B0604020202020204" pitchFamily="34" charset="0"/>
              </a:rPr>
              <a:t>3</a:t>
            </a:r>
            <a:endParaRPr kumimoji="0" lang="en-US" altLang="en-US" sz="2400" i="0" u="none" strike="noStrike" cap="none" normalizeH="0" baseline="0" dirty="0">
              <a:ln>
                <a:noFill/>
              </a:ln>
              <a:effectLst/>
              <a:cs typeface="Arial" panose="020B0604020202020204" pitchFamily="34" charset="0"/>
            </a:endParaRPr>
          </a:p>
        </p:txBody>
      </p:sp>
      <p:pic>
        <p:nvPicPr>
          <p:cNvPr id="2" name="Picture 1">
            <a:extLst>
              <a:ext uri="{FF2B5EF4-FFF2-40B4-BE49-F238E27FC236}">
                <a16:creationId xmlns:a16="http://schemas.microsoft.com/office/drawing/2014/main" id="{B78B650C-236D-2DA9-3550-BFAB88AC9759}"/>
              </a:ext>
            </a:extLst>
          </p:cNvPr>
          <p:cNvPicPr>
            <a:picLocks noChangeAspect="1"/>
          </p:cNvPicPr>
          <p:nvPr/>
        </p:nvPicPr>
        <p:blipFill rotWithShape="1">
          <a:blip r:embed="rId2"/>
          <a:srcRect r="27844"/>
          <a:stretch/>
        </p:blipFill>
        <p:spPr>
          <a:xfrm>
            <a:off x="8404699" y="830896"/>
            <a:ext cx="3787302" cy="5251801"/>
          </a:xfrm>
          <a:prstGeom prst="rect">
            <a:avLst/>
          </a:prstGeom>
        </p:spPr>
      </p:pic>
      <p:pic>
        <p:nvPicPr>
          <p:cNvPr id="7" name="Picture 6">
            <a:extLst>
              <a:ext uri="{FF2B5EF4-FFF2-40B4-BE49-F238E27FC236}">
                <a16:creationId xmlns:a16="http://schemas.microsoft.com/office/drawing/2014/main" id="{A7B48FFF-EDAF-7530-2B83-7E0A8EF18F4D}"/>
              </a:ext>
            </a:extLst>
          </p:cNvPr>
          <p:cNvPicPr>
            <a:picLocks noChangeAspect="1"/>
          </p:cNvPicPr>
          <p:nvPr/>
        </p:nvPicPr>
        <p:blipFill>
          <a:blip r:embed="rId3"/>
          <a:stretch>
            <a:fillRect/>
          </a:stretch>
        </p:blipFill>
        <p:spPr>
          <a:xfrm>
            <a:off x="4855183" y="3429000"/>
            <a:ext cx="2253762" cy="2518910"/>
          </a:xfrm>
          <a:prstGeom prst="rect">
            <a:avLst/>
          </a:prstGeom>
        </p:spPr>
      </p:pic>
    </p:spTree>
    <p:extLst>
      <p:ext uri="{BB962C8B-B14F-4D97-AF65-F5344CB8AC3E}">
        <p14:creationId xmlns:p14="http://schemas.microsoft.com/office/powerpoint/2010/main" val="1983689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327D4B-08D8-9CA6-75A8-B3B520CE8880}"/>
              </a:ext>
            </a:extLst>
          </p:cNvPr>
          <p:cNvSpPr>
            <a:spLocks noGrp="1"/>
          </p:cNvSpPr>
          <p:nvPr>
            <p:ph type="title"/>
          </p:nvPr>
        </p:nvSpPr>
        <p:spPr/>
        <p:txBody>
          <a:bodyPr/>
          <a:lstStyle/>
          <a:p>
            <a:r>
              <a:rPr lang="en-ZA" dirty="0">
                <a:solidFill>
                  <a:srgbClr val="002060"/>
                </a:solidFill>
                <a:latin typeface="Aharoni" panose="02010803020104030203" pitchFamily="2" charset="-79"/>
                <a:cs typeface="Aharoni" panose="02010803020104030203" pitchFamily="2" charset="-79"/>
              </a:rPr>
              <a:t>Problem Solving</a:t>
            </a:r>
          </a:p>
        </p:txBody>
      </p:sp>
      <p:pic>
        <p:nvPicPr>
          <p:cNvPr id="1028" name="Picture 4" descr="amines-favor-tetrahedral-sp3-hybridized-geometrl">
            <a:extLst>
              <a:ext uri="{FF2B5EF4-FFF2-40B4-BE49-F238E27FC236}">
                <a16:creationId xmlns:a16="http://schemas.microsoft.com/office/drawing/2014/main" id="{2ADA22DB-F5FB-8C81-4659-5009CA02B8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448" y="1947673"/>
            <a:ext cx="8325752" cy="37634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131D0CB-29CC-4A0E-39C4-D4B511395F29}"/>
              </a:ext>
            </a:extLst>
          </p:cNvPr>
          <p:cNvPicPr>
            <a:picLocks noChangeAspect="1"/>
          </p:cNvPicPr>
          <p:nvPr/>
        </p:nvPicPr>
        <p:blipFill rotWithShape="1">
          <a:blip r:embed="rId3"/>
          <a:srcRect r="27844"/>
          <a:stretch/>
        </p:blipFill>
        <p:spPr>
          <a:xfrm>
            <a:off x="8404699" y="830896"/>
            <a:ext cx="3787302" cy="5251801"/>
          </a:xfrm>
          <a:prstGeom prst="rect">
            <a:avLst/>
          </a:prstGeom>
        </p:spPr>
      </p:pic>
    </p:spTree>
    <p:extLst>
      <p:ext uri="{BB962C8B-B14F-4D97-AF65-F5344CB8AC3E}">
        <p14:creationId xmlns:p14="http://schemas.microsoft.com/office/powerpoint/2010/main" val="19684728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39C1E0-EB6F-F05F-CD01-9F8B603F39C2}"/>
              </a:ext>
            </a:extLst>
          </p:cNvPr>
          <p:cNvSpPr>
            <a:spLocks noGrp="1"/>
          </p:cNvSpPr>
          <p:nvPr>
            <p:ph type="title"/>
          </p:nvPr>
        </p:nvSpPr>
        <p:spPr/>
        <p:txBody>
          <a:bodyPr/>
          <a:lstStyle/>
          <a:p>
            <a:r>
              <a:rPr lang="en-ZA" dirty="0">
                <a:solidFill>
                  <a:srgbClr val="002060"/>
                </a:solidFill>
                <a:latin typeface="Aharoni" panose="02010803020104030203" pitchFamily="2" charset="-79"/>
                <a:cs typeface="Aharoni" panose="02010803020104030203" pitchFamily="2" charset="-79"/>
              </a:rPr>
              <a:t>Answer</a:t>
            </a:r>
          </a:p>
        </p:txBody>
      </p:sp>
      <p:sp>
        <p:nvSpPr>
          <p:cNvPr id="4" name="Rectangle 1">
            <a:extLst>
              <a:ext uri="{FF2B5EF4-FFF2-40B4-BE49-F238E27FC236}">
                <a16:creationId xmlns:a16="http://schemas.microsoft.com/office/drawing/2014/main" id="{469B5A31-9637-FE2D-EF4C-5D64972769F7}"/>
              </a:ext>
            </a:extLst>
          </p:cNvPr>
          <p:cNvSpPr>
            <a:spLocks noGrp="1" noChangeArrowheads="1"/>
          </p:cNvSpPr>
          <p:nvPr>
            <p:ph sz="half" idx="2"/>
          </p:nvPr>
        </p:nvSpPr>
        <p:spPr bwMode="auto">
          <a:xfrm>
            <a:off x="1422400" y="2313820"/>
            <a:ext cx="6865566"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212529"/>
                </a:solidFill>
                <a:effectLst/>
                <a:cs typeface="Arial" panose="020B0604020202020204" pitchFamily="34" charset="0"/>
              </a:rPr>
              <a:t>What is the </a:t>
            </a:r>
            <a:r>
              <a:rPr kumimoji="0" lang="en-US" altLang="en-US" sz="2400" b="0" i="0" u="none" strike="noStrike" cap="none" normalizeH="0" baseline="0" dirty="0" err="1">
                <a:ln>
                  <a:noFill/>
                </a:ln>
                <a:solidFill>
                  <a:srgbClr val="212529"/>
                </a:solidFill>
                <a:effectLst/>
                <a:cs typeface="Arial" panose="020B0604020202020204" pitchFamily="34" charset="0"/>
              </a:rPr>
              <a:t>hybridisation</a:t>
            </a:r>
            <a:r>
              <a:rPr kumimoji="0" lang="en-US" altLang="en-US" sz="2400" b="0" i="0" u="none" strike="noStrike" cap="none" normalizeH="0" baseline="0" dirty="0">
                <a:ln>
                  <a:noFill/>
                </a:ln>
                <a:solidFill>
                  <a:srgbClr val="212529"/>
                </a:solidFill>
                <a:effectLst/>
                <a:cs typeface="Arial" panose="020B0604020202020204" pitchFamily="34" charset="0"/>
              </a:rPr>
              <a:t> of the indicated nitrogen atom?</a:t>
            </a:r>
            <a:br>
              <a:rPr kumimoji="0" lang="en-US" altLang="en-US" sz="2400" b="0" i="0" u="none" strike="noStrike" cap="none" normalizeH="0" baseline="0" dirty="0">
                <a:ln>
                  <a:noFill/>
                </a:ln>
                <a:solidFill>
                  <a:srgbClr val="212529"/>
                </a:solidFill>
                <a:effectLst/>
                <a:cs typeface="Arial" panose="020B0604020202020204" pitchFamily="34" charset="0"/>
              </a:rPr>
            </a:br>
            <a:endParaRPr kumimoji="0" lang="en-US" altLang="en-US" sz="2400" b="0" i="0" u="none" strike="noStrike" cap="none" normalizeH="0" baseline="0" dirty="0">
              <a:ln>
                <a:noFill/>
              </a:ln>
              <a:solidFill>
                <a:srgbClr val="212529"/>
              </a:solidFill>
              <a:effectLst/>
              <a:cs typeface="Arial" panose="020B0604020202020204" pitchFamily="34" charset="0"/>
            </a:endParaRPr>
          </a:p>
          <a:p>
            <a:pPr marL="538163" marR="0" lvl="0" indent="-538163" algn="l" defTabSz="914400" rtl="0" eaLnBrk="0" fontAlgn="base" latinLnBrk="0" hangingPunct="0">
              <a:lnSpc>
                <a:spcPct val="100000"/>
              </a:lnSpc>
              <a:spcBef>
                <a:spcPct val="0"/>
              </a:spcBef>
              <a:spcAft>
                <a:spcPct val="0"/>
              </a:spcAft>
              <a:buClrTx/>
              <a:buSzTx/>
              <a:buFontTx/>
              <a:buNone/>
              <a:tabLst>
                <a:tab pos="538163" algn="l"/>
              </a:tabLst>
            </a:pPr>
            <a:r>
              <a:rPr kumimoji="0" lang="en-US" altLang="en-US" sz="2400" b="0" i="0" u="none" strike="noStrike" cap="none" normalizeH="0" baseline="0" dirty="0">
                <a:ln>
                  <a:noFill/>
                </a:ln>
                <a:solidFill>
                  <a:srgbClr val="212529"/>
                </a:solidFill>
                <a:effectLst/>
                <a:cs typeface="Arial" panose="020B0604020202020204" pitchFamily="34" charset="0"/>
              </a:rPr>
              <a:t>(a) 	s</a:t>
            </a:r>
          </a:p>
          <a:p>
            <a:pPr marL="538163" marR="0" lvl="0" indent="-538163" algn="l" defTabSz="914400" rtl="0" eaLnBrk="0" fontAlgn="base" latinLnBrk="0" hangingPunct="0">
              <a:lnSpc>
                <a:spcPct val="100000"/>
              </a:lnSpc>
              <a:spcBef>
                <a:spcPct val="0"/>
              </a:spcBef>
              <a:spcAft>
                <a:spcPct val="0"/>
              </a:spcAft>
              <a:buClrTx/>
              <a:buSzTx/>
              <a:buFontTx/>
              <a:buNone/>
              <a:tabLst>
                <a:tab pos="538163" algn="l"/>
              </a:tabLst>
            </a:pPr>
            <a:r>
              <a:rPr kumimoji="0" lang="en-US" altLang="en-US" sz="2400" b="0" i="0" u="none" strike="noStrike" cap="none" normalizeH="0" baseline="0" dirty="0">
                <a:ln>
                  <a:noFill/>
                </a:ln>
                <a:solidFill>
                  <a:srgbClr val="212529"/>
                </a:solidFill>
                <a:effectLst/>
                <a:cs typeface="Arial" panose="020B0604020202020204" pitchFamily="34" charset="0"/>
              </a:rPr>
              <a:t>(b) 	</a:t>
            </a:r>
            <a:r>
              <a:rPr kumimoji="0" lang="en-US" altLang="en-US" sz="2400" b="0" i="0" u="none" strike="noStrike" cap="none" normalizeH="0" baseline="0" dirty="0" err="1">
                <a:ln>
                  <a:noFill/>
                </a:ln>
                <a:solidFill>
                  <a:srgbClr val="212529"/>
                </a:solidFill>
                <a:effectLst/>
                <a:cs typeface="Arial" panose="020B0604020202020204" pitchFamily="34" charset="0"/>
              </a:rPr>
              <a:t>sp</a:t>
            </a:r>
            <a:endParaRPr kumimoji="0" lang="en-US" altLang="en-US" sz="2400" b="0" i="0" u="none" strike="noStrike" cap="none" normalizeH="0" baseline="0" dirty="0">
              <a:ln>
                <a:noFill/>
              </a:ln>
              <a:solidFill>
                <a:srgbClr val="212529"/>
              </a:solidFill>
              <a:effectLst/>
              <a:cs typeface="Arial" panose="020B0604020202020204" pitchFamily="34" charset="0"/>
            </a:endParaRPr>
          </a:p>
          <a:p>
            <a:pPr marL="538163" marR="0" lvl="0" indent="-538163" algn="l" defTabSz="914400" rtl="0" eaLnBrk="0" fontAlgn="base" latinLnBrk="0" hangingPunct="0">
              <a:lnSpc>
                <a:spcPct val="100000"/>
              </a:lnSpc>
              <a:spcBef>
                <a:spcPct val="0"/>
              </a:spcBef>
              <a:spcAft>
                <a:spcPct val="0"/>
              </a:spcAft>
              <a:buClrTx/>
              <a:buSzTx/>
              <a:buFontTx/>
              <a:buNone/>
              <a:tabLst>
                <a:tab pos="538163" algn="l"/>
              </a:tabLst>
            </a:pPr>
            <a:r>
              <a:rPr kumimoji="0" lang="en-US" altLang="en-US" sz="2400" b="0" i="0" u="none" strike="noStrike" cap="none" normalizeH="0" baseline="0" dirty="0">
                <a:ln>
                  <a:noFill/>
                </a:ln>
                <a:solidFill>
                  <a:srgbClr val="212529"/>
                </a:solidFill>
                <a:effectLst/>
                <a:cs typeface="Arial" panose="020B0604020202020204" pitchFamily="34" charset="0"/>
              </a:rPr>
              <a:t>(c) 	sp</a:t>
            </a:r>
            <a:r>
              <a:rPr kumimoji="0" lang="en-US" altLang="en-US" sz="2400" b="0" i="0" u="none" strike="noStrike" cap="none" normalizeH="0" baseline="30000" dirty="0">
                <a:ln>
                  <a:noFill/>
                </a:ln>
                <a:solidFill>
                  <a:srgbClr val="212529"/>
                </a:solidFill>
                <a:effectLst/>
                <a:cs typeface="Arial" panose="020B0604020202020204" pitchFamily="34" charset="0"/>
              </a:rPr>
              <a:t>2</a:t>
            </a:r>
            <a:endParaRPr kumimoji="0" lang="en-US" altLang="en-US" sz="2400" b="0" i="0" u="none" strike="noStrike" cap="none" normalizeH="0" baseline="0" dirty="0">
              <a:ln>
                <a:noFill/>
              </a:ln>
              <a:solidFill>
                <a:srgbClr val="212529"/>
              </a:solidFill>
              <a:effectLst/>
              <a:cs typeface="Arial" panose="020B0604020202020204" pitchFamily="34" charset="0"/>
            </a:endParaRPr>
          </a:p>
          <a:p>
            <a:pPr marL="538163" marR="0" lvl="0" indent="-538163" algn="l" defTabSz="914400" rtl="0" eaLnBrk="0" fontAlgn="base" latinLnBrk="0" hangingPunct="0">
              <a:lnSpc>
                <a:spcPct val="100000"/>
              </a:lnSpc>
              <a:spcBef>
                <a:spcPct val="0"/>
              </a:spcBef>
              <a:spcAft>
                <a:spcPct val="0"/>
              </a:spcAft>
              <a:buClrTx/>
              <a:buSzTx/>
              <a:buFontTx/>
              <a:buNone/>
              <a:tabLst>
                <a:tab pos="538163" algn="l"/>
              </a:tabLst>
            </a:pPr>
            <a:r>
              <a:rPr kumimoji="0" lang="en-US" altLang="en-US" sz="2400" b="1" i="0" u="none" strike="noStrike" cap="none" normalizeH="0" baseline="0" dirty="0">
                <a:ln>
                  <a:noFill/>
                </a:ln>
                <a:solidFill>
                  <a:srgbClr val="008000"/>
                </a:solidFill>
                <a:effectLst/>
                <a:cs typeface="Arial" panose="020B0604020202020204" pitchFamily="34" charset="0"/>
              </a:rPr>
              <a:t>(d) 	sp</a:t>
            </a:r>
            <a:r>
              <a:rPr kumimoji="0" lang="en-US" altLang="en-US" sz="2400" b="1" i="0" u="none" strike="noStrike" cap="none" normalizeH="0" baseline="30000" dirty="0">
                <a:ln>
                  <a:noFill/>
                </a:ln>
                <a:solidFill>
                  <a:srgbClr val="008000"/>
                </a:solidFill>
                <a:effectLst/>
                <a:cs typeface="Arial" panose="020B0604020202020204" pitchFamily="34" charset="0"/>
              </a:rPr>
              <a:t>3</a:t>
            </a:r>
            <a:endParaRPr kumimoji="0" lang="en-US" altLang="en-US" sz="2400" b="0" i="0" u="none" strike="noStrike" cap="none" normalizeH="0" baseline="0" dirty="0">
              <a:ln>
                <a:noFill/>
              </a:ln>
              <a:solidFill>
                <a:schemeClr val="tx1"/>
              </a:solidFill>
              <a:effectLst/>
              <a:cs typeface="Arial" panose="020B0604020202020204" pitchFamily="34" charset="0"/>
            </a:endParaRPr>
          </a:p>
        </p:txBody>
      </p:sp>
      <p:pic>
        <p:nvPicPr>
          <p:cNvPr id="2" name="Picture 1">
            <a:extLst>
              <a:ext uri="{FF2B5EF4-FFF2-40B4-BE49-F238E27FC236}">
                <a16:creationId xmlns:a16="http://schemas.microsoft.com/office/drawing/2014/main" id="{B78B650C-236D-2DA9-3550-BFAB88AC9759}"/>
              </a:ext>
            </a:extLst>
          </p:cNvPr>
          <p:cNvPicPr>
            <a:picLocks noChangeAspect="1"/>
          </p:cNvPicPr>
          <p:nvPr/>
        </p:nvPicPr>
        <p:blipFill rotWithShape="1">
          <a:blip r:embed="rId2"/>
          <a:srcRect r="27844"/>
          <a:stretch/>
        </p:blipFill>
        <p:spPr>
          <a:xfrm>
            <a:off x="8404699" y="830896"/>
            <a:ext cx="3787302" cy="5251801"/>
          </a:xfrm>
          <a:prstGeom prst="rect">
            <a:avLst/>
          </a:prstGeom>
        </p:spPr>
      </p:pic>
      <p:pic>
        <p:nvPicPr>
          <p:cNvPr id="6" name="Picture 5">
            <a:extLst>
              <a:ext uri="{FF2B5EF4-FFF2-40B4-BE49-F238E27FC236}">
                <a16:creationId xmlns:a16="http://schemas.microsoft.com/office/drawing/2014/main" id="{1AE94F37-F809-3697-B95D-9A1C443E6546}"/>
              </a:ext>
            </a:extLst>
          </p:cNvPr>
          <p:cNvPicPr>
            <a:picLocks noChangeAspect="1"/>
          </p:cNvPicPr>
          <p:nvPr/>
        </p:nvPicPr>
        <p:blipFill>
          <a:blip r:embed="rId3"/>
          <a:stretch>
            <a:fillRect/>
          </a:stretch>
        </p:blipFill>
        <p:spPr>
          <a:xfrm>
            <a:off x="4965690" y="3544968"/>
            <a:ext cx="2253762" cy="2518910"/>
          </a:xfrm>
          <a:prstGeom prst="rect">
            <a:avLst/>
          </a:prstGeom>
        </p:spPr>
      </p:pic>
    </p:spTree>
    <p:extLst>
      <p:ext uri="{BB962C8B-B14F-4D97-AF65-F5344CB8AC3E}">
        <p14:creationId xmlns:p14="http://schemas.microsoft.com/office/powerpoint/2010/main" val="39261824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39C1E0-EB6F-F05F-CD01-9F8B603F39C2}"/>
              </a:ext>
            </a:extLst>
          </p:cNvPr>
          <p:cNvSpPr>
            <a:spLocks noGrp="1"/>
          </p:cNvSpPr>
          <p:nvPr>
            <p:ph type="title"/>
          </p:nvPr>
        </p:nvSpPr>
        <p:spPr>
          <a:xfrm>
            <a:off x="1422400" y="347537"/>
            <a:ext cx="9931400" cy="775417"/>
          </a:xfrm>
        </p:spPr>
        <p:txBody>
          <a:bodyPr>
            <a:normAutofit/>
          </a:bodyPr>
          <a:lstStyle/>
          <a:p>
            <a:r>
              <a:rPr lang="en-ZA" sz="4000" dirty="0">
                <a:latin typeface="Aharoni" panose="02010803020104030203" pitchFamily="2" charset="-79"/>
                <a:cs typeface="Aharoni" panose="02010803020104030203" pitchFamily="2" charset="-79"/>
              </a:rPr>
              <a:t>Pharmaceutical Chemistry Questions </a:t>
            </a:r>
          </a:p>
        </p:txBody>
      </p:sp>
      <p:pic>
        <p:nvPicPr>
          <p:cNvPr id="2" name="Picture 1">
            <a:extLst>
              <a:ext uri="{FF2B5EF4-FFF2-40B4-BE49-F238E27FC236}">
                <a16:creationId xmlns:a16="http://schemas.microsoft.com/office/drawing/2014/main" id="{EA538325-EAB6-62DB-6560-81F522858C9D}"/>
              </a:ext>
            </a:extLst>
          </p:cNvPr>
          <p:cNvPicPr>
            <a:picLocks noChangeAspect="1"/>
          </p:cNvPicPr>
          <p:nvPr/>
        </p:nvPicPr>
        <p:blipFill rotWithShape="1">
          <a:blip r:embed="rId2"/>
          <a:srcRect r="27844"/>
          <a:stretch/>
        </p:blipFill>
        <p:spPr>
          <a:xfrm>
            <a:off x="8404699" y="830896"/>
            <a:ext cx="3787302" cy="5251801"/>
          </a:xfrm>
          <a:prstGeom prst="rect">
            <a:avLst/>
          </a:prstGeom>
        </p:spPr>
      </p:pic>
      <p:pic>
        <p:nvPicPr>
          <p:cNvPr id="3074" name="Picture 7" descr="ChemSpider 2D Image | Tetracycline | C22H24N2O8">
            <a:extLst>
              <a:ext uri="{FF2B5EF4-FFF2-40B4-BE49-F238E27FC236}">
                <a16:creationId xmlns:a16="http://schemas.microsoft.com/office/drawing/2014/main" id="{E9204F59-74AF-9636-AB78-90E494C16E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3076" b="17949"/>
          <a:stretch>
            <a:fillRect/>
          </a:stretch>
        </p:blipFill>
        <p:spPr bwMode="auto">
          <a:xfrm>
            <a:off x="1569335" y="4583872"/>
            <a:ext cx="2774668" cy="1635770"/>
          </a:xfrm>
          <a:prstGeom prst="rect">
            <a:avLst/>
          </a:prstGeom>
          <a:noFill/>
          <a:extLst>
            <a:ext uri="{909E8E84-426E-40DD-AFC4-6F175D3DCCD1}">
              <a14:hiddenFill xmlns:a14="http://schemas.microsoft.com/office/drawing/2010/main">
                <a:solidFill>
                  <a:srgbClr val="FFFFFF"/>
                </a:solidFill>
              </a14:hiddenFill>
            </a:ext>
          </a:extLst>
        </p:spPr>
      </p:pic>
      <p:pic>
        <p:nvPicPr>
          <p:cNvPr id="3073" name="Picture 4" descr="ChemSpider 2D Image | Epitetracycline | C22H24N2O8">
            <a:extLst>
              <a:ext uri="{FF2B5EF4-FFF2-40B4-BE49-F238E27FC236}">
                <a16:creationId xmlns:a16="http://schemas.microsoft.com/office/drawing/2014/main" id="{CDF14A3F-859F-81D3-B7A1-4F8EB4B304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0833" b="18588"/>
          <a:stretch>
            <a:fillRect/>
          </a:stretch>
        </p:blipFill>
        <p:spPr bwMode="auto">
          <a:xfrm>
            <a:off x="5039299" y="4323691"/>
            <a:ext cx="3125158" cy="189595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8">
            <a:extLst>
              <a:ext uri="{FF2B5EF4-FFF2-40B4-BE49-F238E27FC236}">
                <a16:creationId xmlns:a16="http://schemas.microsoft.com/office/drawing/2014/main" id="{5191525B-2788-111F-6203-5037D3666DBD}"/>
              </a:ext>
            </a:extLst>
          </p:cNvPr>
          <p:cNvSpPr txBox="1">
            <a:spLocks noChangeArrowheads="1"/>
          </p:cNvSpPr>
          <p:nvPr/>
        </p:nvSpPr>
        <p:spPr bwMode="auto">
          <a:xfrm>
            <a:off x="1780433" y="6128051"/>
            <a:ext cx="2210131" cy="254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ZA" altLang="en-US" sz="2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Tetracycline</a:t>
            </a:r>
            <a:endParaRPr kumimoji="0" lang="en-ZA" altLang="en-US"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 name="Text Box 9">
            <a:extLst>
              <a:ext uri="{FF2B5EF4-FFF2-40B4-BE49-F238E27FC236}">
                <a16:creationId xmlns:a16="http://schemas.microsoft.com/office/drawing/2014/main" id="{D04B14C8-77B0-6403-AB07-E13D0EE23533}"/>
              </a:ext>
            </a:extLst>
          </p:cNvPr>
          <p:cNvSpPr txBox="1">
            <a:spLocks noChangeArrowheads="1"/>
          </p:cNvSpPr>
          <p:nvPr/>
        </p:nvSpPr>
        <p:spPr bwMode="auto">
          <a:xfrm>
            <a:off x="5151960" y="6100475"/>
            <a:ext cx="2210131" cy="254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ZA" altLang="en-US" sz="2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Epi-tetracycline</a:t>
            </a:r>
            <a:endParaRPr kumimoji="0" lang="en-ZA" altLang="en-US"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 name="Rectangle 5">
            <a:extLst>
              <a:ext uri="{FF2B5EF4-FFF2-40B4-BE49-F238E27FC236}">
                <a16:creationId xmlns:a16="http://schemas.microsoft.com/office/drawing/2014/main" id="{B18EF78E-7B7A-1F0E-70D3-903A87EF1AE6}"/>
              </a:ext>
            </a:extLst>
          </p:cNvPr>
          <p:cNvSpPr>
            <a:spLocks noChangeArrowheads="1"/>
          </p:cNvSpPr>
          <p:nvPr/>
        </p:nvSpPr>
        <p:spPr bwMode="auto">
          <a:xfrm>
            <a:off x="1422400" y="1311092"/>
            <a:ext cx="6937829"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f-ZA" alt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The molecules, tetracycline and epi-tetracycline, can be considered to be: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af-ZA" alt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715963" marR="0" lvl="0" indent="-715963" algn="l" defTabSz="914400" rtl="0" eaLnBrk="0" fontAlgn="base" latinLnBrk="0" hangingPunct="0">
              <a:lnSpc>
                <a:spcPct val="100000"/>
              </a:lnSpc>
              <a:spcBef>
                <a:spcPct val="0"/>
              </a:spcBef>
              <a:spcAft>
                <a:spcPct val="0"/>
              </a:spcAft>
              <a:buClrTx/>
              <a:buSzTx/>
              <a:buAutoNum type="alphaLcParenBoth"/>
              <a:tabLst>
                <a:tab pos="715963" algn="l"/>
              </a:tabLst>
              <a:defRPr/>
            </a:pPr>
            <a:r>
              <a:rPr kumimoji="0" lang="en-ZA" alt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Diastereomers</a:t>
            </a:r>
          </a:p>
          <a:p>
            <a:pPr marL="715963" marR="0" lvl="0" indent="-715963" algn="l" defTabSz="914400" rtl="0" eaLnBrk="0" fontAlgn="base" latinLnBrk="0" hangingPunct="0">
              <a:lnSpc>
                <a:spcPct val="100000"/>
              </a:lnSpc>
              <a:spcBef>
                <a:spcPct val="0"/>
              </a:spcBef>
              <a:spcAft>
                <a:spcPct val="0"/>
              </a:spcAft>
              <a:buClrTx/>
              <a:buSzTx/>
              <a:buAutoNum type="alphaLcParenBoth"/>
              <a:tabLst>
                <a:tab pos="715963" algn="l"/>
              </a:tabLst>
              <a:defRPr/>
            </a:pPr>
            <a:r>
              <a:rPr kumimoji="0" lang="en-ZA" alt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Drug and pro-drug, respectively</a:t>
            </a:r>
          </a:p>
          <a:p>
            <a:pPr marL="715963" marR="0" lvl="0" indent="-715963" algn="l" defTabSz="914400" rtl="0" eaLnBrk="0" fontAlgn="base" latinLnBrk="0" hangingPunct="0">
              <a:lnSpc>
                <a:spcPct val="100000"/>
              </a:lnSpc>
              <a:spcBef>
                <a:spcPct val="0"/>
              </a:spcBef>
              <a:spcAft>
                <a:spcPct val="0"/>
              </a:spcAft>
              <a:buClrTx/>
              <a:buSzTx/>
              <a:buAutoNum type="alphaLcParenBoth"/>
              <a:tabLst>
                <a:tab pos="715963" algn="l"/>
              </a:tabLst>
              <a:defRPr/>
            </a:pPr>
            <a:r>
              <a:rPr kumimoji="0" lang="en-ZA" alt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Regioisomers</a:t>
            </a:r>
            <a:endParaRPr kumimoji="0" lang="en-ZA" alt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715963" marR="0" lvl="0" indent="-715963" algn="l" defTabSz="914400" rtl="0" eaLnBrk="0" fontAlgn="base" latinLnBrk="0" hangingPunct="0">
              <a:lnSpc>
                <a:spcPct val="100000"/>
              </a:lnSpc>
              <a:spcBef>
                <a:spcPct val="0"/>
              </a:spcBef>
              <a:spcAft>
                <a:spcPct val="0"/>
              </a:spcAft>
              <a:buClrTx/>
              <a:buSzTx/>
              <a:buAutoNum type="alphaLcParenBoth"/>
              <a:tabLst>
                <a:tab pos="715963" algn="l"/>
              </a:tabLst>
              <a:defRPr/>
            </a:pPr>
            <a:r>
              <a:rPr kumimoji="0" lang="en-ZA" alt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Equally active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ZA" alt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ZA" alt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8" name="Rectangle 6">
            <a:extLst>
              <a:ext uri="{FF2B5EF4-FFF2-40B4-BE49-F238E27FC236}">
                <a16:creationId xmlns:a16="http://schemas.microsoft.com/office/drawing/2014/main" id="{1236F184-F474-9321-0C46-296823F6E4F2}"/>
              </a:ext>
            </a:extLst>
          </p:cNvPr>
          <p:cNvSpPr>
            <a:spLocks noChangeArrowheads="1"/>
          </p:cNvSpPr>
          <p:nvPr/>
        </p:nvSpPr>
        <p:spPr bwMode="auto">
          <a:xfrm>
            <a:off x="1422400" y="272332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ZA" altLang="en-US" sz="8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n-ZA"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ZA"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ZA"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Rectangle 7">
            <a:extLst>
              <a:ext uri="{FF2B5EF4-FFF2-40B4-BE49-F238E27FC236}">
                <a16:creationId xmlns:a16="http://schemas.microsoft.com/office/drawing/2014/main" id="{5CBC1FCF-379F-7857-047D-661A08E70528}"/>
              </a:ext>
            </a:extLst>
          </p:cNvPr>
          <p:cNvSpPr>
            <a:spLocks noChangeArrowheads="1"/>
          </p:cNvSpPr>
          <p:nvPr/>
        </p:nvSpPr>
        <p:spPr bwMode="auto">
          <a:xfrm>
            <a:off x="1422400" y="365359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ZA" altLang="en-US" sz="11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endParaRPr kumimoji="0" lang="en-ZA"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931828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BD735C-BF8C-4C30-C942-1D76150012A2}"/>
              </a:ext>
            </a:extLst>
          </p:cNvPr>
          <p:cNvSpPr>
            <a:spLocks noGrp="1"/>
          </p:cNvSpPr>
          <p:nvPr>
            <p:ph sz="half" idx="2"/>
          </p:nvPr>
        </p:nvSpPr>
        <p:spPr>
          <a:xfrm>
            <a:off x="1422400" y="1385199"/>
            <a:ext cx="6953115" cy="5200428"/>
          </a:xfrm>
        </p:spPr>
        <p:txBody>
          <a:bodyPr>
            <a:normAutofit fontScale="92500" lnSpcReduction="10000"/>
          </a:bodyPr>
          <a:lstStyle/>
          <a:p>
            <a:pPr algn="just">
              <a:lnSpc>
                <a:spcPct val="100000"/>
              </a:lnSpc>
              <a:spcBef>
                <a:spcPts val="0"/>
              </a:spcBef>
            </a:pPr>
            <a:r>
              <a:rPr lang="en-ZA" sz="2400" i="0" dirty="0">
                <a:effectLst/>
                <a:latin typeface="Arial" panose="020B0604020202020204" pitchFamily="34" charset="0"/>
                <a:cs typeface="Arial" panose="020B0604020202020204" pitchFamily="34" charset="0"/>
              </a:rPr>
              <a:t>Diastereomers are defined as compounds which have the same molecular formula and sequence of bonded elements but which are nonsuperimposable, non-mirror images</a:t>
            </a:r>
          </a:p>
          <a:p>
            <a:pPr algn="just">
              <a:lnSpc>
                <a:spcPct val="110000"/>
              </a:lnSpc>
              <a:spcBef>
                <a:spcPts val="0"/>
              </a:spcBef>
            </a:pPr>
            <a:r>
              <a:rPr lang="en-ZA" sz="2400" b="0" i="0" dirty="0">
                <a:effectLst/>
                <a:latin typeface="Arial" panose="020B0604020202020204" pitchFamily="34" charset="0"/>
                <a:cs typeface="Arial" panose="020B0604020202020204" pitchFamily="34" charset="0"/>
              </a:rPr>
              <a:t>Epimerisation is a process in stereochemistry in which there is a change in the configuration of only one chiral </a:t>
            </a:r>
            <a:r>
              <a:rPr lang="en-ZA" sz="2400" b="0" i="0" dirty="0" err="1">
                <a:effectLst/>
                <a:latin typeface="Arial" panose="020B0604020202020204" pitchFamily="34" charset="0"/>
                <a:cs typeface="Arial" panose="020B0604020202020204" pitchFamily="34" charset="0"/>
              </a:rPr>
              <a:t>center</a:t>
            </a:r>
            <a:r>
              <a:rPr lang="en-ZA" sz="2400" b="0" i="0" dirty="0">
                <a:effectLst/>
                <a:latin typeface="Arial" panose="020B0604020202020204" pitchFamily="34" charset="0"/>
                <a:cs typeface="Arial" panose="020B0604020202020204" pitchFamily="34" charset="0"/>
              </a:rPr>
              <a:t>. As a result, a </a:t>
            </a:r>
            <a:r>
              <a:rPr lang="en-ZA" sz="2400" b="1" i="0" dirty="0">
                <a:effectLst/>
                <a:latin typeface="Arial" panose="020B0604020202020204" pitchFamily="34" charset="0"/>
                <a:cs typeface="Arial" panose="020B0604020202020204" pitchFamily="34" charset="0"/>
              </a:rPr>
              <a:t>diastereomer</a:t>
            </a:r>
            <a:r>
              <a:rPr lang="en-ZA" sz="2400" b="0" i="0" dirty="0">
                <a:effectLst/>
                <a:latin typeface="Arial" panose="020B0604020202020204" pitchFamily="34" charset="0"/>
                <a:cs typeface="Arial" panose="020B0604020202020204" pitchFamily="34" charset="0"/>
              </a:rPr>
              <a:t> is formed. In acidic conditions around pH 4, </a:t>
            </a:r>
            <a:r>
              <a:rPr lang="en-ZA" sz="2400" b="1" i="0" dirty="0">
                <a:effectLst/>
                <a:latin typeface="Arial" panose="020B0604020202020204" pitchFamily="34" charset="0"/>
                <a:cs typeface="Arial" panose="020B0604020202020204" pitchFamily="34" charset="0"/>
              </a:rPr>
              <a:t>tetracycline readily undergoes epimerization at position 4, </a:t>
            </a:r>
            <a:r>
              <a:rPr lang="en-ZA" sz="2400" i="0" dirty="0">
                <a:effectLst/>
                <a:latin typeface="Arial" panose="020B0604020202020204" pitchFamily="34" charset="0"/>
                <a:cs typeface="Arial" panose="020B0604020202020204" pitchFamily="34" charset="0"/>
              </a:rPr>
              <a:t>and an </a:t>
            </a:r>
            <a:r>
              <a:rPr lang="en-ZA" sz="2400" b="1" i="0" dirty="0">
                <a:effectLst/>
                <a:latin typeface="Arial" panose="020B0604020202020204" pitchFamily="34" charset="0"/>
                <a:cs typeface="Arial" panose="020B0604020202020204" pitchFamily="34" charset="0"/>
              </a:rPr>
              <a:t>inactive 4-epitetracycline </a:t>
            </a:r>
            <a:r>
              <a:rPr lang="en-ZA" sz="2400" b="0" i="0" dirty="0">
                <a:effectLst/>
                <a:latin typeface="Arial" panose="020B0604020202020204" pitchFamily="34" charset="0"/>
                <a:cs typeface="Arial" panose="020B0604020202020204" pitchFamily="34" charset="0"/>
              </a:rPr>
              <a:t>is produced.</a:t>
            </a:r>
            <a:endParaRPr lang="en-ZA" sz="2400" i="0" dirty="0">
              <a:effectLst/>
              <a:latin typeface="Arial" panose="020B0604020202020204" pitchFamily="34" charset="0"/>
              <a:cs typeface="Arial" panose="020B0604020202020204" pitchFamily="34" charset="0"/>
            </a:endParaRPr>
          </a:p>
          <a:p>
            <a:pPr algn="just">
              <a:lnSpc>
                <a:spcPct val="100000"/>
              </a:lnSpc>
              <a:spcBef>
                <a:spcPts val="0"/>
              </a:spcBef>
            </a:pPr>
            <a:r>
              <a:rPr lang="en-ZA" sz="2400" dirty="0" err="1">
                <a:latin typeface="Arial" panose="020B0604020202020204" pitchFamily="34" charset="0"/>
                <a:cs typeface="Arial" panose="020B0604020202020204" pitchFamily="34" charset="0"/>
              </a:rPr>
              <a:t>R</a:t>
            </a:r>
            <a:r>
              <a:rPr lang="en-ZA" sz="2400" i="0" dirty="0" err="1">
                <a:effectLst/>
                <a:latin typeface="Arial" panose="020B0604020202020204" pitchFamily="34" charset="0"/>
                <a:cs typeface="Arial" panose="020B0604020202020204" pitchFamily="34" charset="0"/>
              </a:rPr>
              <a:t>egioisomers</a:t>
            </a:r>
            <a:r>
              <a:rPr lang="en-ZA" sz="2400" i="0" dirty="0">
                <a:effectLst/>
                <a:latin typeface="Arial" panose="020B0604020202020204" pitchFamily="34" charset="0"/>
                <a:cs typeface="Arial" panose="020B0604020202020204" pitchFamily="34" charset="0"/>
              </a:rPr>
              <a:t> are constitutional isomers that have the same functional groups attached at different positions of the molecular backbone.</a:t>
            </a:r>
            <a:r>
              <a:rPr lang="en-ZA" sz="2400" dirty="0">
                <a:latin typeface="Arial" panose="020B0604020202020204" pitchFamily="34" charset="0"/>
                <a:cs typeface="Arial" panose="020B0604020202020204" pitchFamily="34" charset="0"/>
              </a:rPr>
              <a:t> </a:t>
            </a:r>
          </a:p>
          <a:p>
            <a:pPr algn="just">
              <a:lnSpc>
                <a:spcPct val="100000"/>
              </a:lnSpc>
              <a:spcBef>
                <a:spcPts val="0"/>
              </a:spcBef>
            </a:pPr>
            <a:r>
              <a:rPr lang="en-ZA" sz="2400" dirty="0">
                <a:latin typeface="Arial" panose="020B0604020202020204" pitchFamily="34" charset="0"/>
                <a:cs typeface="Arial" panose="020B0604020202020204" pitchFamily="34" charset="0"/>
              </a:rPr>
              <a:t>Epi-tetracycline is not a pro-drug of tetracycline</a:t>
            </a:r>
          </a:p>
        </p:txBody>
      </p:sp>
      <p:sp>
        <p:nvSpPr>
          <p:cNvPr id="3" name="Title 2">
            <a:extLst>
              <a:ext uri="{FF2B5EF4-FFF2-40B4-BE49-F238E27FC236}">
                <a16:creationId xmlns:a16="http://schemas.microsoft.com/office/drawing/2014/main" id="{4771952E-83A3-2DA4-4359-5DDF5ACD53CE}"/>
              </a:ext>
            </a:extLst>
          </p:cNvPr>
          <p:cNvSpPr>
            <a:spLocks noGrp="1"/>
          </p:cNvSpPr>
          <p:nvPr>
            <p:ph type="title"/>
          </p:nvPr>
        </p:nvSpPr>
        <p:spPr/>
        <p:txBody>
          <a:bodyPr/>
          <a:lstStyle/>
          <a:p>
            <a:r>
              <a:rPr lang="en-ZA" dirty="0">
                <a:solidFill>
                  <a:srgbClr val="002060"/>
                </a:solidFill>
                <a:latin typeface="Aharoni" panose="02010803020104030203" pitchFamily="2" charset="-79"/>
                <a:cs typeface="Aharoni" panose="02010803020104030203" pitchFamily="2" charset="-79"/>
              </a:rPr>
              <a:t>Problem Solving</a:t>
            </a:r>
          </a:p>
        </p:txBody>
      </p:sp>
      <p:pic>
        <p:nvPicPr>
          <p:cNvPr id="2051" name="Picture 3">
            <a:hlinkClick r:id="rId2"/>
            <a:extLst>
              <a:ext uri="{FF2B5EF4-FFF2-40B4-BE49-F238E27FC236}">
                <a16:creationId xmlns:a16="http://schemas.microsoft.com/office/drawing/2014/main" id="{82D709C5-B5FE-EEA9-8129-1104C75FA1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 y="-76200"/>
            <a:ext cx="48768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B14BE38E-959B-8EF4-6F3C-DAD7A738EF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0" y="-974725"/>
            <a:ext cx="1885950" cy="11049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CE1E6EA-F148-DC4C-9224-CE769922FCAA}"/>
              </a:ext>
            </a:extLst>
          </p:cNvPr>
          <p:cNvPicPr>
            <a:picLocks noChangeAspect="1"/>
          </p:cNvPicPr>
          <p:nvPr/>
        </p:nvPicPr>
        <p:blipFill rotWithShape="1">
          <a:blip r:embed="rId4"/>
          <a:srcRect r="27844"/>
          <a:stretch/>
        </p:blipFill>
        <p:spPr>
          <a:xfrm>
            <a:off x="8404699" y="830896"/>
            <a:ext cx="3787302" cy="5251801"/>
          </a:xfrm>
          <a:prstGeom prst="rect">
            <a:avLst/>
          </a:prstGeom>
        </p:spPr>
      </p:pic>
    </p:spTree>
    <p:extLst>
      <p:ext uri="{BB962C8B-B14F-4D97-AF65-F5344CB8AC3E}">
        <p14:creationId xmlns:p14="http://schemas.microsoft.com/office/powerpoint/2010/main" val="36208911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39C1E0-EB6F-F05F-CD01-9F8B603F39C2}"/>
              </a:ext>
            </a:extLst>
          </p:cNvPr>
          <p:cNvSpPr>
            <a:spLocks noGrp="1"/>
          </p:cNvSpPr>
          <p:nvPr>
            <p:ph type="title"/>
          </p:nvPr>
        </p:nvSpPr>
        <p:spPr/>
        <p:txBody>
          <a:bodyPr/>
          <a:lstStyle/>
          <a:p>
            <a:r>
              <a:rPr lang="en-ZA" dirty="0">
                <a:solidFill>
                  <a:srgbClr val="002060"/>
                </a:solidFill>
                <a:latin typeface="Aharoni" panose="02010803020104030203" pitchFamily="2" charset="-79"/>
                <a:cs typeface="Aharoni" panose="02010803020104030203" pitchFamily="2" charset="-79"/>
              </a:rPr>
              <a:t>Answer</a:t>
            </a:r>
          </a:p>
        </p:txBody>
      </p:sp>
      <p:pic>
        <p:nvPicPr>
          <p:cNvPr id="2" name="Picture 1">
            <a:extLst>
              <a:ext uri="{FF2B5EF4-FFF2-40B4-BE49-F238E27FC236}">
                <a16:creationId xmlns:a16="http://schemas.microsoft.com/office/drawing/2014/main" id="{EA538325-EAB6-62DB-6560-81F522858C9D}"/>
              </a:ext>
            </a:extLst>
          </p:cNvPr>
          <p:cNvPicPr>
            <a:picLocks noChangeAspect="1"/>
          </p:cNvPicPr>
          <p:nvPr/>
        </p:nvPicPr>
        <p:blipFill rotWithShape="1">
          <a:blip r:embed="rId2"/>
          <a:srcRect r="27844"/>
          <a:stretch/>
        </p:blipFill>
        <p:spPr>
          <a:xfrm>
            <a:off x="8404699" y="830896"/>
            <a:ext cx="3787302" cy="5251801"/>
          </a:xfrm>
          <a:prstGeom prst="rect">
            <a:avLst/>
          </a:prstGeom>
        </p:spPr>
      </p:pic>
      <p:pic>
        <p:nvPicPr>
          <p:cNvPr id="3074" name="Picture 7" descr="ChemSpider 2D Image | Tetracycline | C22H24N2O8">
            <a:extLst>
              <a:ext uri="{FF2B5EF4-FFF2-40B4-BE49-F238E27FC236}">
                <a16:creationId xmlns:a16="http://schemas.microsoft.com/office/drawing/2014/main" id="{E9204F59-74AF-9636-AB78-90E494C16E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3076" b="17949"/>
          <a:stretch>
            <a:fillRect/>
          </a:stretch>
        </p:blipFill>
        <p:spPr bwMode="auto">
          <a:xfrm>
            <a:off x="2026445" y="4853356"/>
            <a:ext cx="2317557" cy="1366286"/>
          </a:xfrm>
          <a:prstGeom prst="rect">
            <a:avLst/>
          </a:prstGeom>
          <a:noFill/>
          <a:extLst>
            <a:ext uri="{909E8E84-426E-40DD-AFC4-6F175D3DCCD1}">
              <a14:hiddenFill xmlns:a14="http://schemas.microsoft.com/office/drawing/2010/main">
                <a:solidFill>
                  <a:srgbClr val="FFFFFF"/>
                </a:solidFill>
              </a14:hiddenFill>
            </a:ext>
          </a:extLst>
        </p:spPr>
      </p:pic>
      <p:pic>
        <p:nvPicPr>
          <p:cNvPr id="3073" name="Picture 4" descr="ChemSpider 2D Image | Epitetracycline | C22H24N2O8">
            <a:extLst>
              <a:ext uri="{FF2B5EF4-FFF2-40B4-BE49-F238E27FC236}">
                <a16:creationId xmlns:a16="http://schemas.microsoft.com/office/drawing/2014/main" id="{CDF14A3F-859F-81D3-B7A1-4F8EB4B304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0833" b="18588"/>
          <a:stretch>
            <a:fillRect/>
          </a:stretch>
        </p:blipFill>
        <p:spPr bwMode="auto">
          <a:xfrm>
            <a:off x="5039299" y="4615749"/>
            <a:ext cx="2643749" cy="1603892"/>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8">
            <a:extLst>
              <a:ext uri="{FF2B5EF4-FFF2-40B4-BE49-F238E27FC236}">
                <a16:creationId xmlns:a16="http://schemas.microsoft.com/office/drawing/2014/main" id="{5191525B-2788-111F-6203-5037D3666DBD}"/>
              </a:ext>
            </a:extLst>
          </p:cNvPr>
          <p:cNvSpPr txBox="1">
            <a:spLocks noChangeArrowheads="1"/>
          </p:cNvSpPr>
          <p:nvPr/>
        </p:nvSpPr>
        <p:spPr bwMode="auto">
          <a:xfrm>
            <a:off x="1930644" y="6355224"/>
            <a:ext cx="2210131" cy="254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ZA" altLang="en-US" sz="16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Tetracycline</a:t>
            </a:r>
            <a:endParaRPr kumimoji="0" lang="en-ZA" alt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 Box 9">
            <a:extLst>
              <a:ext uri="{FF2B5EF4-FFF2-40B4-BE49-F238E27FC236}">
                <a16:creationId xmlns:a16="http://schemas.microsoft.com/office/drawing/2014/main" id="{D04B14C8-77B0-6403-AB07-E13D0EE23533}"/>
              </a:ext>
            </a:extLst>
          </p:cNvPr>
          <p:cNvSpPr txBox="1">
            <a:spLocks noChangeArrowheads="1"/>
          </p:cNvSpPr>
          <p:nvPr/>
        </p:nvSpPr>
        <p:spPr bwMode="auto">
          <a:xfrm>
            <a:off x="5151960" y="6100475"/>
            <a:ext cx="2210131" cy="254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ZA" altLang="en-US" sz="16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ZA" altLang="en-US" sz="16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Epi-tetracycline</a:t>
            </a:r>
            <a:endParaRPr kumimoji="0" lang="en-ZA" alt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Rectangle 5">
            <a:extLst>
              <a:ext uri="{FF2B5EF4-FFF2-40B4-BE49-F238E27FC236}">
                <a16:creationId xmlns:a16="http://schemas.microsoft.com/office/drawing/2014/main" id="{B18EF78E-7B7A-1F0E-70D3-903A87EF1AE6}"/>
              </a:ext>
            </a:extLst>
          </p:cNvPr>
          <p:cNvSpPr>
            <a:spLocks noChangeArrowheads="1"/>
          </p:cNvSpPr>
          <p:nvPr/>
        </p:nvSpPr>
        <p:spPr bwMode="auto">
          <a:xfrm>
            <a:off x="1422400" y="1403425"/>
            <a:ext cx="6537569"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f-ZA" altLang="en-US" sz="2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The molecules, tetracycline and epi-tetracycline, can be considered to be: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af-ZA" altLang="en-US" sz="2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627063" lvl="1" indent="-627063" eaLnBrk="0" fontAlgn="base" hangingPunct="0">
              <a:spcBef>
                <a:spcPct val="0"/>
              </a:spcBef>
              <a:spcAft>
                <a:spcPct val="0"/>
              </a:spcAft>
              <a:buAutoNum type="alphaLcParenBoth"/>
              <a:tabLst>
                <a:tab pos="627063" algn="l"/>
              </a:tabLst>
              <a:defRPr/>
            </a:pPr>
            <a:r>
              <a:rPr kumimoji="0" lang="en-ZA" altLang="en-US" sz="2400" b="1" i="0" u="none" strike="noStrike" kern="1200" cap="none" spc="0" normalizeH="0" baseline="0" noProof="0" dirty="0">
                <a:ln>
                  <a:noFill/>
                </a:ln>
                <a:solidFill>
                  <a:srgbClr val="00B050"/>
                </a:solidFill>
                <a:effectLst/>
                <a:uLnTx/>
                <a:uFillTx/>
                <a:latin typeface="Arial" panose="020B0604020202020204" pitchFamily="34" charset="0"/>
                <a:ea typeface="Times New Roman" panose="02020603050405020304" pitchFamily="18" charset="0"/>
                <a:cs typeface="Arial" panose="020B0604020202020204" pitchFamily="34" charset="0"/>
              </a:rPr>
              <a:t>Diastereomers</a:t>
            </a:r>
          </a:p>
          <a:p>
            <a:pPr marL="627063" lvl="1" indent="-627063" eaLnBrk="0" fontAlgn="base" hangingPunct="0">
              <a:spcBef>
                <a:spcPct val="0"/>
              </a:spcBef>
              <a:spcAft>
                <a:spcPct val="0"/>
              </a:spcAft>
              <a:buAutoNum type="alphaLcParenBoth"/>
              <a:tabLst>
                <a:tab pos="627063" algn="l"/>
              </a:tabLst>
              <a:defRPr/>
            </a:pPr>
            <a:r>
              <a:rPr kumimoji="0" lang="en-ZA" altLang="en-US" sz="2400" i="0" u="none" strike="noStrike" kern="1200" cap="none" spc="0" normalizeH="0" baseline="0" noProof="0" dirty="0">
                <a:ln>
                  <a:noFill/>
                </a:ln>
                <a:effectLst/>
                <a:uLnTx/>
                <a:uFillTx/>
                <a:latin typeface="Arial" panose="020B0604020202020204" pitchFamily="34" charset="0"/>
                <a:ea typeface="Times New Roman" panose="02020603050405020304" pitchFamily="18" charset="0"/>
                <a:cs typeface="Arial" panose="020B0604020202020204" pitchFamily="34" charset="0"/>
              </a:rPr>
              <a:t>Drug and pro-drug, respectively</a:t>
            </a:r>
          </a:p>
          <a:p>
            <a:pPr marL="627063" lvl="1" indent="-627063" eaLnBrk="0" fontAlgn="base" hangingPunct="0">
              <a:spcBef>
                <a:spcPct val="0"/>
              </a:spcBef>
              <a:spcAft>
                <a:spcPct val="0"/>
              </a:spcAft>
              <a:buAutoNum type="alphaLcParenBoth"/>
              <a:tabLst>
                <a:tab pos="627063" algn="l"/>
              </a:tabLst>
              <a:defRPr/>
            </a:pPr>
            <a:r>
              <a:rPr kumimoji="0" lang="en-ZA" altLang="en-US" sz="2400" i="0" u="none" strike="noStrike" kern="1200" cap="none" spc="0" normalizeH="0" baseline="0" noProof="0" dirty="0" err="1">
                <a:ln>
                  <a:noFill/>
                </a:ln>
                <a:effectLst/>
                <a:uLnTx/>
                <a:uFillTx/>
                <a:latin typeface="Arial" panose="020B0604020202020204" pitchFamily="34" charset="0"/>
                <a:ea typeface="Times New Roman" panose="02020603050405020304" pitchFamily="18" charset="0"/>
                <a:cs typeface="Arial" panose="020B0604020202020204" pitchFamily="34" charset="0"/>
              </a:rPr>
              <a:t>Regioisomers</a:t>
            </a:r>
            <a:endParaRPr kumimoji="0" lang="en-ZA" altLang="en-US" sz="2400" i="0" u="none" strike="noStrike" kern="1200" cap="none" spc="0" normalizeH="0" baseline="0" noProof="0" dirty="0">
              <a:ln>
                <a:noFill/>
              </a:ln>
              <a:effectLst/>
              <a:uLnTx/>
              <a:uFillTx/>
              <a:latin typeface="Arial" panose="020B0604020202020204" pitchFamily="34" charset="0"/>
              <a:ea typeface="Times New Roman" panose="02020603050405020304" pitchFamily="18" charset="0"/>
              <a:cs typeface="Arial" panose="020B0604020202020204" pitchFamily="34" charset="0"/>
            </a:endParaRPr>
          </a:p>
          <a:p>
            <a:pPr marL="627063" lvl="1" indent="-627063" eaLnBrk="0" fontAlgn="base" hangingPunct="0">
              <a:spcBef>
                <a:spcPct val="0"/>
              </a:spcBef>
              <a:spcAft>
                <a:spcPct val="0"/>
              </a:spcAft>
              <a:buAutoNum type="alphaLcParenBoth"/>
              <a:tabLst>
                <a:tab pos="627063" algn="l"/>
              </a:tabLst>
              <a:defRPr/>
            </a:pPr>
            <a:r>
              <a:rPr kumimoji="0" lang="en-ZA" altLang="en-US" sz="2400" i="0" u="none" strike="noStrike" kern="1200" cap="none" spc="0" normalizeH="0" baseline="0" noProof="0" dirty="0">
                <a:ln>
                  <a:noFill/>
                </a:ln>
                <a:effectLst/>
                <a:uLnTx/>
                <a:uFillTx/>
                <a:latin typeface="Arial" panose="020B0604020202020204" pitchFamily="34" charset="0"/>
                <a:ea typeface="Times New Roman" panose="02020603050405020304" pitchFamily="18" charset="0"/>
                <a:cs typeface="Arial" panose="020B0604020202020204" pitchFamily="34" charset="0"/>
              </a:rPr>
              <a:t>Equally active</a:t>
            </a:r>
          </a:p>
          <a:p>
            <a:pPr marR="0" lvl="0" algn="l" defTabSz="914400" rtl="0" eaLnBrk="0" fontAlgn="base" latinLnBrk="0" hangingPunct="0">
              <a:lnSpc>
                <a:spcPct val="100000"/>
              </a:lnSpc>
              <a:spcBef>
                <a:spcPct val="0"/>
              </a:spcBef>
              <a:spcAft>
                <a:spcPct val="0"/>
              </a:spcAft>
              <a:buClrTx/>
              <a:buSzTx/>
              <a:tabLst>
                <a:tab pos="627063" algn="l"/>
              </a:tabLst>
              <a:defRPr/>
            </a:pPr>
            <a:endParaRPr kumimoji="0" lang="en-ZA" altLang="en-US" sz="24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ZA"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ZA"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Rectangle 6">
            <a:extLst>
              <a:ext uri="{FF2B5EF4-FFF2-40B4-BE49-F238E27FC236}">
                <a16:creationId xmlns:a16="http://schemas.microsoft.com/office/drawing/2014/main" id="{1236F184-F474-9321-0C46-296823F6E4F2}"/>
              </a:ext>
            </a:extLst>
          </p:cNvPr>
          <p:cNvSpPr>
            <a:spLocks noChangeArrowheads="1"/>
          </p:cNvSpPr>
          <p:nvPr/>
        </p:nvSpPr>
        <p:spPr bwMode="auto">
          <a:xfrm>
            <a:off x="1422400" y="272332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ZA" altLang="en-US" sz="8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n-ZA"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ZA"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ZA"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Rectangle 7">
            <a:extLst>
              <a:ext uri="{FF2B5EF4-FFF2-40B4-BE49-F238E27FC236}">
                <a16:creationId xmlns:a16="http://schemas.microsoft.com/office/drawing/2014/main" id="{5CBC1FCF-379F-7857-047D-661A08E70528}"/>
              </a:ext>
            </a:extLst>
          </p:cNvPr>
          <p:cNvSpPr>
            <a:spLocks noChangeArrowheads="1"/>
          </p:cNvSpPr>
          <p:nvPr/>
        </p:nvSpPr>
        <p:spPr bwMode="auto">
          <a:xfrm>
            <a:off x="1422400" y="365359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ZA" altLang="en-US" sz="11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endParaRPr kumimoji="0" lang="en-ZA"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601448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39C1E0-EB6F-F05F-CD01-9F8B603F39C2}"/>
              </a:ext>
            </a:extLst>
          </p:cNvPr>
          <p:cNvSpPr>
            <a:spLocks noGrp="1"/>
          </p:cNvSpPr>
          <p:nvPr>
            <p:ph type="title"/>
          </p:nvPr>
        </p:nvSpPr>
        <p:spPr>
          <a:xfrm>
            <a:off x="1385824" y="387594"/>
            <a:ext cx="9931400" cy="775417"/>
          </a:xfrm>
        </p:spPr>
        <p:txBody>
          <a:bodyPr>
            <a:normAutofit/>
          </a:bodyPr>
          <a:lstStyle/>
          <a:p>
            <a:r>
              <a:rPr lang="en-ZA" sz="4000" dirty="0">
                <a:latin typeface="Aharoni" panose="02010803020104030203" pitchFamily="2" charset="-79"/>
                <a:cs typeface="Aharoni" panose="02010803020104030203" pitchFamily="2" charset="-79"/>
              </a:rPr>
              <a:t>Pharmaceutical Chemistry Questions </a:t>
            </a:r>
          </a:p>
        </p:txBody>
      </p:sp>
      <p:sp>
        <p:nvSpPr>
          <p:cNvPr id="6" name="Rectangle 5">
            <a:extLst>
              <a:ext uri="{FF2B5EF4-FFF2-40B4-BE49-F238E27FC236}">
                <a16:creationId xmlns:a16="http://schemas.microsoft.com/office/drawing/2014/main" id="{1C8E9538-4AD1-13E4-23E6-74068D5DE040}"/>
              </a:ext>
            </a:extLst>
          </p:cNvPr>
          <p:cNvSpPr>
            <a:spLocks noChangeArrowheads="1"/>
          </p:cNvSpPr>
          <p:nvPr/>
        </p:nvSpPr>
        <p:spPr bwMode="auto">
          <a:xfrm>
            <a:off x="1252254" y="138969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028" name="Picture 2" descr="ChemSpider 2D Image | Morphine 6-beta-D-glucopyranosiduronide | C23H27NO9">
            <a:extLst>
              <a:ext uri="{FF2B5EF4-FFF2-40B4-BE49-F238E27FC236}">
                <a16:creationId xmlns:a16="http://schemas.microsoft.com/office/drawing/2014/main" id="{D9D61FB0-1908-46E7-BB1D-D582DA1152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4542" y="3542924"/>
            <a:ext cx="3174077" cy="317407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166326F2-00D2-474A-A164-4E2E3A208804}"/>
              </a:ext>
            </a:extLst>
          </p:cNvPr>
          <p:cNvSpPr>
            <a:spLocks noChangeArrowheads="1"/>
          </p:cNvSpPr>
          <p:nvPr/>
        </p:nvSpPr>
        <p:spPr bwMode="auto">
          <a:xfrm>
            <a:off x="846593" y="1549062"/>
            <a:ext cx="6973384"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457200" marR="0" lvl="1" indent="0" algn="just" defTabSz="914400" rtl="0" eaLnBrk="0" fontAlgn="base" latinLnBrk="0" hangingPunct="0">
              <a:lnSpc>
                <a:spcPct val="100000"/>
              </a:lnSpc>
              <a:spcBef>
                <a:spcPct val="0"/>
              </a:spcBef>
              <a:spcAft>
                <a:spcPct val="0"/>
              </a:spcAft>
              <a:buClrTx/>
              <a:buSzTx/>
              <a:buFontTx/>
              <a:buNone/>
              <a:tabLst/>
              <a:defRPr/>
            </a:pPr>
            <a:r>
              <a:rPr kumimoji="0" lang="en-ZA"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The opioid derivative below is the product of:</a:t>
            </a:r>
          </a:p>
          <a:p>
            <a:pPr marL="457200" marR="0" lvl="1" indent="0" algn="just" defTabSz="914400" rtl="0" eaLnBrk="0" fontAlgn="base" latinLnBrk="0" hangingPunct="0">
              <a:lnSpc>
                <a:spcPct val="100000"/>
              </a:lnSpc>
              <a:spcBef>
                <a:spcPct val="0"/>
              </a:spcBef>
              <a:spcAft>
                <a:spcPct val="0"/>
              </a:spcAft>
              <a:buClrTx/>
              <a:buSzTx/>
              <a:buFontTx/>
              <a:buNone/>
              <a:tabLst/>
              <a:defRPr/>
            </a:pPr>
            <a:endParaRPr kumimoji="0" lang="en-ZA" altLang="en-U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1076325" marR="0" lvl="1" indent="-619125" algn="just" defTabSz="914400" rtl="0" eaLnBrk="0" fontAlgn="base" latinLnBrk="0" hangingPunct="0">
              <a:lnSpc>
                <a:spcPct val="100000"/>
              </a:lnSpc>
              <a:spcBef>
                <a:spcPct val="0"/>
              </a:spcBef>
              <a:spcAft>
                <a:spcPct val="0"/>
              </a:spcAft>
              <a:buClrTx/>
              <a:buSzTx/>
              <a:buFontTx/>
              <a:buAutoNum type="alphaLcParenBoth"/>
              <a:tabLst/>
              <a:defRPr/>
            </a:pPr>
            <a:r>
              <a:rPr kumimoji="0" lang="en-ZA" altLang="en-U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Glucuronidation of codeine at position 3</a:t>
            </a:r>
            <a:endParaRPr kumimoji="0" lang="en-ZA"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076325" marR="0" lvl="1" indent="-619125" algn="just" defTabSz="914400" rtl="0" eaLnBrk="0" fontAlgn="base" latinLnBrk="0" hangingPunct="0">
              <a:lnSpc>
                <a:spcPct val="100000"/>
              </a:lnSpc>
              <a:spcBef>
                <a:spcPct val="0"/>
              </a:spcBef>
              <a:spcAft>
                <a:spcPct val="0"/>
              </a:spcAft>
              <a:buClrTx/>
              <a:buSzTx/>
              <a:buFontTx/>
              <a:buAutoNum type="alphaLcParenBoth"/>
              <a:tabLst/>
              <a:defRPr/>
            </a:pPr>
            <a:r>
              <a:rPr kumimoji="0" lang="en-ZA" altLang="en-U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Glucuronidation of morphine at position 3</a:t>
            </a:r>
            <a:endParaRPr kumimoji="0" lang="en-ZA"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076325" marR="0" lvl="1" indent="-619125" algn="just" defTabSz="914400" rtl="0" eaLnBrk="0" fontAlgn="base" latinLnBrk="0" hangingPunct="0">
              <a:lnSpc>
                <a:spcPct val="100000"/>
              </a:lnSpc>
              <a:spcBef>
                <a:spcPct val="0"/>
              </a:spcBef>
              <a:spcAft>
                <a:spcPct val="0"/>
              </a:spcAft>
              <a:buClrTx/>
              <a:buSzTx/>
              <a:buFontTx/>
              <a:buAutoNum type="alphaLcParenBoth"/>
              <a:tabLst/>
              <a:defRPr/>
            </a:pPr>
            <a:r>
              <a:rPr kumimoji="0" lang="en-ZA" altLang="en-U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Glucuronidation of codeine at position 6</a:t>
            </a:r>
            <a:endParaRPr kumimoji="0" lang="en-ZA"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076325" marR="0" lvl="1" indent="-619125" algn="just" defTabSz="914400" rtl="0" eaLnBrk="0" fontAlgn="base" latinLnBrk="0" hangingPunct="0">
              <a:lnSpc>
                <a:spcPct val="100000"/>
              </a:lnSpc>
              <a:spcBef>
                <a:spcPct val="0"/>
              </a:spcBef>
              <a:spcAft>
                <a:spcPct val="0"/>
              </a:spcAft>
              <a:buClrTx/>
              <a:buSzTx/>
              <a:buFontTx/>
              <a:buAutoNum type="alphaLcParenBoth"/>
              <a:tabLst/>
              <a:defRPr/>
            </a:pPr>
            <a:r>
              <a:rPr kumimoji="0" lang="en-ZA" altLang="en-U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Glucuronidation of morphine at position 6</a:t>
            </a:r>
            <a:endParaRPr kumimoji="0" lang="en-ZA"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9" name="Picture 8">
            <a:extLst>
              <a:ext uri="{FF2B5EF4-FFF2-40B4-BE49-F238E27FC236}">
                <a16:creationId xmlns:a16="http://schemas.microsoft.com/office/drawing/2014/main" id="{578EE0F5-9BE9-23E5-8B55-1308B1B8501F}"/>
              </a:ext>
            </a:extLst>
          </p:cNvPr>
          <p:cNvPicPr>
            <a:picLocks noChangeAspect="1"/>
          </p:cNvPicPr>
          <p:nvPr/>
        </p:nvPicPr>
        <p:blipFill rotWithShape="1">
          <a:blip r:embed="rId3"/>
          <a:srcRect r="27844"/>
          <a:stretch/>
        </p:blipFill>
        <p:spPr>
          <a:xfrm>
            <a:off x="8404699" y="830896"/>
            <a:ext cx="3787302" cy="5251801"/>
          </a:xfrm>
          <a:prstGeom prst="rect">
            <a:avLst/>
          </a:prstGeom>
        </p:spPr>
      </p:pic>
    </p:spTree>
    <p:extLst>
      <p:ext uri="{BB962C8B-B14F-4D97-AF65-F5344CB8AC3E}">
        <p14:creationId xmlns:p14="http://schemas.microsoft.com/office/powerpoint/2010/main" val="31432857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39C1E0-EB6F-F05F-CD01-9F8B603F39C2}"/>
              </a:ext>
            </a:extLst>
          </p:cNvPr>
          <p:cNvSpPr>
            <a:spLocks noGrp="1"/>
          </p:cNvSpPr>
          <p:nvPr>
            <p:ph type="title"/>
          </p:nvPr>
        </p:nvSpPr>
        <p:spPr/>
        <p:txBody>
          <a:bodyPr/>
          <a:lstStyle/>
          <a:p>
            <a:r>
              <a:rPr lang="en-ZA" dirty="0">
                <a:solidFill>
                  <a:srgbClr val="002060"/>
                </a:solidFill>
                <a:latin typeface="Aharoni" panose="02010803020104030203" pitchFamily="2" charset="-79"/>
                <a:cs typeface="Aharoni" panose="02010803020104030203" pitchFamily="2" charset="-79"/>
              </a:rPr>
              <a:t>Answer</a:t>
            </a:r>
          </a:p>
        </p:txBody>
      </p:sp>
      <p:sp>
        <p:nvSpPr>
          <p:cNvPr id="6" name="Rectangle 5">
            <a:extLst>
              <a:ext uri="{FF2B5EF4-FFF2-40B4-BE49-F238E27FC236}">
                <a16:creationId xmlns:a16="http://schemas.microsoft.com/office/drawing/2014/main" id="{1C8E9538-4AD1-13E4-23E6-74068D5DE040}"/>
              </a:ext>
            </a:extLst>
          </p:cNvPr>
          <p:cNvSpPr>
            <a:spLocks noChangeArrowheads="1"/>
          </p:cNvSpPr>
          <p:nvPr/>
        </p:nvSpPr>
        <p:spPr bwMode="auto">
          <a:xfrm>
            <a:off x="1252254" y="138969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028" name="Picture 2" descr="ChemSpider 2D Image | Morphine 6-beta-D-glucopyranosiduronide | C23H27NO9">
            <a:extLst>
              <a:ext uri="{FF2B5EF4-FFF2-40B4-BE49-F238E27FC236}">
                <a16:creationId xmlns:a16="http://schemas.microsoft.com/office/drawing/2014/main" id="{D9D61FB0-1908-46E7-BB1D-D582DA1152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1746" y="3710128"/>
            <a:ext cx="3006873" cy="300687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166326F2-00D2-474A-A164-4E2E3A208804}"/>
              </a:ext>
            </a:extLst>
          </p:cNvPr>
          <p:cNvSpPr>
            <a:spLocks noChangeArrowheads="1"/>
          </p:cNvSpPr>
          <p:nvPr/>
        </p:nvSpPr>
        <p:spPr bwMode="auto">
          <a:xfrm>
            <a:off x="752894" y="1564738"/>
            <a:ext cx="7484741"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457200" marR="0" lvl="1" indent="0" algn="just" defTabSz="914400" rtl="0" eaLnBrk="0" fontAlgn="base" latinLnBrk="0" hangingPunct="0">
              <a:lnSpc>
                <a:spcPct val="100000"/>
              </a:lnSpc>
              <a:spcBef>
                <a:spcPct val="0"/>
              </a:spcBef>
              <a:spcAft>
                <a:spcPct val="0"/>
              </a:spcAft>
              <a:buClrTx/>
              <a:buSzTx/>
              <a:buFontTx/>
              <a:buNone/>
              <a:tabLst/>
              <a:defRPr/>
            </a:pPr>
            <a:r>
              <a:rPr kumimoji="0" lang="en-ZA"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The opioid derivative below is the product of:</a:t>
            </a:r>
          </a:p>
          <a:p>
            <a:pPr marL="457200" marR="0" lvl="1" indent="0" algn="just" defTabSz="914400" rtl="0" eaLnBrk="0" fontAlgn="base" latinLnBrk="0" hangingPunct="0">
              <a:lnSpc>
                <a:spcPct val="100000"/>
              </a:lnSpc>
              <a:spcBef>
                <a:spcPct val="0"/>
              </a:spcBef>
              <a:spcAft>
                <a:spcPct val="0"/>
              </a:spcAft>
              <a:buClrTx/>
              <a:buSzTx/>
              <a:buFontTx/>
              <a:buNone/>
              <a:tabLst/>
              <a:defRPr/>
            </a:pPr>
            <a:endParaRPr kumimoji="0" lang="en-ZA" altLang="en-U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1076325" marR="0" lvl="1" indent="-619125" algn="just" defTabSz="914400" rtl="0" eaLnBrk="0" fontAlgn="base" latinLnBrk="0" hangingPunct="0">
              <a:lnSpc>
                <a:spcPct val="100000"/>
              </a:lnSpc>
              <a:spcBef>
                <a:spcPct val="0"/>
              </a:spcBef>
              <a:spcAft>
                <a:spcPct val="0"/>
              </a:spcAft>
              <a:buClrTx/>
              <a:buSzTx/>
              <a:buFontTx/>
              <a:buAutoNum type="alphaLcParenBoth"/>
              <a:tabLst>
                <a:tab pos="1076325" algn="l"/>
              </a:tabLst>
              <a:defRPr/>
            </a:pPr>
            <a:r>
              <a:rPr kumimoji="0" lang="en-ZA" altLang="en-U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Glucuronidation of codeine at position 3</a:t>
            </a:r>
            <a:endParaRPr kumimoji="0" lang="en-ZA"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076325" marR="0" lvl="1" indent="-619125" algn="just" defTabSz="914400" rtl="0" eaLnBrk="0" fontAlgn="base" latinLnBrk="0" hangingPunct="0">
              <a:lnSpc>
                <a:spcPct val="100000"/>
              </a:lnSpc>
              <a:spcBef>
                <a:spcPct val="0"/>
              </a:spcBef>
              <a:spcAft>
                <a:spcPct val="0"/>
              </a:spcAft>
              <a:buClrTx/>
              <a:buSzTx/>
              <a:buFontTx/>
              <a:buAutoNum type="alphaLcParenBoth"/>
              <a:tabLst>
                <a:tab pos="1076325" algn="l"/>
              </a:tabLst>
              <a:defRPr/>
            </a:pPr>
            <a:r>
              <a:rPr kumimoji="0" lang="en-ZA" altLang="en-U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Glucuronidation of morphine at position 3</a:t>
            </a:r>
            <a:endParaRPr kumimoji="0" lang="en-ZA"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076325" marR="0" lvl="1" indent="-619125" algn="just" defTabSz="914400" rtl="0" eaLnBrk="0" fontAlgn="base" latinLnBrk="0" hangingPunct="0">
              <a:lnSpc>
                <a:spcPct val="100000"/>
              </a:lnSpc>
              <a:spcBef>
                <a:spcPct val="0"/>
              </a:spcBef>
              <a:spcAft>
                <a:spcPct val="0"/>
              </a:spcAft>
              <a:buClrTx/>
              <a:buSzTx/>
              <a:buFontTx/>
              <a:buAutoNum type="alphaLcParenBoth"/>
              <a:tabLst>
                <a:tab pos="1076325" algn="l"/>
              </a:tabLst>
              <a:defRPr/>
            </a:pPr>
            <a:r>
              <a:rPr kumimoji="0" lang="en-ZA" altLang="en-U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Glucuronidation of codeine at position 6</a:t>
            </a:r>
            <a:endParaRPr kumimoji="0" lang="en-ZA"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076325" marR="0" lvl="1" indent="-619125" algn="just" defTabSz="914400" rtl="0" eaLnBrk="0" fontAlgn="base" latinLnBrk="0" hangingPunct="0">
              <a:lnSpc>
                <a:spcPct val="100000"/>
              </a:lnSpc>
              <a:spcBef>
                <a:spcPct val="0"/>
              </a:spcBef>
              <a:spcAft>
                <a:spcPct val="0"/>
              </a:spcAft>
              <a:buClrTx/>
              <a:buSzTx/>
              <a:buFontTx/>
              <a:buAutoNum type="alphaLcParenBoth"/>
              <a:tabLst>
                <a:tab pos="1076325" algn="l"/>
              </a:tabLst>
              <a:defRPr/>
            </a:pPr>
            <a:r>
              <a:rPr kumimoji="0" lang="en-ZA" altLang="en-US" sz="2400" b="1" i="0" u="none" strike="noStrike" kern="1200" cap="none" spc="0" normalizeH="0" baseline="0" noProof="0" dirty="0">
                <a:ln>
                  <a:noFill/>
                </a:ln>
                <a:solidFill>
                  <a:srgbClr val="4EA72E"/>
                </a:solidFill>
                <a:effectLst/>
                <a:uLnTx/>
                <a:uFillTx/>
                <a:latin typeface="Arial" panose="020B0604020202020204" pitchFamily="34" charset="0"/>
                <a:ea typeface="Times New Roman" panose="02020603050405020304" pitchFamily="18" charset="0"/>
                <a:cs typeface="Arial" panose="020B0604020202020204" pitchFamily="34" charset="0"/>
              </a:rPr>
              <a:t> Glucuronidation of morphine at position 6</a:t>
            </a:r>
            <a:endParaRPr kumimoji="0" lang="en-ZA" altLang="en-US" sz="2400" b="1" i="0" u="none" strike="noStrike" kern="1200" cap="none" spc="0" normalizeH="0" baseline="0" noProof="0" dirty="0">
              <a:ln>
                <a:noFill/>
              </a:ln>
              <a:solidFill>
                <a:srgbClr val="4EA72E"/>
              </a:solidFill>
              <a:effectLst/>
              <a:uLnTx/>
              <a:uFillTx/>
              <a:latin typeface="Arial" panose="020B0604020202020204" pitchFamily="34" charset="0"/>
              <a:ea typeface="+mn-ea"/>
              <a:cs typeface="Arial" panose="020B0604020202020204" pitchFamily="34" charset="0"/>
            </a:endParaRPr>
          </a:p>
        </p:txBody>
      </p:sp>
      <p:pic>
        <p:nvPicPr>
          <p:cNvPr id="2" name="Picture 1">
            <a:extLst>
              <a:ext uri="{FF2B5EF4-FFF2-40B4-BE49-F238E27FC236}">
                <a16:creationId xmlns:a16="http://schemas.microsoft.com/office/drawing/2014/main" id="{4190716A-FA96-8D25-692B-3F19CB420499}"/>
              </a:ext>
            </a:extLst>
          </p:cNvPr>
          <p:cNvPicPr>
            <a:picLocks noChangeAspect="1"/>
          </p:cNvPicPr>
          <p:nvPr/>
        </p:nvPicPr>
        <p:blipFill rotWithShape="1">
          <a:blip r:embed="rId3"/>
          <a:srcRect r="27844"/>
          <a:stretch/>
        </p:blipFill>
        <p:spPr>
          <a:xfrm>
            <a:off x="8404699" y="830896"/>
            <a:ext cx="3787302" cy="5251801"/>
          </a:xfrm>
          <a:prstGeom prst="rect">
            <a:avLst/>
          </a:prstGeom>
        </p:spPr>
      </p:pic>
    </p:spTree>
    <p:extLst>
      <p:ext uri="{BB962C8B-B14F-4D97-AF65-F5344CB8AC3E}">
        <p14:creationId xmlns:p14="http://schemas.microsoft.com/office/powerpoint/2010/main" val="32045363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2D2E43-8077-08CA-9A49-65337088775D}"/>
              </a:ext>
            </a:extLst>
          </p:cNvPr>
          <p:cNvSpPr>
            <a:spLocks noGrp="1"/>
          </p:cNvSpPr>
          <p:nvPr>
            <p:ph type="title"/>
          </p:nvPr>
        </p:nvSpPr>
        <p:spPr>
          <a:xfrm>
            <a:off x="1359698" y="502776"/>
            <a:ext cx="9931400" cy="775417"/>
          </a:xfrm>
        </p:spPr>
        <p:txBody>
          <a:bodyPr>
            <a:normAutofit/>
          </a:bodyPr>
          <a:lstStyle/>
          <a:p>
            <a:r>
              <a:rPr lang="en-ZA" sz="4000" dirty="0">
                <a:solidFill>
                  <a:srgbClr val="002060"/>
                </a:solidFill>
                <a:latin typeface="Aharoni" panose="02010803020104030203" pitchFamily="2" charset="-79"/>
                <a:cs typeface="Aharoni" panose="02010803020104030203" pitchFamily="2" charset="-79"/>
              </a:rPr>
              <a:t>Pharmaceutical Chemistry Questions</a:t>
            </a:r>
          </a:p>
        </p:txBody>
      </p:sp>
      <p:sp>
        <p:nvSpPr>
          <p:cNvPr id="4" name="Rectangle 1">
            <a:extLst>
              <a:ext uri="{FF2B5EF4-FFF2-40B4-BE49-F238E27FC236}">
                <a16:creationId xmlns:a16="http://schemas.microsoft.com/office/drawing/2014/main" id="{CA63F56B-7511-9300-46AE-2A4C6D2F1300}"/>
              </a:ext>
            </a:extLst>
          </p:cNvPr>
          <p:cNvSpPr>
            <a:spLocks noGrp="1" noChangeArrowheads="1"/>
          </p:cNvSpPr>
          <p:nvPr>
            <p:ph sz="half" idx="2"/>
          </p:nvPr>
        </p:nvSpPr>
        <p:spPr bwMode="auto">
          <a:xfrm>
            <a:off x="1422400" y="1569237"/>
            <a:ext cx="6680740" cy="267765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212529"/>
                </a:solidFill>
                <a:effectLst/>
                <a:cs typeface="Arial" panose="020B0604020202020204" pitchFamily="34" charset="0"/>
              </a:rPr>
              <a:t>To which pharmacological class does the attached structure belong?</a:t>
            </a:r>
            <a:endParaRPr kumimoji="0" lang="en-US" altLang="en-US" sz="2400" b="0" i="0" u="none" strike="noStrike" cap="none" normalizeH="0" baseline="0" dirty="0">
              <a:ln>
                <a:noFill/>
              </a:ln>
              <a:solidFill>
                <a:schemeClr val="tx1"/>
              </a:solidFill>
              <a:effectLst/>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rgbClr val="212529"/>
              </a:solidFill>
              <a:effectLst/>
              <a:cs typeface="Arial" panose="020B0604020202020204" pitchFamily="34" charset="0"/>
            </a:endParaRPr>
          </a:p>
          <a:p>
            <a:pPr marL="627063" marR="0" lvl="0" indent="-627063" algn="just" defTabSz="914400" rtl="0" eaLnBrk="0" fontAlgn="base" latinLnBrk="0" hangingPunct="0">
              <a:lnSpc>
                <a:spcPct val="100000"/>
              </a:lnSpc>
              <a:spcBef>
                <a:spcPct val="0"/>
              </a:spcBef>
              <a:spcAft>
                <a:spcPct val="0"/>
              </a:spcAft>
              <a:buClrTx/>
              <a:buSzTx/>
              <a:buFontTx/>
              <a:buNone/>
              <a:tabLst>
                <a:tab pos="627063" algn="l"/>
              </a:tabLst>
            </a:pPr>
            <a:r>
              <a:rPr kumimoji="0" lang="en-US" altLang="en-US" sz="2400" b="0" i="0" u="none" strike="noStrike" cap="none" normalizeH="0" baseline="0" dirty="0">
                <a:ln>
                  <a:noFill/>
                </a:ln>
                <a:effectLst/>
                <a:cs typeface="Arial" panose="020B0604020202020204" pitchFamily="34" charset="0"/>
              </a:rPr>
              <a:t>(a) 	Aminoglycoside</a:t>
            </a:r>
          </a:p>
          <a:p>
            <a:pPr marL="627063" marR="0" lvl="0" indent="-627063" algn="just" defTabSz="914400" rtl="0" eaLnBrk="0" fontAlgn="base" latinLnBrk="0" hangingPunct="0">
              <a:lnSpc>
                <a:spcPct val="100000"/>
              </a:lnSpc>
              <a:spcBef>
                <a:spcPct val="0"/>
              </a:spcBef>
              <a:spcAft>
                <a:spcPct val="0"/>
              </a:spcAft>
              <a:buClrTx/>
              <a:buSzTx/>
              <a:buFontTx/>
              <a:buNone/>
              <a:tabLst>
                <a:tab pos="627063" algn="l"/>
              </a:tabLst>
            </a:pPr>
            <a:r>
              <a:rPr kumimoji="0" lang="en-US" altLang="en-US" sz="2400" b="0" i="0" u="none" strike="noStrike" cap="none" normalizeH="0" baseline="0" dirty="0">
                <a:ln>
                  <a:noFill/>
                </a:ln>
                <a:effectLst/>
                <a:cs typeface="Arial" panose="020B0604020202020204" pitchFamily="34" charset="0"/>
              </a:rPr>
              <a:t>(b) 	Macrolide</a:t>
            </a:r>
          </a:p>
          <a:p>
            <a:pPr marL="627063" marR="0" lvl="0" indent="-627063" algn="just" defTabSz="914400" rtl="0" eaLnBrk="0" fontAlgn="base" latinLnBrk="0" hangingPunct="0">
              <a:lnSpc>
                <a:spcPct val="100000"/>
              </a:lnSpc>
              <a:spcBef>
                <a:spcPct val="0"/>
              </a:spcBef>
              <a:spcAft>
                <a:spcPct val="0"/>
              </a:spcAft>
              <a:buClrTx/>
              <a:buSzTx/>
              <a:buFontTx/>
              <a:buNone/>
              <a:tabLst>
                <a:tab pos="627063" algn="l"/>
              </a:tabLst>
            </a:pPr>
            <a:r>
              <a:rPr kumimoji="0" lang="en-US" altLang="en-US" sz="2400" i="0" u="none" strike="noStrike" cap="none" normalizeH="0" baseline="0" dirty="0">
                <a:ln>
                  <a:noFill/>
                </a:ln>
                <a:effectLst/>
                <a:cs typeface="Arial" panose="020B0604020202020204" pitchFamily="34" charset="0"/>
              </a:rPr>
              <a:t>(c) 	Cephalosporin</a:t>
            </a:r>
          </a:p>
          <a:p>
            <a:pPr marL="627063" marR="0" lvl="0" indent="-627063" algn="just" defTabSz="914400" rtl="0" eaLnBrk="0" fontAlgn="base" latinLnBrk="0" hangingPunct="0">
              <a:lnSpc>
                <a:spcPct val="100000"/>
              </a:lnSpc>
              <a:spcBef>
                <a:spcPct val="0"/>
              </a:spcBef>
              <a:spcAft>
                <a:spcPct val="0"/>
              </a:spcAft>
              <a:buClrTx/>
              <a:buSzTx/>
              <a:buFontTx/>
              <a:buNone/>
              <a:tabLst>
                <a:tab pos="627063" algn="l"/>
              </a:tabLst>
            </a:pPr>
            <a:r>
              <a:rPr kumimoji="0" lang="en-US" altLang="en-US" sz="2400" b="0" i="0" u="none" strike="noStrike" cap="none" normalizeH="0" baseline="0" dirty="0">
                <a:ln>
                  <a:noFill/>
                </a:ln>
                <a:effectLst/>
                <a:cs typeface="Arial" panose="020B0604020202020204" pitchFamily="34" charset="0"/>
              </a:rPr>
              <a:t>(d) 	Penicillin</a:t>
            </a:r>
          </a:p>
        </p:txBody>
      </p:sp>
      <p:pic>
        <p:nvPicPr>
          <p:cNvPr id="2" name="Picture 1">
            <a:extLst>
              <a:ext uri="{FF2B5EF4-FFF2-40B4-BE49-F238E27FC236}">
                <a16:creationId xmlns:a16="http://schemas.microsoft.com/office/drawing/2014/main" id="{4E7F81BD-91EB-7B54-4CD7-2A69D679E374}"/>
              </a:ext>
            </a:extLst>
          </p:cNvPr>
          <p:cNvPicPr>
            <a:picLocks noChangeAspect="1"/>
          </p:cNvPicPr>
          <p:nvPr/>
        </p:nvPicPr>
        <p:blipFill rotWithShape="1">
          <a:blip r:embed="rId2"/>
          <a:srcRect r="27844"/>
          <a:stretch/>
        </p:blipFill>
        <p:spPr>
          <a:xfrm>
            <a:off x="8404699" y="830896"/>
            <a:ext cx="3787302" cy="5251801"/>
          </a:xfrm>
          <a:prstGeom prst="rect">
            <a:avLst/>
          </a:prstGeom>
        </p:spPr>
      </p:pic>
      <p:pic>
        <p:nvPicPr>
          <p:cNvPr id="5" name="Picture 7">
            <a:extLst>
              <a:ext uri="{FF2B5EF4-FFF2-40B4-BE49-F238E27FC236}">
                <a16:creationId xmlns:a16="http://schemas.microsoft.com/office/drawing/2014/main" id="{13360E70-6BDD-1E04-1697-4B112EF9C8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3184" y="4436146"/>
            <a:ext cx="4671694" cy="1919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52553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88E1214-26E5-48D3-5607-A6C15FA45950}"/>
              </a:ext>
            </a:extLst>
          </p:cNvPr>
          <p:cNvSpPr>
            <a:spLocks noGrp="1"/>
          </p:cNvSpPr>
          <p:nvPr>
            <p:ph sz="half" idx="2"/>
          </p:nvPr>
        </p:nvSpPr>
        <p:spPr>
          <a:xfrm>
            <a:off x="1422400" y="1579752"/>
            <a:ext cx="6846111" cy="4748910"/>
          </a:xfrm>
        </p:spPr>
        <p:txBody>
          <a:bodyPr>
            <a:normAutofit/>
          </a:bodyPr>
          <a:lstStyle/>
          <a:p>
            <a:pPr algn="just">
              <a:lnSpc>
                <a:spcPct val="100000"/>
              </a:lnSpc>
              <a:spcBef>
                <a:spcPts val="0"/>
              </a:spcBef>
            </a:pPr>
            <a:r>
              <a:rPr lang="en-ZA" sz="2400" dirty="0">
                <a:latin typeface="Arial" panose="020B0604020202020204" pitchFamily="34" charset="0"/>
                <a:cs typeface="Arial" panose="020B0604020202020204" pitchFamily="34" charset="0"/>
              </a:rPr>
              <a:t>Structure has 4-membered </a:t>
            </a:r>
            <a:r>
              <a:rPr lang="el-GR" sz="2400" dirty="0">
                <a:latin typeface="Arial" panose="020B0604020202020204" pitchFamily="34" charset="0"/>
                <a:cs typeface="Arial" panose="020B0604020202020204" pitchFamily="34" charset="0"/>
              </a:rPr>
              <a:t>β</a:t>
            </a:r>
            <a:r>
              <a:rPr lang="en-ZA" sz="2400" dirty="0">
                <a:latin typeface="Arial" panose="020B0604020202020204" pitchFamily="34" charset="0"/>
                <a:cs typeface="Arial" panose="020B0604020202020204" pitchFamily="34" charset="0"/>
              </a:rPr>
              <a:t>-lactam ring, therefore penicillin or cephalosporin</a:t>
            </a:r>
          </a:p>
          <a:p>
            <a:pPr algn="just">
              <a:lnSpc>
                <a:spcPct val="100000"/>
              </a:lnSpc>
              <a:spcBef>
                <a:spcPts val="0"/>
              </a:spcBef>
            </a:pPr>
            <a:r>
              <a:rPr lang="en-ZA" sz="2400" dirty="0">
                <a:latin typeface="Arial" panose="020B0604020202020204" pitchFamily="34" charset="0"/>
                <a:cs typeface="Arial" panose="020B0604020202020204" pitchFamily="34" charset="0"/>
              </a:rPr>
              <a:t>Structure has 5-membered thiazolidine ring, therefore cephalosporin</a:t>
            </a:r>
          </a:p>
          <a:p>
            <a:pPr algn="just">
              <a:lnSpc>
                <a:spcPct val="100000"/>
              </a:lnSpc>
              <a:spcBef>
                <a:spcPts val="0"/>
              </a:spcBef>
            </a:pPr>
            <a:r>
              <a:rPr lang="en-GB" altLang="en-US" sz="2400" dirty="0">
                <a:latin typeface="Arial" panose="020B0604020202020204" pitchFamily="34" charset="0"/>
                <a:cs typeface="Arial" panose="020B0604020202020204" pitchFamily="34" charset="0"/>
              </a:rPr>
              <a:t>The penicillin skeleton is a fusion of a </a:t>
            </a:r>
            <a:r>
              <a:rPr lang="el-GR" altLang="en-US" sz="2400" dirty="0">
                <a:latin typeface="Arial" panose="020B0604020202020204" pitchFamily="34" charset="0"/>
                <a:cs typeface="Arial" panose="020B0604020202020204" pitchFamily="34" charset="0"/>
              </a:rPr>
              <a:t>β</a:t>
            </a:r>
            <a:r>
              <a:rPr lang="en-GB" altLang="en-US" sz="2400" dirty="0">
                <a:latin typeface="Arial" panose="020B0604020202020204" pitchFamily="34" charset="0"/>
                <a:cs typeface="Arial" panose="020B0604020202020204" pitchFamily="34" charset="0"/>
              </a:rPr>
              <a:t>-lactam ring to a 6-membered thiazolidine ring</a:t>
            </a:r>
          </a:p>
          <a:p>
            <a:pPr algn="just">
              <a:lnSpc>
                <a:spcPct val="100000"/>
              </a:lnSpc>
              <a:spcBef>
                <a:spcPts val="0"/>
              </a:spcBef>
            </a:pPr>
            <a:r>
              <a:rPr lang="en-GB" altLang="en-US" sz="2400" dirty="0">
                <a:latin typeface="Arial" panose="020B0604020202020204" pitchFamily="34" charset="0"/>
                <a:cs typeface="Arial" panose="020B0604020202020204" pitchFamily="34" charset="0"/>
              </a:rPr>
              <a:t>Specific structure is methicillin</a:t>
            </a:r>
          </a:p>
          <a:p>
            <a:pPr algn="just"/>
            <a:endParaRPr lang="en-ZA" sz="2400" dirty="0">
              <a:latin typeface="Arial" panose="020B0604020202020204" pitchFamily="34" charset="0"/>
              <a:cs typeface="Arial" panose="020B0604020202020204" pitchFamily="34" charset="0"/>
            </a:endParaRPr>
          </a:p>
          <a:p>
            <a:pPr algn="just"/>
            <a:endParaRPr lang="en-ZA" sz="2400" dirty="0">
              <a:latin typeface="Arial" panose="020B0604020202020204" pitchFamily="34" charset="0"/>
              <a:cs typeface="Arial" panose="020B0604020202020204" pitchFamily="34" charset="0"/>
            </a:endParaRPr>
          </a:p>
          <a:p>
            <a:pPr algn="just"/>
            <a:endParaRPr lang="en-ZA" sz="24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8D99087B-F99A-E6C7-AEC0-01D83A6B1A0A}"/>
              </a:ext>
            </a:extLst>
          </p:cNvPr>
          <p:cNvSpPr>
            <a:spLocks noGrp="1"/>
          </p:cNvSpPr>
          <p:nvPr>
            <p:ph type="title"/>
          </p:nvPr>
        </p:nvSpPr>
        <p:spPr/>
        <p:txBody>
          <a:bodyPr/>
          <a:lstStyle/>
          <a:p>
            <a:r>
              <a:rPr lang="en-ZA" dirty="0">
                <a:solidFill>
                  <a:srgbClr val="002060"/>
                </a:solidFill>
                <a:latin typeface="Aharoni" panose="02010803020104030203" pitchFamily="2" charset="-79"/>
                <a:cs typeface="Aharoni" panose="02010803020104030203" pitchFamily="2" charset="-79"/>
              </a:rPr>
              <a:t>Problem Solving</a:t>
            </a:r>
          </a:p>
        </p:txBody>
      </p:sp>
      <p:pic>
        <p:nvPicPr>
          <p:cNvPr id="5" name="Picture 4">
            <a:extLst>
              <a:ext uri="{FF2B5EF4-FFF2-40B4-BE49-F238E27FC236}">
                <a16:creationId xmlns:a16="http://schemas.microsoft.com/office/drawing/2014/main" id="{EA25087F-1DC5-B608-B425-701E85FC031B}"/>
              </a:ext>
            </a:extLst>
          </p:cNvPr>
          <p:cNvPicPr>
            <a:picLocks noChangeAspect="1"/>
          </p:cNvPicPr>
          <p:nvPr/>
        </p:nvPicPr>
        <p:blipFill rotWithShape="1">
          <a:blip r:embed="rId2"/>
          <a:srcRect r="27844"/>
          <a:stretch/>
        </p:blipFill>
        <p:spPr>
          <a:xfrm>
            <a:off x="8404699" y="830896"/>
            <a:ext cx="3787302" cy="5251801"/>
          </a:xfrm>
          <a:prstGeom prst="rect">
            <a:avLst/>
          </a:prstGeom>
        </p:spPr>
      </p:pic>
      <p:pic>
        <p:nvPicPr>
          <p:cNvPr id="6" name="Picture 7">
            <a:extLst>
              <a:ext uri="{FF2B5EF4-FFF2-40B4-BE49-F238E27FC236}">
                <a16:creationId xmlns:a16="http://schemas.microsoft.com/office/drawing/2014/main" id="{20936E88-828B-A7A0-93D5-9BF8D05804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2400" y="4595112"/>
            <a:ext cx="2780546"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a:extLst>
              <a:ext uri="{FF2B5EF4-FFF2-40B4-BE49-F238E27FC236}">
                <a16:creationId xmlns:a16="http://schemas.microsoft.com/office/drawing/2014/main" id="{D5CA8E10-42B6-DBCC-E07D-DA67686A2A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5754" y="4727533"/>
            <a:ext cx="4220055"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0254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6425E-F97E-4399-825B-3DBA29CCE961}"/>
              </a:ext>
            </a:extLst>
          </p:cNvPr>
          <p:cNvSpPr>
            <a:spLocks noGrp="1"/>
          </p:cNvSpPr>
          <p:nvPr>
            <p:ph type="title"/>
          </p:nvPr>
        </p:nvSpPr>
        <p:spPr/>
        <p:txBody>
          <a:bodyPr>
            <a:normAutofit fontScale="90000"/>
          </a:bodyPr>
          <a:lstStyle/>
          <a:p>
            <a:r>
              <a:rPr lang="en-US" b="1" dirty="0"/>
              <a:t>EXAM CONTENT: EXIT LEVEL OUTCOMES</a:t>
            </a:r>
            <a:endParaRPr lang="en-ZA" b="1" dirty="0"/>
          </a:p>
        </p:txBody>
      </p:sp>
      <p:graphicFrame>
        <p:nvGraphicFramePr>
          <p:cNvPr id="5" name="Content Placeholder 3">
            <a:extLst>
              <a:ext uri="{FF2B5EF4-FFF2-40B4-BE49-F238E27FC236}">
                <a16:creationId xmlns:a16="http://schemas.microsoft.com/office/drawing/2014/main" id="{7735B4B1-9B18-4653-B244-44BF1FBB5D76}"/>
              </a:ext>
            </a:extLst>
          </p:cNvPr>
          <p:cNvGraphicFramePr>
            <a:graphicFrameLocks noGrp="1"/>
          </p:cNvGraphicFramePr>
          <p:nvPr>
            <p:ph idx="1"/>
            <p:extLst>
              <p:ext uri="{D42A27DB-BD31-4B8C-83A1-F6EECF244321}">
                <p14:modId xmlns:p14="http://schemas.microsoft.com/office/powerpoint/2010/main" val="3394311260"/>
              </p:ext>
            </p:extLst>
          </p:nvPr>
        </p:nvGraphicFramePr>
        <p:xfrm>
          <a:off x="1600200" y="1278193"/>
          <a:ext cx="8229600" cy="53285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827844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2D2E43-8077-08CA-9A49-65337088775D}"/>
              </a:ext>
            </a:extLst>
          </p:cNvPr>
          <p:cNvSpPr>
            <a:spLocks noGrp="1"/>
          </p:cNvSpPr>
          <p:nvPr>
            <p:ph type="title"/>
          </p:nvPr>
        </p:nvSpPr>
        <p:spPr>
          <a:xfrm>
            <a:off x="1422400" y="443187"/>
            <a:ext cx="9931400" cy="775417"/>
          </a:xfrm>
        </p:spPr>
        <p:txBody>
          <a:bodyPr>
            <a:normAutofit/>
          </a:bodyPr>
          <a:lstStyle/>
          <a:p>
            <a:r>
              <a:rPr lang="en-ZA" sz="4000" dirty="0">
                <a:solidFill>
                  <a:srgbClr val="002060"/>
                </a:solidFill>
                <a:latin typeface="Aharoni" panose="02010803020104030203" pitchFamily="2" charset="-79"/>
                <a:cs typeface="Aharoni" panose="02010803020104030203" pitchFamily="2" charset="-79"/>
              </a:rPr>
              <a:t>Pharmaceutical Chemistry Questions</a:t>
            </a:r>
          </a:p>
        </p:txBody>
      </p:sp>
      <p:sp>
        <p:nvSpPr>
          <p:cNvPr id="4" name="Rectangle 1">
            <a:extLst>
              <a:ext uri="{FF2B5EF4-FFF2-40B4-BE49-F238E27FC236}">
                <a16:creationId xmlns:a16="http://schemas.microsoft.com/office/drawing/2014/main" id="{CA63F56B-7511-9300-46AE-2A4C6D2F1300}"/>
              </a:ext>
            </a:extLst>
          </p:cNvPr>
          <p:cNvSpPr>
            <a:spLocks noGrp="1" noChangeArrowheads="1"/>
          </p:cNvSpPr>
          <p:nvPr>
            <p:ph sz="half" idx="2"/>
          </p:nvPr>
        </p:nvSpPr>
        <p:spPr bwMode="auto">
          <a:xfrm>
            <a:off x="1422400" y="1856620"/>
            <a:ext cx="6680740" cy="267765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212529"/>
                </a:solidFill>
                <a:effectLst/>
                <a:cs typeface="Arial" panose="020B0604020202020204" pitchFamily="34" charset="0"/>
              </a:rPr>
              <a:t>To which pharmacological class does the attached structure belong?</a:t>
            </a:r>
            <a:endParaRPr kumimoji="0" lang="en-US" altLang="en-US" sz="2400" b="0" i="0" u="none" strike="noStrike" cap="none" normalizeH="0" baseline="0" dirty="0">
              <a:ln>
                <a:noFill/>
              </a:ln>
              <a:solidFill>
                <a:schemeClr val="tx1"/>
              </a:solidFill>
              <a:effectLst/>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rgbClr val="212529"/>
              </a:solidFill>
              <a:effectLst/>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effectLst/>
                <a:cs typeface="Arial" panose="020B0604020202020204" pitchFamily="34" charset="0"/>
              </a:rPr>
              <a:t>(a) Aminoglycoside</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effectLst/>
                <a:cs typeface="Arial" panose="020B0604020202020204" pitchFamily="34" charset="0"/>
              </a:rPr>
              <a:t>(b) Macrolide</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i="0" u="none" strike="noStrike" cap="none" normalizeH="0" baseline="0" dirty="0">
                <a:ln>
                  <a:noFill/>
                </a:ln>
                <a:effectLst/>
                <a:cs typeface="Arial" panose="020B0604020202020204" pitchFamily="34" charset="0"/>
              </a:rPr>
              <a:t>(c) Cephalosporin</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00B050"/>
                </a:solidFill>
                <a:effectLst/>
                <a:cs typeface="Arial" panose="020B0604020202020204" pitchFamily="34" charset="0"/>
              </a:rPr>
              <a:t>(d) Penicillin</a:t>
            </a:r>
          </a:p>
        </p:txBody>
      </p:sp>
      <p:pic>
        <p:nvPicPr>
          <p:cNvPr id="2" name="Picture 1">
            <a:extLst>
              <a:ext uri="{FF2B5EF4-FFF2-40B4-BE49-F238E27FC236}">
                <a16:creationId xmlns:a16="http://schemas.microsoft.com/office/drawing/2014/main" id="{4E7F81BD-91EB-7B54-4CD7-2A69D679E374}"/>
              </a:ext>
            </a:extLst>
          </p:cNvPr>
          <p:cNvPicPr>
            <a:picLocks noChangeAspect="1"/>
          </p:cNvPicPr>
          <p:nvPr/>
        </p:nvPicPr>
        <p:blipFill rotWithShape="1">
          <a:blip r:embed="rId2"/>
          <a:srcRect r="27844"/>
          <a:stretch/>
        </p:blipFill>
        <p:spPr>
          <a:xfrm>
            <a:off x="8404699" y="830896"/>
            <a:ext cx="3787302" cy="5251801"/>
          </a:xfrm>
          <a:prstGeom prst="rect">
            <a:avLst/>
          </a:prstGeom>
        </p:spPr>
      </p:pic>
      <p:pic>
        <p:nvPicPr>
          <p:cNvPr id="5" name="Picture 7">
            <a:extLst>
              <a:ext uri="{FF2B5EF4-FFF2-40B4-BE49-F238E27FC236}">
                <a16:creationId xmlns:a16="http://schemas.microsoft.com/office/drawing/2014/main" id="{13360E70-6BDD-1E04-1697-4B112EF9C8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9538" y="4886516"/>
            <a:ext cx="3575339" cy="1468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87009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39C1E0-EB6F-F05F-CD01-9F8B603F39C2}"/>
              </a:ext>
            </a:extLst>
          </p:cNvPr>
          <p:cNvSpPr>
            <a:spLocks noGrp="1"/>
          </p:cNvSpPr>
          <p:nvPr>
            <p:ph type="title"/>
          </p:nvPr>
        </p:nvSpPr>
        <p:spPr/>
        <p:txBody>
          <a:bodyPr>
            <a:normAutofit/>
          </a:bodyPr>
          <a:lstStyle/>
          <a:p>
            <a:r>
              <a:rPr lang="en-ZA" sz="4000" dirty="0">
                <a:solidFill>
                  <a:srgbClr val="002060"/>
                </a:solidFill>
                <a:latin typeface="Aharoni" panose="02010803020104030203" pitchFamily="2" charset="-79"/>
                <a:cs typeface="Aharoni" panose="02010803020104030203" pitchFamily="2" charset="-79"/>
              </a:rPr>
              <a:t>Pharmaceutical Chemistry questions </a:t>
            </a:r>
          </a:p>
        </p:txBody>
      </p:sp>
      <p:sp>
        <p:nvSpPr>
          <p:cNvPr id="4" name="Rectangle 1">
            <a:extLst>
              <a:ext uri="{FF2B5EF4-FFF2-40B4-BE49-F238E27FC236}">
                <a16:creationId xmlns:a16="http://schemas.microsoft.com/office/drawing/2014/main" id="{AD26EC6C-ECFA-13A7-A5D3-A35DBC4ED8B2}"/>
              </a:ext>
            </a:extLst>
          </p:cNvPr>
          <p:cNvSpPr>
            <a:spLocks noGrp="1" noChangeArrowheads="1"/>
          </p:cNvSpPr>
          <p:nvPr>
            <p:ph sz="half" idx="2"/>
          </p:nvPr>
        </p:nvSpPr>
        <p:spPr bwMode="auto">
          <a:xfrm>
            <a:off x="1417240" y="1438490"/>
            <a:ext cx="6987459"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indent="0">
              <a:lnSpc>
                <a:spcPct val="100000"/>
              </a:lnSpc>
              <a:buClrTx/>
              <a:buNone/>
            </a:pPr>
            <a:r>
              <a:rPr lang="en-ZA" sz="2400" dirty="0">
                <a:solidFill>
                  <a:srgbClr val="000000"/>
                </a:solidFill>
                <a:effectLst/>
                <a:ea typeface="Times New Roman" panose="02020603050405020304" pitchFamily="18" charset="0"/>
                <a:cs typeface="Arial" panose="020B0604020202020204" pitchFamily="34" charset="0"/>
              </a:rPr>
              <a:t>Zanamivir is used for the treatment of influenza A and B infections. How many </a:t>
            </a:r>
            <a:r>
              <a:rPr lang="en-ZA" sz="2400" dirty="0" err="1">
                <a:solidFill>
                  <a:srgbClr val="000000"/>
                </a:solidFill>
                <a:effectLst/>
                <a:ea typeface="Times New Roman" panose="02020603050405020304" pitchFamily="18" charset="0"/>
                <a:cs typeface="Arial" panose="020B0604020202020204" pitchFamily="34" charset="0"/>
              </a:rPr>
              <a:t>stereocentres</a:t>
            </a:r>
            <a:r>
              <a:rPr lang="en-ZA" sz="2400" dirty="0">
                <a:solidFill>
                  <a:srgbClr val="000000"/>
                </a:solidFill>
                <a:effectLst/>
                <a:ea typeface="Times New Roman" panose="02020603050405020304" pitchFamily="18" charset="0"/>
                <a:cs typeface="Arial" panose="020B0604020202020204" pitchFamily="34" charset="0"/>
              </a:rPr>
              <a:t> does the drug molecule possess?</a:t>
            </a:r>
            <a:br>
              <a:rPr kumimoji="0" lang="en-US" altLang="en-US" sz="2400" b="0" i="0" u="none" strike="noStrike" cap="none" normalizeH="0" baseline="0" dirty="0">
                <a:ln>
                  <a:noFill/>
                </a:ln>
                <a:effectLst/>
                <a:cs typeface="Arial" panose="020B0604020202020204" pitchFamily="34" charset="0"/>
              </a:rPr>
            </a:br>
            <a:endParaRPr kumimoji="0" lang="en-US" altLang="en-US" sz="2400" b="0" i="0" u="none" strike="noStrike" cap="none" normalizeH="0" baseline="0" dirty="0">
              <a:ln>
                <a:noFill/>
              </a:ln>
              <a:effectLst/>
              <a:cs typeface="Arial" panose="020B0604020202020204" pitchFamily="34" charset="0"/>
            </a:endParaRPr>
          </a:p>
          <a:p>
            <a:pPr marL="538163" marR="0" lvl="0" indent="-538163" algn="l" defTabSz="914400" rtl="0" eaLnBrk="0" fontAlgn="base" latinLnBrk="0" hangingPunct="0">
              <a:lnSpc>
                <a:spcPct val="100000"/>
              </a:lnSpc>
              <a:spcBef>
                <a:spcPct val="0"/>
              </a:spcBef>
              <a:spcAft>
                <a:spcPct val="0"/>
              </a:spcAft>
              <a:buClrTx/>
              <a:buSzTx/>
              <a:buFontTx/>
              <a:buNone/>
              <a:tabLst>
                <a:tab pos="538163" algn="l"/>
              </a:tabLst>
            </a:pPr>
            <a:r>
              <a:rPr kumimoji="0" lang="en-US" altLang="en-US" sz="2400" b="0" i="0" u="none" strike="noStrike" cap="none" normalizeH="0" baseline="0" dirty="0">
                <a:ln>
                  <a:noFill/>
                </a:ln>
                <a:effectLst/>
                <a:cs typeface="Arial" panose="020B0604020202020204" pitchFamily="34" charset="0"/>
              </a:rPr>
              <a:t>(a) 	3</a:t>
            </a:r>
          </a:p>
          <a:p>
            <a:pPr marL="538163" marR="0" lvl="0" indent="-538163" algn="l" defTabSz="914400" rtl="0" eaLnBrk="0" fontAlgn="base" latinLnBrk="0" hangingPunct="0">
              <a:lnSpc>
                <a:spcPct val="100000"/>
              </a:lnSpc>
              <a:spcBef>
                <a:spcPct val="0"/>
              </a:spcBef>
              <a:spcAft>
                <a:spcPct val="0"/>
              </a:spcAft>
              <a:buClrTx/>
              <a:buSzTx/>
              <a:buFontTx/>
              <a:buNone/>
              <a:tabLst>
                <a:tab pos="538163" algn="l"/>
              </a:tabLst>
            </a:pPr>
            <a:r>
              <a:rPr kumimoji="0" lang="en-US" altLang="en-US" sz="2400" b="0" i="0" u="none" strike="noStrike" cap="none" normalizeH="0" baseline="0" dirty="0">
                <a:ln>
                  <a:noFill/>
                </a:ln>
                <a:effectLst/>
                <a:cs typeface="Arial" panose="020B0604020202020204" pitchFamily="34" charset="0"/>
              </a:rPr>
              <a:t>(b) 	4</a:t>
            </a:r>
          </a:p>
          <a:p>
            <a:pPr marL="538163" marR="0" lvl="0" indent="-538163" algn="l" defTabSz="914400" rtl="0" eaLnBrk="0" fontAlgn="base" latinLnBrk="0" hangingPunct="0">
              <a:lnSpc>
                <a:spcPct val="100000"/>
              </a:lnSpc>
              <a:spcBef>
                <a:spcPct val="0"/>
              </a:spcBef>
              <a:spcAft>
                <a:spcPct val="0"/>
              </a:spcAft>
              <a:buClrTx/>
              <a:buSzTx/>
              <a:buFontTx/>
              <a:buNone/>
              <a:tabLst>
                <a:tab pos="538163" algn="l"/>
              </a:tabLst>
            </a:pPr>
            <a:r>
              <a:rPr kumimoji="0" lang="en-US" altLang="en-US" sz="2400" i="0" u="none" strike="noStrike" cap="none" normalizeH="0" baseline="0" dirty="0">
                <a:ln>
                  <a:noFill/>
                </a:ln>
                <a:effectLst/>
                <a:cs typeface="Arial" panose="020B0604020202020204" pitchFamily="34" charset="0"/>
              </a:rPr>
              <a:t>(c) 	5</a:t>
            </a:r>
          </a:p>
          <a:p>
            <a:pPr marL="538163" marR="0" lvl="0" indent="-538163" algn="l" defTabSz="914400" rtl="0" eaLnBrk="0" fontAlgn="base" latinLnBrk="0" hangingPunct="0">
              <a:lnSpc>
                <a:spcPct val="100000"/>
              </a:lnSpc>
              <a:spcBef>
                <a:spcPct val="0"/>
              </a:spcBef>
              <a:spcAft>
                <a:spcPct val="0"/>
              </a:spcAft>
              <a:buClrTx/>
              <a:buSzTx/>
              <a:buFontTx/>
              <a:buNone/>
              <a:tabLst>
                <a:tab pos="538163" algn="l"/>
              </a:tabLst>
            </a:pPr>
            <a:r>
              <a:rPr kumimoji="0" lang="en-US" altLang="en-US" sz="2400" b="0" i="0" u="none" strike="noStrike" cap="none" normalizeH="0" baseline="0" dirty="0">
                <a:ln>
                  <a:noFill/>
                </a:ln>
                <a:effectLst/>
                <a:cs typeface="Arial" panose="020B0604020202020204" pitchFamily="34" charset="0"/>
              </a:rPr>
              <a:t>(d) 	6</a:t>
            </a:r>
          </a:p>
        </p:txBody>
      </p:sp>
      <p:pic>
        <p:nvPicPr>
          <p:cNvPr id="2" name="Picture 1">
            <a:extLst>
              <a:ext uri="{FF2B5EF4-FFF2-40B4-BE49-F238E27FC236}">
                <a16:creationId xmlns:a16="http://schemas.microsoft.com/office/drawing/2014/main" id="{E068B4B3-8F38-7682-A2E8-675B51BC262F}"/>
              </a:ext>
            </a:extLst>
          </p:cNvPr>
          <p:cNvPicPr>
            <a:picLocks noChangeAspect="1"/>
          </p:cNvPicPr>
          <p:nvPr/>
        </p:nvPicPr>
        <p:blipFill rotWithShape="1">
          <a:blip r:embed="rId2"/>
          <a:srcRect r="27844"/>
          <a:stretch/>
        </p:blipFill>
        <p:spPr>
          <a:xfrm>
            <a:off x="8404699" y="830896"/>
            <a:ext cx="3787302" cy="5251801"/>
          </a:xfrm>
          <a:prstGeom prst="rect">
            <a:avLst/>
          </a:prstGeom>
        </p:spPr>
      </p:pic>
      <p:pic>
        <p:nvPicPr>
          <p:cNvPr id="5" name="Picture 4" descr="ChemSpider 2D Image | Zanamivir | C12H20N4O7">
            <a:extLst>
              <a:ext uri="{FF2B5EF4-FFF2-40B4-BE49-F238E27FC236}">
                <a16:creationId xmlns:a16="http://schemas.microsoft.com/office/drawing/2014/main" id="{1027060F-0EB2-F98C-C0FB-F04CA081287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26249" y="4055635"/>
            <a:ext cx="2797997" cy="2797997"/>
          </a:xfrm>
          <a:prstGeom prst="rect">
            <a:avLst/>
          </a:prstGeom>
          <a:noFill/>
          <a:ln>
            <a:noFill/>
          </a:ln>
        </p:spPr>
      </p:pic>
    </p:spTree>
    <p:extLst>
      <p:ext uri="{BB962C8B-B14F-4D97-AF65-F5344CB8AC3E}">
        <p14:creationId xmlns:p14="http://schemas.microsoft.com/office/powerpoint/2010/main" val="40092613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ChemSpider 2D Image | Zanamivir | C12H20N4O7">
            <a:extLst>
              <a:ext uri="{FF2B5EF4-FFF2-40B4-BE49-F238E27FC236}">
                <a16:creationId xmlns:a16="http://schemas.microsoft.com/office/drawing/2014/main" id="{A38ED3C5-5E91-3ACA-3BC8-19BE248EF2A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02286" y="2119043"/>
            <a:ext cx="3636792" cy="3636792"/>
          </a:xfrm>
          <a:prstGeom prst="rect">
            <a:avLst/>
          </a:prstGeom>
          <a:noFill/>
          <a:ln>
            <a:noFill/>
          </a:ln>
        </p:spPr>
      </p:pic>
      <p:sp>
        <p:nvSpPr>
          <p:cNvPr id="3" name="Title 2">
            <a:extLst>
              <a:ext uri="{FF2B5EF4-FFF2-40B4-BE49-F238E27FC236}">
                <a16:creationId xmlns:a16="http://schemas.microsoft.com/office/drawing/2014/main" id="{18090D4E-75A1-5760-5418-1E754ECACED1}"/>
              </a:ext>
            </a:extLst>
          </p:cNvPr>
          <p:cNvSpPr>
            <a:spLocks noGrp="1"/>
          </p:cNvSpPr>
          <p:nvPr>
            <p:ph type="title"/>
          </p:nvPr>
        </p:nvSpPr>
        <p:spPr/>
        <p:txBody>
          <a:bodyPr>
            <a:normAutofit/>
          </a:bodyPr>
          <a:lstStyle/>
          <a:p>
            <a:r>
              <a:rPr lang="en-ZA" sz="4000" dirty="0">
                <a:solidFill>
                  <a:srgbClr val="002060"/>
                </a:solidFill>
                <a:latin typeface="Aharoni" panose="02010803020104030203" pitchFamily="2" charset="-79"/>
                <a:cs typeface="Aharoni" panose="02010803020104030203" pitchFamily="2" charset="-79"/>
              </a:rPr>
              <a:t>Problem Solving</a:t>
            </a:r>
          </a:p>
        </p:txBody>
      </p:sp>
      <p:pic>
        <p:nvPicPr>
          <p:cNvPr id="4" name="Picture 3">
            <a:extLst>
              <a:ext uri="{FF2B5EF4-FFF2-40B4-BE49-F238E27FC236}">
                <a16:creationId xmlns:a16="http://schemas.microsoft.com/office/drawing/2014/main" id="{C60ED5DE-EB67-2F6F-C5BD-3CCF00A9DCEF}"/>
              </a:ext>
            </a:extLst>
          </p:cNvPr>
          <p:cNvPicPr>
            <a:picLocks noChangeAspect="1"/>
          </p:cNvPicPr>
          <p:nvPr/>
        </p:nvPicPr>
        <p:blipFill rotWithShape="1">
          <a:blip r:embed="rId3"/>
          <a:srcRect r="27844"/>
          <a:stretch/>
        </p:blipFill>
        <p:spPr>
          <a:xfrm>
            <a:off x="8404699" y="830896"/>
            <a:ext cx="3787302" cy="5251801"/>
          </a:xfrm>
          <a:prstGeom prst="rect">
            <a:avLst/>
          </a:prstGeom>
        </p:spPr>
      </p:pic>
      <p:sp>
        <p:nvSpPr>
          <p:cNvPr id="6" name="TextBox 5">
            <a:extLst>
              <a:ext uri="{FF2B5EF4-FFF2-40B4-BE49-F238E27FC236}">
                <a16:creationId xmlns:a16="http://schemas.microsoft.com/office/drawing/2014/main" id="{81779396-D489-35E1-83F9-20CE4FA76FFC}"/>
              </a:ext>
            </a:extLst>
          </p:cNvPr>
          <p:cNvSpPr txBox="1"/>
          <p:nvPr/>
        </p:nvSpPr>
        <p:spPr>
          <a:xfrm>
            <a:off x="5325510" y="3724977"/>
            <a:ext cx="32554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srgbClr val="0E2841">
                    <a:lumMod val="75000"/>
                    <a:lumOff val="25000"/>
                  </a:srgbClr>
                </a:solidFill>
                <a:effectLst/>
                <a:uLnTx/>
                <a:uFillTx/>
                <a:latin typeface="Aptos" panose="02110004020202020204"/>
                <a:ea typeface="+mn-ea"/>
                <a:cs typeface="+mn-cs"/>
              </a:rPr>
              <a:t>*</a:t>
            </a:r>
          </a:p>
        </p:txBody>
      </p:sp>
      <p:sp>
        <p:nvSpPr>
          <p:cNvPr id="7" name="TextBox 6">
            <a:extLst>
              <a:ext uri="{FF2B5EF4-FFF2-40B4-BE49-F238E27FC236}">
                <a16:creationId xmlns:a16="http://schemas.microsoft.com/office/drawing/2014/main" id="{B164DDBA-19DA-2018-83AB-BF63EE5A897B}"/>
              </a:ext>
            </a:extLst>
          </p:cNvPr>
          <p:cNvSpPr txBox="1"/>
          <p:nvPr/>
        </p:nvSpPr>
        <p:spPr>
          <a:xfrm>
            <a:off x="5092397" y="3640504"/>
            <a:ext cx="32554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srgbClr val="0E2841">
                    <a:lumMod val="75000"/>
                    <a:lumOff val="25000"/>
                  </a:srgbClr>
                </a:solidFill>
                <a:effectLst/>
                <a:uLnTx/>
                <a:uFillTx/>
                <a:latin typeface="Aptos" panose="02110004020202020204"/>
                <a:ea typeface="+mn-ea"/>
                <a:cs typeface="+mn-cs"/>
              </a:rPr>
              <a:t>*</a:t>
            </a:r>
          </a:p>
        </p:txBody>
      </p:sp>
      <p:sp>
        <p:nvSpPr>
          <p:cNvPr id="8" name="TextBox 7">
            <a:extLst>
              <a:ext uri="{FF2B5EF4-FFF2-40B4-BE49-F238E27FC236}">
                <a16:creationId xmlns:a16="http://schemas.microsoft.com/office/drawing/2014/main" id="{D1861460-F286-3538-6B33-8F621EB53E3E}"/>
              </a:ext>
            </a:extLst>
          </p:cNvPr>
          <p:cNvSpPr txBox="1"/>
          <p:nvPr/>
        </p:nvSpPr>
        <p:spPr>
          <a:xfrm>
            <a:off x="5092398" y="3394245"/>
            <a:ext cx="32554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srgbClr val="0E2841">
                    <a:lumMod val="75000"/>
                    <a:lumOff val="25000"/>
                  </a:srgbClr>
                </a:solidFill>
                <a:effectLst/>
                <a:uLnTx/>
                <a:uFillTx/>
                <a:latin typeface="Aptos" panose="02110004020202020204"/>
                <a:ea typeface="+mn-ea"/>
                <a:cs typeface="+mn-cs"/>
              </a:rPr>
              <a:t>*</a:t>
            </a:r>
          </a:p>
        </p:txBody>
      </p:sp>
      <p:sp>
        <p:nvSpPr>
          <p:cNvPr id="9" name="TextBox 8">
            <a:extLst>
              <a:ext uri="{FF2B5EF4-FFF2-40B4-BE49-F238E27FC236}">
                <a16:creationId xmlns:a16="http://schemas.microsoft.com/office/drawing/2014/main" id="{9844BFD7-3C40-FDCF-6670-859BDE9423C4}"/>
              </a:ext>
            </a:extLst>
          </p:cNvPr>
          <p:cNvSpPr txBox="1"/>
          <p:nvPr/>
        </p:nvSpPr>
        <p:spPr>
          <a:xfrm>
            <a:off x="4290201" y="3086506"/>
            <a:ext cx="32554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srgbClr val="0E2841">
                    <a:lumMod val="75000"/>
                    <a:lumOff val="25000"/>
                  </a:srgbClr>
                </a:solidFill>
                <a:effectLst/>
                <a:uLnTx/>
                <a:uFillTx/>
                <a:latin typeface="Aptos" panose="02110004020202020204"/>
                <a:ea typeface="+mn-ea"/>
                <a:cs typeface="+mn-cs"/>
              </a:rPr>
              <a:t>*</a:t>
            </a:r>
          </a:p>
        </p:txBody>
      </p:sp>
      <p:sp>
        <p:nvSpPr>
          <p:cNvPr id="12" name="TextBox 11">
            <a:extLst>
              <a:ext uri="{FF2B5EF4-FFF2-40B4-BE49-F238E27FC236}">
                <a16:creationId xmlns:a16="http://schemas.microsoft.com/office/drawing/2014/main" id="{8F772802-EC17-6D04-8FDA-939E7BDFD281}"/>
              </a:ext>
            </a:extLst>
          </p:cNvPr>
          <p:cNvSpPr txBox="1"/>
          <p:nvPr/>
        </p:nvSpPr>
        <p:spPr>
          <a:xfrm>
            <a:off x="4635002" y="3271172"/>
            <a:ext cx="32554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srgbClr val="0E2841">
                    <a:lumMod val="75000"/>
                    <a:lumOff val="25000"/>
                  </a:srgbClr>
                </a:solidFill>
                <a:effectLst/>
                <a:uLnTx/>
                <a:uFillTx/>
                <a:latin typeface="Aptos" panose="02110004020202020204"/>
                <a:ea typeface="+mn-ea"/>
                <a:cs typeface="+mn-cs"/>
              </a:rPr>
              <a:t>*</a:t>
            </a:r>
          </a:p>
        </p:txBody>
      </p:sp>
    </p:spTree>
    <p:extLst>
      <p:ext uri="{BB962C8B-B14F-4D97-AF65-F5344CB8AC3E}">
        <p14:creationId xmlns:p14="http://schemas.microsoft.com/office/powerpoint/2010/main" val="938732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39C1E0-EB6F-F05F-CD01-9F8B603F39C2}"/>
              </a:ext>
            </a:extLst>
          </p:cNvPr>
          <p:cNvSpPr>
            <a:spLocks noGrp="1"/>
          </p:cNvSpPr>
          <p:nvPr>
            <p:ph type="title"/>
          </p:nvPr>
        </p:nvSpPr>
        <p:spPr/>
        <p:txBody>
          <a:bodyPr/>
          <a:lstStyle/>
          <a:p>
            <a:r>
              <a:rPr lang="en-ZA" dirty="0">
                <a:solidFill>
                  <a:srgbClr val="002060"/>
                </a:solidFill>
                <a:latin typeface="Aharoni" panose="02010803020104030203" pitchFamily="2" charset="-79"/>
                <a:cs typeface="Aharoni" panose="02010803020104030203" pitchFamily="2" charset="-79"/>
              </a:rPr>
              <a:t>Answer</a:t>
            </a:r>
          </a:p>
        </p:txBody>
      </p:sp>
      <p:sp>
        <p:nvSpPr>
          <p:cNvPr id="4" name="Rectangle 1">
            <a:extLst>
              <a:ext uri="{FF2B5EF4-FFF2-40B4-BE49-F238E27FC236}">
                <a16:creationId xmlns:a16="http://schemas.microsoft.com/office/drawing/2014/main" id="{AD26EC6C-ECFA-13A7-A5D3-A35DBC4ED8B2}"/>
              </a:ext>
            </a:extLst>
          </p:cNvPr>
          <p:cNvSpPr>
            <a:spLocks noGrp="1" noChangeArrowheads="1"/>
          </p:cNvSpPr>
          <p:nvPr>
            <p:ph sz="half" idx="2"/>
          </p:nvPr>
        </p:nvSpPr>
        <p:spPr bwMode="auto">
          <a:xfrm>
            <a:off x="1417240" y="1438490"/>
            <a:ext cx="6987459"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indent="0">
              <a:lnSpc>
                <a:spcPct val="100000"/>
              </a:lnSpc>
              <a:buClrTx/>
              <a:buNone/>
            </a:pPr>
            <a:r>
              <a:rPr lang="en-ZA" sz="2400" dirty="0">
                <a:solidFill>
                  <a:srgbClr val="000000"/>
                </a:solidFill>
                <a:effectLst/>
                <a:ea typeface="Times New Roman" panose="02020603050405020304" pitchFamily="18" charset="0"/>
                <a:cs typeface="Arial" panose="020B0604020202020204" pitchFamily="34" charset="0"/>
              </a:rPr>
              <a:t>Zanamivir is used for the treatment of influenza A and B infections. How many </a:t>
            </a:r>
            <a:r>
              <a:rPr lang="en-ZA" sz="2400" dirty="0" err="1">
                <a:solidFill>
                  <a:srgbClr val="000000"/>
                </a:solidFill>
                <a:effectLst/>
                <a:ea typeface="Times New Roman" panose="02020603050405020304" pitchFamily="18" charset="0"/>
                <a:cs typeface="Arial" panose="020B0604020202020204" pitchFamily="34" charset="0"/>
              </a:rPr>
              <a:t>stereocentres</a:t>
            </a:r>
            <a:r>
              <a:rPr lang="en-ZA" sz="2400" dirty="0">
                <a:solidFill>
                  <a:srgbClr val="000000"/>
                </a:solidFill>
                <a:effectLst/>
                <a:ea typeface="Times New Roman" panose="02020603050405020304" pitchFamily="18" charset="0"/>
                <a:cs typeface="Arial" panose="020B0604020202020204" pitchFamily="34" charset="0"/>
              </a:rPr>
              <a:t> does the drug molecule possess?</a:t>
            </a:r>
            <a:br>
              <a:rPr kumimoji="0" lang="en-US" altLang="en-US" sz="2400" b="0" i="0" u="none" strike="noStrike" cap="none" normalizeH="0" baseline="0" dirty="0">
                <a:ln>
                  <a:noFill/>
                </a:ln>
                <a:effectLst/>
                <a:cs typeface="Arial" panose="020B0604020202020204" pitchFamily="34" charset="0"/>
              </a:rPr>
            </a:br>
            <a:endParaRPr kumimoji="0" lang="en-US" altLang="en-US" sz="2400" b="0" i="0" u="none" strike="noStrike" cap="none" normalizeH="0" baseline="0" dirty="0">
              <a:ln>
                <a:noFill/>
              </a:ln>
              <a:effectLst/>
              <a:cs typeface="Arial" panose="020B0604020202020204" pitchFamily="34" charset="0"/>
            </a:endParaRPr>
          </a:p>
          <a:p>
            <a:pPr marL="627063" marR="0" lvl="0" indent="-627063" algn="l" defTabSz="914400" rtl="0" eaLnBrk="0" fontAlgn="base" latinLnBrk="0" hangingPunct="0">
              <a:lnSpc>
                <a:spcPct val="100000"/>
              </a:lnSpc>
              <a:spcBef>
                <a:spcPct val="0"/>
              </a:spcBef>
              <a:spcAft>
                <a:spcPct val="0"/>
              </a:spcAft>
              <a:buClrTx/>
              <a:buSzTx/>
              <a:buFontTx/>
              <a:buNone/>
              <a:tabLst>
                <a:tab pos="627063" algn="l"/>
              </a:tabLst>
            </a:pPr>
            <a:r>
              <a:rPr kumimoji="0" lang="en-US" altLang="en-US" sz="2400" b="0" i="0" u="none" strike="noStrike" cap="none" normalizeH="0" baseline="0" dirty="0">
                <a:ln>
                  <a:noFill/>
                </a:ln>
                <a:effectLst/>
                <a:cs typeface="Arial" panose="020B0604020202020204" pitchFamily="34" charset="0"/>
              </a:rPr>
              <a:t>(a) 	3</a:t>
            </a:r>
          </a:p>
          <a:p>
            <a:pPr marL="627063" marR="0" lvl="0" indent="-627063" algn="l" defTabSz="914400" rtl="0" eaLnBrk="0" fontAlgn="base" latinLnBrk="0" hangingPunct="0">
              <a:lnSpc>
                <a:spcPct val="100000"/>
              </a:lnSpc>
              <a:spcBef>
                <a:spcPct val="0"/>
              </a:spcBef>
              <a:spcAft>
                <a:spcPct val="0"/>
              </a:spcAft>
              <a:buClrTx/>
              <a:buSzTx/>
              <a:buFontTx/>
              <a:buNone/>
              <a:tabLst>
                <a:tab pos="627063" algn="l"/>
              </a:tabLst>
            </a:pPr>
            <a:r>
              <a:rPr kumimoji="0" lang="en-US" altLang="en-US" sz="2400" b="0" i="0" u="none" strike="noStrike" cap="none" normalizeH="0" baseline="0" dirty="0">
                <a:ln>
                  <a:noFill/>
                </a:ln>
                <a:effectLst/>
                <a:cs typeface="Arial" panose="020B0604020202020204" pitchFamily="34" charset="0"/>
              </a:rPr>
              <a:t>(b) 	4</a:t>
            </a:r>
          </a:p>
          <a:p>
            <a:pPr marL="627063" marR="0" lvl="0" indent="-627063" algn="l" defTabSz="914400" rtl="0" eaLnBrk="0" fontAlgn="base" latinLnBrk="0" hangingPunct="0">
              <a:lnSpc>
                <a:spcPct val="100000"/>
              </a:lnSpc>
              <a:spcBef>
                <a:spcPct val="0"/>
              </a:spcBef>
              <a:spcAft>
                <a:spcPct val="0"/>
              </a:spcAft>
              <a:buClrTx/>
              <a:buSzTx/>
              <a:buFontTx/>
              <a:buNone/>
              <a:tabLst>
                <a:tab pos="627063" algn="l"/>
              </a:tabLst>
            </a:pPr>
            <a:r>
              <a:rPr kumimoji="0" lang="en-US" altLang="en-US" sz="2400" b="1" i="0" u="none" strike="noStrike" cap="none" normalizeH="0" baseline="0" dirty="0">
                <a:ln>
                  <a:noFill/>
                </a:ln>
                <a:solidFill>
                  <a:schemeClr val="accent6"/>
                </a:solidFill>
                <a:effectLst/>
                <a:cs typeface="Arial" panose="020B0604020202020204" pitchFamily="34" charset="0"/>
              </a:rPr>
              <a:t>(c) 	5</a:t>
            </a:r>
          </a:p>
          <a:p>
            <a:pPr marL="627063" marR="0" lvl="0" indent="-627063" algn="l" defTabSz="914400" rtl="0" eaLnBrk="0" fontAlgn="base" latinLnBrk="0" hangingPunct="0">
              <a:lnSpc>
                <a:spcPct val="100000"/>
              </a:lnSpc>
              <a:spcBef>
                <a:spcPct val="0"/>
              </a:spcBef>
              <a:spcAft>
                <a:spcPct val="0"/>
              </a:spcAft>
              <a:buClrTx/>
              <a:buSzTx/>
              <a:buFontTx/>
              <a:buNone/>
              <a:tabLst>
                <a:tab pos="627063" algn="l"/>
              </a:tabLst>
            </a:pPr>
            <a:r>
              <a:rPr kumimoji="0" lang="en-US" altLang="en-US" sz="2400" b="0" i="0" u="none" strike="noStrike" cap="none" normalizeH="0" baseline="0" dirty="0">
                <a:ln>
                  <a:noFill/>
                </a:ln>
                <a:effectLst/>
                <a:cs typeface="Arial" panose="020B0604020202020204" pitchFamily="34" charset="0"/>
              </a:rPr>
              <a:t>(d) 	6</a:t>
            </a:r>
          </a:p>
        </p:txBody>
      </p:sp>
      <p:pic>
        <p:nvPicPr>
          <p:cNvPr id="2" name="Picture 1">
            <a:extLst>
              <a:ext uri="{FF2B5EF4-FFF2-40B4-BE49-F238E27FC236}">
                <a16:creationId xmlns:a16="http://schemas.microsoft.com/office/drawing/2014/main" id="{E068B4B3-8F38-7682-A2E8-675B51BC262F}"/>
              </a:ext>
            </a:extLst>
          </p:cNvPr>
          <p:cNvPicPr>
            <a:picLocks noChangeAspect="1"/>
          </p:cNvPicPr>
          <p:nvPr/>
        </p:nvPicPr>
        <p:blipFill rotWithShape="1">
          <a:blip r:embed="rId2"/>
          <a:srcRect r="27844"/>
          <a:stretch/>
        </p:blipFill>
        <p:spPr>
          <a:xfrm>
            <a:off x="8404699" y="830896"/>
            <a:ext cx="3787302" cy="5251801"/>
          </a:xfrm>
          <a:prstGeom prst="rect">
            <a:avLst/>
          </a:prstGeom>
        </p:spPr>
      </p:pic>
      <p:pic>
        <p:nvPicPr>
          <p:cNvPr id="5" name="Picture 4" descr="ChemSpider 2D Image | Zanamivir | C12H20N4O7">
            <a:extLst>
              <a:ext uri="{FF2B5EF4-FFF2-40B4-BE49-F238E27FC236}">
                <a16:creationId xmlns:a16="http://schemas.microsoft.com/office/drawing/2014/main" id="{1027060F-0EB2-F98C-C0FB-F04CA081287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83208" y="4412594"/>
            <a:ext cx="2441038" cy="2441038"/>
          </a:xfrm>
          <a:prstGeom prst="rect">
            <a:avLst/>
          </a:prstGeom>
          <a:noFill/>
          <a:ln>
            <a:noFill/>
          </a:ln>
        </p:spPr>
      </p:pic>
    </p:spTree>
    <p:extLst>
      <p:ext uri="{BB962C8B-B14F-4D97-AF65-F5344CB8AC3E}">
        <p14:creationId xmlns:p14="http://schemas.microsoft.com/office/powerpoint/2010/main" val="33912015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39C1E0-EB6F-F05F-CD01-9F8B603F39C2}"/>
              </a:ext>
            </a:extLst>
          </p:cNvPr>
          <p:cNvSpPr>
            <a:spLocks noGrp="1"/>
          </p:cNvSpPr>
          <p:nvPr>
            <p:ph type="title"/>
          </p:nvPr>
        </p:nvSpPr>
        <p:spPr/>
        <p:txBody>
          <a:bodyPr>
            <a:normAutofit/>
          </a:bodyPr>
          <a:lstStyle/>
          <a:p>
            <a:r>
              <a:rPr lang="en-ZA" sz="4000" dirty="0">
                <a:solidFill>
                  <a:srgbClr val="002060"/>
                </a:solidFill>
                <a:latin typeface="Aharoni" panose="02010803020104030203" pitchFamily="2" charset="-79"/>
                <a:cs typeface="Aharoni" panose="02010803020104030203" pitchFamily="2" charset="-79"/>
              </a:rPr>
              <a:t>Pharmaceutical Chemistry Questions </a:t>
            </a:r>
          </a:p>
        </p:txBody>
      </p:sp>
      <p:sp>
        <p:nvSpPr>
          <p:cNvPr id="4" name="Rectangle 1">
            <a:extLst>
              <a:ext uri="{FF2B5EF4-FFF2-40B4-BE49-F238E27FC236}">
                <a16:creationId xmlns:a16="http://schemas.microsoft.com/office/drawing/2014/main" id="{002D35AB-C3F8-D731-2661-81ACF881BE47}"/>
              </a:ext>
            </a:extLst>
          </p:cNvPr>
          <p:cNvSpPr>
            <a:spLocks noGrp="1" noChangeArrowheads="1"/>
          </p:cNvSpPr>
          <p:nvPr>
            <p:ph sz="half" idx="2"/>
          </p:nvPr>
        </p:nvSpPr>
        <p:spPr bwMode="auto">
          <a:xfrm>
            <a:off x="1422400" y="1720840"/>
            <a:ext cx="6787745" cy="341632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212529"/>
                </a:solidFill>
                <a:effectLst/>
                <a:cs typeface="Arial" panose="020B0604020202020204" pitchFamily="34" charset="0"/>
              </a:rPr>
              <a:t>The molar absorption coefficient of a compound (MW = 300 g/mol) is 2000 M</a:t>
            </a:r>
            <a:r>
              <a:rPr kumimoji="0" lang="en-US" altLang="en-US" sz="2400" b="0" i="0" u="none" strike="noStrike" cap="none" normalizeH="0" baseline="30000" dirty="0">
                <a:ln>
                  <a:noFill/>
                </a:ln>
                <a:solidFill>
                  <a:srgbClr val="212529"/>
                </a:solidFill>
                <a:effectLst/>
                <a:cs typeface="Arial" panose="020B0604020202020204" pitchFamily="34" charset="0"/>
              </a:rPr>
              <a:t>-1</a:t>
            </a:r>
            <a:r>
              <a:rPr kumimoji="0" lang="en-US" altLang="en-US" sz="2400" b="0" i="0" u="none" strike="noStrike" cap="none" normalizeH="0" baseline="0" dirty="0">
                <a:ln>
                  <a:noFill/>
                </a:ln>
                <a:solidFill>
                  <a:srgbClr val="212529"/>
                </a:solidFill>
                <a:effectLst/>
                <a:cs typeface="Arial" panose="020B0604020202020204" pitchFamily="34" charset="0"/>
              </a:rPr>
              <a:t> at 254 nm. What will the absorbance of a 0.00</a:t>
            </a:r>
            <a:r>
              <a:rPr lang="en-US" altLang="en-US" sz="2400" dirty="0">
                <a:solidFill>
                  <a:srgbClr val="212529"/>
                </a:solidFill>
                <a:cs typeface="Arial" panose="020B0604020202020204" pitchFamily="34" charset="0"/>
              </a:rPr>
              <a:t>6</a:t>
            </a:r>
            <a:r>
              <a:rPr kumimoji="0" lang="en-US" altLang="en-US" sz="2400" b="0" i="0" u="none" strike="noStrike" cap="none" normalizeH="0" baseline="0" dirty="0">
                <a:ln>
                  <a:noFill/>
                </a:ln>
                <a:solidFill>
                  <a:srgbClr val="212529"/>
                </a:solidFill>
                <a:effectLst/>
                <a:cs typeface="Arial" panose="020B0604020202020204" pitchFamily="34" charset="0"/>
              </a:rPr>
              <a:t>% (</a:t>
            </a:r>
            <a:r>
              <a:rPr kumimoji="0" lang="en-US" altLang="en-US" sz="2400" b="0" i="0" u="none" strike="noStrike" cap="none" normalizeH="0" baseline="30000" dirty="0">
                <a:ln>
                  <a:noFill/>
                </a:ln>
                <a:solidFill>
                  <a:srgbClr val="212529"/>
                </a:solidFill>
                <a:effectLst/>
                <a:cs typeface="Arial" panose="020B0604020202020204" pitchFamily="34" charset="0"/>
              </a:rPr>
              <a:t>m</a:t>
            </a:r>
            <a:r>
              <a:rPr kumimoji="0" lang="en-US" altLang="en-US" sz="2400" b="0" i="0" u="none" strike="noStrike" cap="none" normalizeH="0" baseline="0" dirty="0">
                <a:ln>
                  <a:noFill/>
                </a:ln>
                <a:solidFill>
                  <a:srgbClr val="212529"/>
                </a:solidFill>
                <a:effectLst/>
                <a:cs typeface="Arial" panose="020B0604020202020204" pitchFamily="34" charset="0"/>
              </a:rPr>
              <a:t>/</a:t>
            </a:r>
            <a:r>
              <a:rPr kumimoji="0" lang="en-US" altLang="en-US" sz="2400" b="0" i="0" u="none" strike="noStrike" cap="none" normalizeH="0" baseline="-30000" dirty="0">
                <a:ln>
                  <a:noFill/>
                </a:ln>
                <a:solidFill>
                  <a:srgbClr val="212529"/>
                </a:solidFill>
                <a:effectLst/>
                <a:cs typeface="Arial" panose="020B0604020202020204" pitchFamily="34" charset="0"/>
              </a:rPr>
              <a:t>v</a:t>
            </a:r>
            <a:r>
              <a:rPr kumimoji="0" lang="en-US" altLang="en-US" sz="2400" b="0" i="0" u="none" strike="noStrike" cap="none" normalizeH="0" baseline="0" dirty="0">
                <a:ln>
                  <a:noFill/>
                </a:ln>
                <a:solidFill>
                  <a:srgbClr val="212529"/>
                </a:solidFill>
                <a:effectLst/>
                <a:cs typeface="Arial" panose="020B0604020202020204" pitchFamily="34" charset="0"/>
              </a:rPr>
              <a:t>) solution be at this wavelength?</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rgbClr val="212529"/>
              </a:solidFill>
              <a:effectLst/>
              <a:cs typeface="Arial" panose="020B0604020202020204" pitchFamily="34" charset="0"/>
            </a:endParaRPr>
          </a:p>
          <a:p>
            <a:pPr marL="627063" marR="0" lvl="0" indent="-627063" algn="just" defTabSz="914400" rtl="0" eaLnBrk="0" fontAlgn="base" latinLnBrk="0" hangingPunct="0">
              <a:lnSpc>
                <a:spcPct val="100000"/>
              </a:lnSpc>
              <a:spcBef>
                <a:spcPct val="0"/>
              </a:spcBef>
              <a:spcAft>
                <a:spcPct val="0"/>
              </a:spcAft>
              <a:buClrTx/>
              <a:buSzTx/>
              <a:buFontTx/>
              <a:buNone/>
              <a:tabLst>
                <a:tab pos="627063" algn="l"/>
              </a:tabLst>
            </a:pPr>
            <a:r>
              <a:rPr kumimoji="0" lang="en-US" altLang="en-US" sz="2400" i="0" u="none" strike="noStrike" cap="none" normalizeH="0" baseline="0" dirty="0">
                <a:ln>
                  <a:noFill/>
                </a:ln>
                <a:effectLst/>
                <a:cs typeface="Arial" panose="020B0604020202020204" pitchFamily="34" charset="0"/>
              </a:rPr>
              <a:t>(a) 	</a:t>
            </a:r>
            <a:r>
              <a:rPr lang="en-US" altLang="en-US" sz="2400" dirty="0">
                <a:cs typeface="Arial" panose="020B0604020202020204" pitchFamily="34" charset="0"/>
              </a:rPr>
              <a:t>0.02</a:t>
            </a:r>
            <a:endParaRPr kumimoji="0" lang="en-US" altLang="en-US" sz="2400" i="0" u="none" strike="noStrike" cap="none" normalizeH="0" baseline="0" dirty="0">
              <a:ln>
                <a:noFill/>
              </a:ln>
              <a:effectLst/>
              <a:cs typeface="Arial" panose="020B0604020202020204" pitchFamily="34" charset="0"/>
            </a:endParaRPr>
          </a:p>
          <a:p>
            <a:pPr marL="627063" marR="0" lvl="0" indent="-627063" algn="just" defTabSz="914400" rtl="0" eaLnBrk="0" fontAlgn="base" latinLnBrk="0" hangingPunct="0">
              <a:lnSpc>
                <a:spcPct val="100000"/>
              </a:lnSpc>
              <a:spcBef>
                <a:spcPct val="0"/>
              </a:spcBef>
              <a:spcAft>
                <a:spcPct val="0"/>
              </a:spcAft>
              <a:buClrTx/>
              <a:buSzTx/>
              <a:buFontTx/>
              <a:buNone/>
              <a:tabLst>
                <a:tab pos="627063" algn="l"/>
              </a:tabLst>
            </a:pPr>
            <a:r>
              <a:rPr kumimoji="0" lang="en-US" altLang="en-US" sz="2400" b="0" i="0" u="none" strike="noStrike" cap="none" normalizeH="0" baseline="0" dirty="0">
                <a:ln>
                  <a:noFill/>
                </a:ln>
                <a:solidFill>
                  <a:srgbClr val="212529"/>
                </a:solidFill>
                <a:effectLst/>
                <a:cs typeface="Arial" panose="020B0604020202020204" pitchFamily="34" charset="0"/>
              </a:rPr>
              <a:t>(b) 	</a:t>
            </a:r>
            <a:r>
              <a:rPr lang="en-US" altLang="en-US" sz="2400" dirty="0">
                <a:solidFill>
                  <a:srgbClr val="212529"/>
                </a:solidFill>
                <a:cs typeface="Arial" panose="020B0604020202020204" pitchFamily="34" charset="0"/>
              </a:rPr>
              <a:t>0.04</a:t>
            </a:r>
            <a:endParaRPr kumimoji="0" lang="en-US" altLang="en-US" sz="2400" b="0" i="0" u="none" strike="noStrike" cap="none" normalizeH="0" baseline="0" dirty="0">
              <a:ln>
                <a:noFill/>
              </a:ln>
              <a:solidFill>
                <a:srgbClr val="212529"/>
              </a:solidFill>
              <a:effectLst/>
              <a:cs typeface="Arial" panose="020B0604020202020204" pitchFamily="34" charset="0"/>
            </a:endParaRPr>
          </a:p>
          <a:p>
            <a:pPr marL="627063" marR="0" lvl="0" indent="-627063" algn="just" defTabSz="914400" rtl="0" eaLnBrk="0" fontAlgn="base" latinLnBrk="0" hangingPunct="0">
              <a:lnSpc>
                <a:spcPct val="100000"/>
              </a:lnSpc>
              <a:spcBef>
                <a:spcPct val="0"/>
              </a:spcBef>
              <a:spcAft>
                <a:spcPct val="0"/>
              </a:spcAft>
              <a:buClrTx/>
              <a:buSzTx/>
              <a:buFontTx/>
              <a:buNone/>
              <a:tabLst>
                <a:tab pos="627063" algn="l"/>
              </a:tabLst>
            </a:pPr>
            <a:r>
              <a:rPr kumimoji="0" lang="en-US" altLang="en-US" sz="2400" b="0" i="0" u="none" strike="noStrike" cap="none" normalizeH="0" baseline="0" dirty="0">
                <a:ln>
                  <a:noFill/>
                </a:ln>
                <a:solidFill>
                  <a:srgbClr val="212529"/>
                </a:solidFill>
                <a:effectLst/>
                <a:cs typeface="Arial" panose="020B0604020202020204" pitchFamily="34" charset="0"/>
              </a:rPr>
              <a:t>(c) 	</a:t>
            </a:r>
            <a:r>
              <a:rPr lang="en-US" altLang="en-US" sz="2400" dirty="0">
                <a:solidFill>
                  <a:srgbClr val="212529"/>
                </a:solidFill>
                <a:cs typeface="Arial" panose="020B0604020202020204" pitchFamily="34" charset="0"/>
              </a:rPr>
              <a:t>0.2</a:t>
            </a:r>
            <a:endParaRPr kumimoji="0" lang="en-US" altLang="en-US" sz="2400" b="0" i="0" u="none" strike="noStrike" cap="none" normalizeH="0" baseline="0" dirty="0">
              <a:ln>
                <a:noFill/>
              </a:ln>
              <a:solidFill>
                <a:srgbClr val="212529"/>
              </a:solidFill>
              <a:effectLst/>
              <a:cs typeface="Arial" panose="020B0604020202020204" pitchFamily="34" charset="0"/>
            </a:endParaRPr>
          </a:p>
          <a:p>
            <a:pPr marL="627063" marR="0" lvl="0" indent="-627063" algn="just" defTabSz="914400" rtl="0" eaLnBrk="0" fontAlgn="base" latinLnBrk="0" hangingPunct="0">
              <a:lnSpc>
                <a:spcPct val="100000"/>
              </a:lnSpc>
              <a:spcBef>
                <a:spcPct val="0"/>
              </a:spcBef>
              <a:spcAft>
                <a:spcPct val="0"/>
              </a:spcAft>
              <a:buClrTx/>
              <a:buSzTx/>
              <a:buFontTx/>
              <a:buNone/>
              <a:tabLst>
                <a:tab pos="627063" algn="l"/>
              </a:tabLst>
            </a:pPr>
            <a:r>
              <a:rPr kumimoji="0" lang="en-US" altLang="en-US" sz="2400" b="0" i="0" u="none" strike="noStrike" cap="none" normalizeH="0" baseline="0" dirty="0">
                <a:ln>
                  <a:noFill/>
                </a:ln>
                <a:solidFill>
                  <a:srgbClr val="212529"/>
                </a:solidFill>
                <a:effectLst/>
                <a:cs typeface="Arial" panose="020B0604020202020204" pitchFamily="34" charset="0"/>
              </a:rPr>
              <a:t>(d) 	</a:t>
            </a:r>
            <a:r>
              <a:rPr lang="en-US" altLang="en-US" sz="2400" dirty="0">
                <a:solidFill>
                  <a:srgbClr val="212529"/>
                </a:solidFill>
                <a:cs typeface="Arial" panose="020B0604020202020204" pitchFamily="34" charset="0"/>
              </a:rPr>
              <a:t>0.4</a:t>
            </a:r>
            <a:endParaRPr kumimoji="0" lang="en-US" altLang="en-US" sz="2400" b="0" i="0" u="none" strike="noStrike" cap="none" normalizeH="0" baseline="0" dirty="0">
              <a:ln>
                <a:noFill/>
              </a:ln>
              <a:solidFill>
                <a:schemeClr val="tx1"/>
              </a:solidFill>
              <a:effectLst/>
              <a:cs typeface="Arial" panose="020B0604020202020204" pitchFamily="34" charset="0"/>
            </a:endParaRPr>
          </a:p>
        </p:txBody>
      </p:sp>
      <p:pic>
        <p:nvPicPr>
          <p:cNvPr id="2" name="Picture 1">
            <a:extLst>
              <a:ext uri="{FF2B5EF4-FFF2-40B4-BE49-F238E27FC236}">
                <a16:creationId xmlns:a16="http://schemas.microsoft.com/office/drawing/2014/main" id="{56854E0C-2821-9861-A7DC-D00BFDFB3F52}"/>
              </a:ext>
            </a:extLst>
          </p:cNvPr>
          <p:cNvPicPr>
            <a:picLocks noChangeAspect="1"/>
          </p:cNvPicPr>
          <p:nvPr/>
        </p:nvPicPr>
        <p:blipFill rotWithShape="1">
          <a:blip r:embed="rId2"/>
          <a:srcRect r="27844"/>
          <a:stretch/>
        </p:blipFill>
        <p:spPr>
          <a:xfrm>
            <a:off x="8404699" y="830896"/>
            <a:ext cx="3787302" cy="5251801"/>
          </a:xfrm>
          <a:prstGeom prst="rect">
            <a:avLst/>
          </a:prstGeom>
        </p:spPr>
      </p:pic>
    </p:spTree>
    <p:extLst>
      <p:ext uri="{BB962C8B-B14F-4D97-AF65-F5344CB8AC3E}">
        <p14:creationId xmlns:p14="http://schemas.microsoft.com/office/powerpoint/2010/main" val="3232436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2C6383-1BCA-C13E-3EFB-9AF8865B3B30}"/>
              </a:ext>
            </a:extLst>
          </p:cNvPr>
          <p:cNvSpPr>
            <a:spLocks noGrp="1"/>
          </p:cNvSpPr>
          <p:nvPr>
            <p:ph sz="half" idx="2"/>
          </p:nvPr>
        </p:nvSpPr>
        <p:spPr>
          <a:xfrm>
            <a:off x="1422400" y="1633070"/>
            <a:ext cx="7797472" cy="4748910"/>
          </a:xfrm>
        </p:spPr>
        <p:txBody>
          <a:bodyPr/>
          <a:lstStyle/>
          <a:p>
            <a:pPr marL="0" indent="0">
              <a:buNone/>
            </a:pPr>
            <a:r>
              <a:rPr lang="en-ZA" dirty="0"/>
              <a:t>Beer-Lambert’s Law</a:t>
            </a:r>
          </a:p>
          <a:p>
            <a:pPr marL="0" indent="0">
              <a:buNone/>
            </a:pPr>
            <a:r>
              <a:rPr lang="en-ZA" dirty="0"/>
              <a:t>A = </a:t>
            </a:r>
            <a:r>
              <a:rPr lang="en-ZA" dirty="0" err="1"/>
              <a:t>εbc</a:t>
            </a:r>
            <a:endParaRPr lang="en-ZA" dirty="0"/>
          </a:p>
          <a:p>
            <a:endParaRPr lang="en-ZA" dirty="0"/>
          </a:p>
          <a:p>
            <a:pPr marL="0" indent="0">
              <a:buNone/>
            </a:pPr>
            <a:r>
              <a:rPr lang="en-ZA" dirty="0"/>
              <a:t>0.006% = 0.006 g/100mL = 0.06 g/L </a:t>
            </a:r>
          </a:p>
          <a:p>
            <a:pPr marL="0" indent="0">
              <a:buNone/>
            </a:pPr>
            <a:r>
              <a:rPr lang="en-ZA" dirty="0"/>
              <a:t>0.06/300g/mol = 0.0002mol/L</a:t>
            </a:r>
          </a:p>
          <a:p>
            <a:endParaRPr lang="en-ZA" dirty="0"/>
          </a:p>
          <a:p>
            <a:pPr marL="0" indent="0">
              <a:buNone/>
            </a:pPr>
            <a:r>
              <a:rPr lang="en-ZA" dirty="0"/>
              <a:t>A = 2000 x 1cm x 0.0002</a:t>
            </a:r>
          </a:p>
          <a:p>
            <a:pPr marL="0" indent="0">
              <a:buNone/>
            </a:pPr>
            <a:r>
              <a:rPr lang="en-ZA" dirty="0"/>
              <a:t>A= 0.4</a:t>
            </a:r>
          </a:p>
        </p:txBody>
      </p:sp>
      <p:sp>
        <p:nvSpPr>
          <p:cNvPr id="3" name="Title 2">
            <a:extLst>
              <a:ext uri="{FF2B5EF4-FFF2-40B4-BE49-F238E27FC236}">
                <a16:creationId xmlns:a16="http://schemas.microsoft.com/office/drawing/2014/main" id="{43913754-EF78-8EE0-E58C-806AB95D00E7}"/>
              </a:ext>
            </a:extLst>
          </p:cNvPr>
          <p:cNvSpPr>
            <a:spLocks noGrp="1"/>
          </p:cNvSpPr>
          <p:nvPr>
            <p:ph type="title"/>
          </p:nvPr>
        </p:nvSpPr>
        <p:spPr/>
        <p:txBody>
          <a:bodyPr/>
          <a:lstStyle/>
          <a:p>
            <a:r>
              <a:rPr lang="en-ZA" dirty="0">
                <a:solidFill>
                  <a:srgbClr val="002060"/>
                </a:solidFill>
                <a:latin typeface="Aharoni" panose="02010803020104030203" pitchFamily="2" charset="-79"/>
                <a:cs typeface="Aharoni" panose="02010803020104030203" pitchFamily="2" charset="-79"/>
              </a:rPr>
              <a:t>Answer</a:t>
            </a:r>
          </a:p>
        </p:txBody>
      </p:sp>
      <p:pic>
        <p:nvPicPr>
          <p:cNvPr id="4" name="Picture 3">
            <a:extLst>
              <a:ext uri="{FF2B5EF4-FFF2-40B4-BE49-F238E27FC236}">
                <a16:creationId xmlns:a16="http://schemas.microsoft.com/office/drawing/2014/main" id="{3C79143B-1191-4D11-8CA7-666F30E53FB0}"/>
              </a:ext>
            </a:extLst>
          </p:cNvPr>
          <p:cNvPicPr>
            <a:picLocks noChangeAspect="1"/>
          </p:cNvPicPr>
          <p:nvPr/>
        </p:nvPicPr>
        <p:blipFill rotWithShape="1">
          <a:blip r:embed="rId2"/>
          <a:srcRect r="27844"/>
          <a:stretch/>
        </p:blipFill>
        <p:spPr>
          <a:xfrm>
            <a:off x="8404699" y="830896"/>
            <a:ext cx="3787302" cy="5251801"/>
          </a:xfrm>
          <a:prstGeom prst="rect">
            <a:avLst/>
          </a:prstGeom>
        </p:spPr>
      </p:pic>
    </p:spTree>
    <p:extLst>
      <p:ext uri="{BB962C8B-B14F-4D97-AF65-F5344CB8AC3E}">
        <p14:creationId xmlns:p14="http://schemas.microsoft.com/office/powerpoint/2010/main" val="1845037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1000"/>
                                        <p:tgtEl>
                                          <p:spTgt spid="2">
                                            <p:txEl>
                                              <p:pRg st="1" end="1"/>
                                            </p:txEl>
                                          </p:spTgt>
                                        </p:tgtEl>
                                      </p:cBhvr>
                                    </p:animEffect>
                                    <p:anim calcmode="lin" valueType="num">
                                      <p:cBhvr>
                                        <p:cTn id="14"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1000"/>
                                        <p:tgtEl>
                                          <p:spTgt spid="2">
                                            <p:txEl>
                                              <p:pRg st="3" end="3"/>
                                            </p:txEl>
                                          </p:spTgt>
                                        </p:tgtEl>
                                      </p:cBhvr>
                                    </p:animEffect>
                                    <p:anim calcmode="lin" valueType="num">
                                      <p:cBhvr>
                                        <p:cTn id="20"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fade">
                                      <p:cBhvr>
                                        <p:cTn id="25" dur="1000"/>
                                        <p:tgtEl>
                                          <p:spTgt spid="2">
                                            <p:txEl>
                                              <p:pRg st="4" end="4"/>
                                            </p:txEl>
                                          </p:spTgt>
                                        </p:tgtEl>
                                      </p:cBhvr>
                                    </p:animEffect>
                                    <p:anim calcmode="lin" valueType="num">
                                      <p:cBhvr>
                                        <p:cTn id="2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Effect transition="in" filter="fade">
                                      <p:cBhvr>
                                        <p:cTn id="31" dur="1000"/>
                                        <p:tgtEl>
                                          <p:spTgt spid="2">
                                            <p:txEl>
                                              <p:pRg st="6" end="6"/>
                                            </p:txEl>
                                          </p:spTgt>
                                        </p:tgtEl>
                                      </p:cBhvr>
                                    </p:animEffect>
                                    <p:anim calcmode="lin" valueType="num">
                                      <p:cBhvr>
                                        <p:cTn id="32"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fade">
                                      <p:cBhvr>
                                        <p:cTn id="37" dur="1000"/>
                                        <p:tgtEl>
                                          <p:spTgt spid="2">
                                            <p:txEl>
                                              <p:pRg st="7" end="7"/>
                                            </p:txEl>
                                          </p:spTgt>
                                        </p:tgtEl>
                                      </p:cBhvr>
                                    </p:animEffect>
                                    <p:anim calcmode="lin" valueType="num">
                                      <p:cBhvr>
                                        <p:cTn id="38"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39"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39C1E0-EB6F-F05F-CD01-9F8B603F39C2}"/>
              </a:ext>
            </a:extLst>
          </p:cNvPr>
          <p:cNvSpPr>
            <a:spLocks noGrp="1"/>
          </p:cNvSpPr>
          <p:nvPr>
            <p:ph type="title"/>
          </p:nvPr>
        </p:nvSpPr>
        <p:spPr/>
        <p:txBody>
          <a:bodyPr/>
          <a:lstStyle/>
          <a:p>
            <a:r>
              <a:rPr lang="en-ZA" dirty="0">
                <a:solidFill>
                  <a:srgbClr val="002060"/>
                </a:solidFill>
                <a:latin typeface="Aharoni" panose="02010803020104030203" pitchFamily="2" charset="-79"/>
                <a:cs typeface="Aharoni" panose="02010803020104030203" pitchFamily="2" charset="-79"/>
              </a:rPr>
              <a:t>Answer</a:t>
            </a:r>
          </a:p>
        </p:txBody>
      </p:sp>
      <p:sp>
        <p:nvSpPr>
          <p:cNvPr id="4" name="Rectangle 1">
            <a:extLst>
              <a:ext uri="{FF2B5EF4-FFF2-40B4-BE49-F238E27FC236}">
                <a16:creationId xmlns:a16="http://schemas.microsoft.com/office/drawing/2014/main" id="{002D35AB-C3F8-D731-2661-81ACF881BE47}"/>
              </a:ext>
            </a:extLst>
          </p:cNvPr>
          <p:cNvSpPr>
            <a:spLocks noGrp="1" noChangeArrowheads="1"/>
          </p:cNvSpPr>
          <p:nvPr>
            <p:ph sz="half" idx="2"/>
          </p:nvPr>
        </p:nvSpPr>
        <p:spPr bwMode="auto">
          <a:xfrm>
            <a:off x="1422400" y="1944487"/>
            <a:ext cx="6787745" cy="341632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212529"/>
                </a:solidFill>
                <a:effectLst/>
                <a:cs typeface="Arial" panose="020B0604020202020204" pitchFamily="34" charset="0"/>
              </a:rPr>
              <a:t>The molar absorption coefficient of a compound (MW = 300 g/mol) is 10000 M</a:t>
            </a:r>
            <a:r>
              <a:rPr kumimoji="0" lang="en-US" altLang="en-US" sz="2400" b="0" i="0" u="none" strike="noStrike" cap="none" normalizeH="0" baseline="30000" dirty="0">
                <a:ln>
                  <a:noFill/>
                </a:ln>
                <a:solidFill>
                  <a:srgbClr val="212529"/>
                </a:solidFill>
                <a:effectLst/>
                <a:cs typeface="Arial" panose="020B0604020202020204" pitchFamily="34" charset="0"/>
              </a:rPr>
              <a:t>-1</a:t>
            </a:r>
            <a:r>
              <a:rPr kumimoji="0" lang="en-US" altLang="en-US" sz="2400" b="0" i="0" u="none" strike="noStrike" cap="none" normalizeH="0" baseline="0" dirty="0">
                <a:ln>
                  <a:noFill/>
                </a:ln>
                <a:solidFill>
                  <a:srgbClr val="212529"/>
                </a:solidFill>
                <a:effectLst/>
                <a:cs typeface="Arial" panose="020B0604020202020204" pitchFamily="34" charset="0"/>
              </a:rPr>
              <a:t> at 254 nm. What will the absorbance of a 0.003% (</a:t>
            </a:r>
            <a:r>
              <a:rPr kumimoji="0" lang="en-US" altLang="en-US" sz="2400" b="0" i="0" u="none" strike="noStrike" cap="none" normalizeH="0" baseline="30000" dirty="0">
                <a:ln>
                  <a:noFill/>
                </a:ln>
                <a:solidFill>
                  <a:srgbClr val="212529"/>
                </a:solidFill>
                <a:effectLst/>
                <a:cs typeface="Arial" panose="020B0604020202020204" pitchFamily="34" charset="0"/>
              </a:rPr>
              <a:t>m</a:t>
            </a:r>
            <a:r>
              <a:rPr kumimoji="0" lang="en-US" altLang="en-US" sz="2400" b="0" i="0" u="none" strike="noStrike" cap="none" normalizeH="0" baseline="0" dirty="0">
                <a:ln>
                  <a:noFill/>
                </a:ln>
                <a:solidFill>
                  <a:srgbClr val="212529"/>
                </a:solidFill>
                <a:effectLst/>
                <a:cs typeface="Arial" panose="020B0604020202020204" pitchFamily="34" charset="0"/>
              </a:rPr>
              <a:t>/</a:t>
            </a:r>
            <a:r>
              <a:rPr kumimoji="0" lang="en-US" altLang="en-US" sz="2400" b="0" i="0" u="none" strike="noStrike" cap="none" normalizeH="0" baseline="-30000" dirty="0">
                <a:ln>
                  <a:noFill/>
                </a:ln>
                <a:solidFill>
                  <a:srgbClr val="212529"/>
                </a:solidFill>
                <a:effectLst/>
                <a:cs typeface="Arial" panose="020B0604020202020204" pitchFamily="34" charset="0"/>
              </a:rPr>
              <a:t>v</a:t>
            </a:r>
            <a:r>
              <a:rPr kumimoji="0" lang="en-US" altLang="en-US" sz="2400" b="0" i="0" u="none" strike="noStrike" cap="none" normalizeH="0" baseline="0" dirty="0">
                <a:ln>
                  <a:noFill/>
                </a:ln>
                <a:solidFill>
                  <a:srgbClr val="212529"/>
                </a:solidFill>
                <a:effectLst/>
                <a:cs typeface="Arial" panose="020B0604020202020204" pitchFamily="34" charset="0"/>
              </a:rPr>
              <a:t>) solution be at this wavelength?</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rgbClr val="212529"/>
              </a:solidFill>
              <a:effectLst/>
              <a:cs typeface="Arial" panose="020B0604020202020204" pitchFamily="34" charset="0"/>
            </a:endParaRPr>
          </a:p>
          <a:p>
            <a:pPr marL="715963" marR="0" lvl="0" indent="-715963" algn="just" defTabSz="914400" rtl="0" eaLnBrk="0" fontAlgn="base" latinLnBrk="0" hangingPunct="0">
              <a:lnSpc>
                <a:spcPct val="100000"/>
              </a:lnSpc>
              <a:spcBef>
                <a:spcPct val="0"/>
              </a:spcBef>
              <a:spcAft>
                <a:spcPct val="0"/>
              </a:spcAft>
              <a:buClrTx/>
              <a:buSzTx/>
              <a:buFontTx/>
              <a:buNone/>
              <a:tabLst>
                <a:tab pos="715963" algn="l"/>
              </a:tabLst>
            </a:pPr>
            <a:r>
              <a:rPr kumimoji="0" lang="en-US" altLang="en-US" sz="2400" i="0" u="none" strike="noStrike" cap="none" normalizeH="0" baseline="0" dirty="0">
                <a:ln>
                  <a:noFill/>
                </a:ln>
                <a:effectLst/>
                <a:cs typeface="Arial" panose="020B0604020202020204" pitchFamily="34" charset="0"/>
              </a:rPr>
              <a:t>(a) 	</a:t>
            </a:r>
            <a:r>
              <a:rPr lang="en-US" altLang="en-US" sz="2400" dirty="0">
                <a:cs typeface="Arial" panose="020B0604020202020204" pitchFamily="34" charset="0"/>
              </a:rPr>
              <a:t>0.02</a:t>
            </a:r>
            <a:endParaRPr kumimoji="0" lang="en-US" altLang="en-US" sz="2400" i="0" u="none" strike="noStrike" cap="none" normalizeH="0" baseline="0" dirty="0">
              <a:ln>
                <a:noFill/>
              </a:ln>
              <a:effectLst/>
              <a:cs typeface="Arial" panose="020B0604020202020204" pitchFamily="34" charset="0"/>
            </a:endParaRPr>
          </a:p>
          <a:p>
            <a:pPr marL="715963" marR="0" lvl="0" indent="-715963" algn="just" defTabSz="914400" rtl="0" eaLnBrk="0" fontAlgn="base" latinLnBrk="0" hangingPunct="0">
              <a:lnSpc>
                <a:spcPct val="100000"/>
              </a:lnSpc>
              <a:spcBef>
                <a:spcPct val="0"/>
              </a:spcBef>
              <a:spcAft>
                <a:spcPct val="0"/>
              </a:spcAft>
              <a:buClrTx/>
              <a:buSzTx/>
              <a:buFontTx/>
              <a:buNone/>
              <a:tabLst>
                <a:tab pos="715963" algn="l"/>
              </a:tabLst>
            </a:pPr>
            <a:r>
              <a:rPr kumimoji="0" lang="en-US" altLang="en-US" sz="2400" b="0" i="0" u="none" strike="noStrike" cap="none" normalizeH="0" baseline="0" dirty="0">
                <a:ln>
                  <a:noFill/>
                </a:ln>
                <a:solidFill>
                  <a:srgbClr val="212529"/>
                </a:solidFill>
                <a:effectLst/>
                <a:cs typeface="Arial" panose="020B0604020202020204" pitchFamily="34" charset="0"/>
              </a:rPr>
              <a:t>(b) 	</a:t>
            </a:r>
            <a:r>
              <a:rPr lang="en-US" altLang="en-US" sz="2400" dirty="0">
                <a:solidFill>
                  <a:srgbClr val="212529"/>
                </a:solidFill>
                <a:cs typeface="Arial" panose="020B0604020202020204" pitchFamily="34" charset="0"/>
              </a:rPr>
              <a:t>0.04</a:t>
            </a:r>
            <a:endParaRPr kumimoji="0" lang="en-US" altLang="en-US" sz="2400" b="0" i="0" u="none" strike="noStrike" cap="none" normalizeH="0" baseline="0" dirty="0">
              <a:ln>
                <a:noFill/>
              </a:ln>
              <a:solidFill>
                <a:srgbClr val="212529"/>
              </a:solidFill>
              <a:effectLst/>
              <a:cs typeface="Arial" panose="020B0604020202020204" pitchFamily="34" charset="0"/>
            </a:endParaRPr>
          </a:p>
          <a:p>
            <a:pPr marL="715963" marR="0" lvl="0" indent="-715963" algn="just" defTabSz="914400" rtl="0" eaLnBrk="0" fontAlgn="base" latinLnBrk="0" hangingPunct="0">
              <a:lnSpc>
                <a:spcPct val="100000"/>
              </a:lnSpc>
              <a:spcBef>
                <a:spcPct val="0"/>
              </a:spcBef>
              <a:spcAft>
                <a:spcPct val="0"/>
              </a:spcAft>
              <a:buClrTx/>
              <a:buSzTx/>
              <a:buFontTx/>
              <a:buNone/>
              <a:tabLst>
                <a:tab pos="715963" algn="l"/>
              </a:tabLst>
            </a:pPr>
            <a:r>
              <a:rPr kumimoji="0" lang="en-US" altLang="en-US" sz="2400" b="0" i="0" u="none" strike="noStrike" cap="none" normalizeH="0" baseline="0" dirty="0">
                <a:ln>
                  <a:noFill/>
                </a:ln>
                <a:solidFill>
                  <a:srgbClr val="212529"/>
                </a:solidFill>
                <a:effectLst/>
                <a:cs typeface="Arial" panose="020B0604020202020204" pitchFamily="34" charset="0"/>
              </a:rPr>
              <a:t>(c) 	</a:t>
            </a:r>
            <a:r>
              <a:rPr lang="en-US" altLang="en-US" sz="2400" dirty="0">
                <a:solidFill>
                  <a:srgbClr val="212529"/>
                </a:solidFill>
                <a:cs typeface="Arial" panose="020B0604020202020204" pitchFamily="34" charset="0"/>
              </a:rPr>
              <a:t>0.2</a:t>
            </a:r>
            <a:endParaRPr kumimoji="0" lang="en-US" altLang="en-US" sz="2400" b="0" i="0" u="none" strike="noStrike" cap="none" normalizeH="0" baseline="0" dirty="0">
              <a:ln>
                <a:noFill/>
              </a:ln>
              <a:solidFill>
                <a:srgbClr val="212529"/>
              </a:solidFill>
              <a:effectLst/>
              <a:cs typeface="Arial" panose="020B0604020202020204" pitchFamily="34" charset="0"/>
            </a:endParaRPr>
          </a:p>
          <a:p>
            <a:pPr marL="715963" marR="0" lvl="0" indent="-715963" algn="just" defTabSz="914400" rtl="0" eaLnBrk="0" fontAlgn="base" latinLnBrk="0" hangingPunct="0">
              <a:lnSpc>
                <a:spcPct val="100000"/>
              </a:lnSpc>
              <a:spcBef>
                <a:spcPct val="0"/>
              </a:spcBef>
              <a:spcAft>
                <a:spcPct val="0"/>
              </a:spcAft>
              <a:buClrTx/>
              <a:buSzTx/>
              <a:buFontTx/>
              <a:buNone/>
              <a:tabLst>
                <a:tab pos="715963" algn="l"/>
              </a:tabLst>
            </a:pPr>
            <a:r>
              <a:rPr kumimoji="0" lang="en-US" altLang="en-US" sz="2400" b="1" i="0" u="none" strike="noStrike" cap="none" normalizeH="0" baseline="0" dirty="0">
                <a:ln>
                  <a:noFill/>
                </a:ln>
                <a:solidFill>
                  <a:srgbClr val="00B050"/>
                </a:solidFill>
                <a:effectLst/>
                <a:cs typeface="Arial" panose="020B0604020202020204" pitchFamily="34" charset="0"/>
              </a:rPr>
              <a:t>(d) 	</a:t>
            </a:r>
            <a:r>
              <a:rPr lang="en-US" altLang="en-US" sz="2400" b="1" dirty="0">
                <a:solidFill>
                  <a:srgbClr val="00B050"/>
                </a:solidFill>
                <a:cs typeface="Arial" panose="020B0604020202020204" pitchFamily="34" charset="0"/>
              </a:rPr>
              <a:t>0.4</a:t>
            </a:r>
            <a:endParaRPr kumimoji="0" lang="en-US" altLang="en-US" sz="2400" b="1" i="0" u="none" strike="noStrike" cap="none" normalizeH="0" baseline="0" dirty="0">
              <a:ln>
                <a:noFill/>
              </a:ln>
              <a:solidFill>
                <a:srgbClr val="00B050"/>
              </a:solidFill>
              <a:effectLst/>
              <a:cs typeface="Arial" panose="020B0604020202020204" pitchFamily="34" charset="0"/>
            </a:endParaRPr>
          </a:p>
        </p:txBody>
      </p:sp>
      <p:pic>
        <p:nvPicPr>
          <p:cNvPr id="2" name="Picture 1">
            <a:extLst>
              <a:ext uri="{FF2B5EF4-FFF2-40B4-BE49-F238E27FC236}">
                <a16:creationId xmlns:a16="http://schemas.microsoft.com/office/drawing/2014/main" id="{56854E0C-2821-9861-A7DC-D00BFDFB3F52}"/>
              </a:ext>
            </a:extLst>
          </p:cNvPr>
          <p:cNvPicPr>
            <a:picLocks noChangeAspect="1"/>
          </p:cNvPicPr>
          <p:nvPr/>
        </p:nvPicPr>
        <p:blipFill rotWithShape="1">
          <a:blip r:embed="rId2"/>
          <a:srcRect r="27844"/>
          <a:stretch/>
        </p:blipFill>
        <p:spPr>
          <a:xfrm>
            <a:off x="8404699" y="830896"/>
            <a:ext cx="3787302" cy="5251801"/>
          </a:xfrm>
          <a:prstGeom prst="rect">
            <a:avLst/>
          </a:prstGeom>
        </p:spPr>
      </p:pic>
    </p:spTree>
    <p:extLst>
      <p:ext uri="{BB962C8B-B14F-4D97-AF65-F5344CB8AC3E}">
        <p14:creationId xmlns:p14="http://schemas.microsoft.com/office/powerpoint/2010/main" val="21458576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39C1E0-EB6F-F05F-CD01-9F8B603F39C2}"/>
              </a:ext>
            </a:extLst>
          </p:cNvPr>
          <p:cNvSpPr>
            <a:spLocks noGrp="1"/>
          </p:cNvSpPr>
          <p:nvPr>
            <p:ph type="title"/>
          </p:nvPr>
        </p:nvSpPr>
        <p:spPr/>
        <p:txBody>
          <a:bodyPr>
            <a:normAutofit/>
          </a:bodyPr>
          <a:lstStyle/>
          <a:p>
            <a:r>
              <a:rPr lang="en-ZA" sz="4000" dirty="0">
                <a:solidFill>
                  <a:srgbClr val="002060"/>
                </a:solidFill>
                <a:latin typeface="Aharoni" panose="02010803020104030203" pitchFamily="2" charset="-79"/>
                <a:cs typeface="Aharoni" panose="02010803020104030203" pitchFamily="2" charset="-79"/>
              </a:rPr>
              <a:t>Pharmaceutical chemistry questions </a:t>
            </a:r>
          </a:p>
        </p:txBody>
      </p:sp>
      <p:sp>
        <p:nvSpPr>
          <p:cNvPr id="4" name="Rectangle 1">
            <a:extLst>
              <a:ext uri="{FF2B5EF4-FFF2-40B4-BE49-F238E27FC236}">
                <a16:creationId xmlns:a16="http://schemas.microsoft.com/office/drawing/2014/main" id="{4EF8C1FF-C171-00A1-2F90-F5212AF39EC4}"/>
              </a:ext>
            </a:extLst>
          </p:cNvPr>
          <p:cNvSpPr>
            <a:spLocks noGrp="1" noChangeArrowheads="1"/>
          </p:cNvSpPr>
          <p:nvPr>
            <p:ph sz="half" idx="2"/>
          </p:nvPr>
        </p:nvSpPr>
        <p:spPr bwMode="auto">
          <a:xfrm>
            <a:off x="1483779" y="2037342"/>
            <a:ext cx="7411582"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lvl="0" indent="0">
              <a:lnSpc>
                <a:spcPct val="100000"/>
              </a:lnSpc>
              <a:spcAft>
                <a:spcPts val="0"/>
              </a:spcAft>
              <a:buNone/>
            </a:pPr>
            <a:r>
              <a:rPr lang="en-ZA" sz="2400" dirty="0">
                <a:effectLst/>
                <a:ea typeface="Times New Roman" panose="02020603050405020304" pitchFamily="18" charset="0"/>
                <a:cs typeface="Arial" panose="020B0604020202020204" pitchFamily="34" charset="0"/>
              </a:rPr>
              <a:t>The carbonyl stretch of </a:t>
            </a:r>
            <a:r>
              <a:rPr lang="en-ZA" sz="2400" b="0" i="0" dirty="0">
                <a:effectLst/>
                <a:cs typeface="Arial" panose="020B0604020202020204" pitchFamily="34" charset="0"/>
              </a:rPr>
              <a:t>α, β-unsaturated esters </a:t>
            </a:r>
            <a:r>
              <a:rPr lang="en-ZA" sz="2400" dirty="0">
                <a:effectLst/>
                <a:ea typeface="Times New Roman" panose="02020603050405020304" pitchFamily="18" charset="0"/>
                <a:cs typeface="Arial" panose="020B0604020202020204" pitchFamily="34" charset="0"/>
              </a:rPr>
              <a:t>results in an IR band in the region of:</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rgbClr val="212529"/>
              </a:solidFill>
              <a:effectLst/>
              <a:cs typeface="Arial" panose="020B0604020202020204" pitchFamily="34" charset="0"/>
            </a:endParaRPr>
          </a:p>
          <a:p>
            <a:pPr marL="627063" marR="0" lvl="0" indent="-627063" algn="l" defTabSz="914400" rtl="0" eaLnBrk="0" fontAlgn="base" latinLnBrk="0" hangingPunct="0">
              <a:lnSpc>
                <a:spcPct val="100000"/>
              </a:lnSpc>
              <a:spcBef>
                <a:spcPct val="0"/>
              </a:spcBef>
              <a:spcAft>
                <a:spcPct val="0"/>
              </a:spcAft>
              <a:buClrTx/>
              <a:buSzTx/>
              <a:buFontTx/>
              <a:buNone/>
              <a:tabLst>
                <a:tab pos="627063" algn="l"/>
              </a:tabLst>
            </a:pPr>
            <a:r>
              <a:rPr kumimoji="0" lang="en-US" altLang="en-US" sz="2400" i="0" u="none" strike="noStrike" cap="none" normalizeH="0" baseline="0" dirty="0">
                <a:ln>
                  <a:noFill/>
                </a:ln>
                <a:effectLst/>
                <a:cs typeface="Arial" panose="020B0604020202020204" pitchFamily="34" charset="0"/>
              </a:rPr>
              <a:t>(a) 	730 cm</a:t>
            </a:r>
            <a:r>
              <a:rPr kumimoji="0" lang="en-US" altLang="en-US" sz="2400" i="0" u="none" strike="noStrike" cap="none" normalizeH="0" baseline="30000" dirty="0">
                <a:ln>
                  <a:noFill/>
                </a:ln>
                <a:effectLst/>
                <a:cs typeface="Arial" panose="020B0604020202020204" pitchFamily="34" charset="0"/>
              </a:rPr>
              <a:t>-1</a:t>
            </a:r>
            <a:endParaRPr kumimoji="0" lang="en-US" altLang="en-US" sz="2400" i="0" u="none" strike="noStrike" cap="none" normalizeH="0" baseline="0" dirty="0">
              <a:ln>
                <a:noFill/>
              </a:ln>
              <a:effectLst/>
              <a:cs typeface="Arial" panose="020B0604020202020204" pitchFamily="34" charset="0"/>
            </a:endParaRPr>
          </a:p>
          <a:p>
            <a:pPr marL="627063" marR="0" lvl="0" indent="-627063" algn="l" defTabSz="914400" rtl="0" eaLnBrk="0" fontAlgn="base" latinLnBrk="0" hangingPunct="0">
              <a:lnSpc>
                <a:spcPct val="100000"/>
              </a:lnSpc>
              <a:spcBef>
                <a:spcPct val="0"/>
              </a:spcBef>
              <a:spcAft>
                <a:spcPct val="0"/>
              </a:spcAft>
              <a:buClrTx/>
              <a:buSzTx/>
              <a:buFontTx/>
              <a:buNone/>
              <a:tabLst>
                <a:tab pos="627063" algn="l"/>
              </a:tabLst>
            </a:pPr>
            <a:r>
              <a:rPr kumimoji="0" lang="en-US" altLang="en-US" sz="2400" i="0" u="none" strike="noStrike" cap="none" normalizeH="0" baseline="0" dirty="0">
                <a:ln>
                  <a:noFill/>
                </a:ln>
                <a:effectLst/>
                <a:cs typeface="Arial" panose="020B0604020202020204" pitchFamily="34" charset="0"/>
              </a:rPr>
              <a:t>(b) 	1730 cm</a:t>
            </a:r>
            <a:r>
              <a:rPr kumimoji="0" lang="en-US" altLang="en-US" sz="2400" i="0" u="none" strike="noStrike" cap="none" normalizeH="0" baseline="30000" dirty="0">
                <a:ln>
                  <a:noFill/>
                </a:ln>
                <a:effectLst/>
                <a:cs typeface="Arial" panose="020B0604020202020204" pitchFamily="34" charset="0"/>
              </a:rPr>
              <a:t>-1</a:t>
            </a:r>
            <a:endParaRPr kumimoji="0" lang="en-US" altLang="en-US" sz="2400" i="0" u="none" strike="noStrike" cap="none" normalizeH="0" baseline="0" dirty="0">
              <a:ln>
                <a:noFill/>
              </a:ln>
              <a:effectLst/>
              <a:cs typeface="Arial" panose="020B0604020202020204" pitchFamily="34" charset="0"/>
            </a:endParaRPr>
          </a:p>
          <a:p>
            <a:pPr marL="627063" marR="0" lvl="0" indent="-627063" algn="l" defTabSz="914400" rtl="0" eaLnBrk="0" fontAlgn="base" latinLnBrk="0" hangingPunct="0">
              <a:lnSpc>
                <a:spcPct val="100000"/>
              </a:lnSpc>
              <a:spcBef>
                <a:spcPct val="0"/>
              </a:spcBef>
              <a:spcAft>
                <a:spcPct val="0"/>
              </a:spcAft>
              <a:buClrTx/>
              <a:buSzTx/>
              <a:buFontTx/>
              <a:buNone/>
              <a:tabLst>
                <a:tab pos="627063" algn="l"/>
              </a:tabLst>
            </a:pPr>
            <a:r>
              <a:rPr kumimoji="0" lang="en-US" altLang="en-US" sz="2400" i="0" u="none" strike="noStrike" cap="none" normalizeH="0" baseline="0" dirty="0">
                <a:ln>
                  <a:noFill/>
                </a:ln>
                <a:effectLst/>
                <a:cs typeface="Arial" panose="020B0604020202020204" pitchFamily="34" charset="0"/>
              </a:rPr>
              <a:t>(c) 	2530 cm</a:t>
            </a:r>
            <a:r>
              <a:rPr kumimoji="0" lang="en-US" altLang="en-US" sz="2400" i="0" u="none" strike="noStrike" cap="none" normalizeH="0" baseline="30000" dirty="0">
                <a:ln>
                  <a:noFill/>
                </a:ln>
                <a:effectLst/>
                <a:cs typeface="Arial" panose="020B0604020202020204" pitchFamily="34" charset="0"/>
              </a:rPr>
              <a:t>-1</a:t>
            </a:r>
            <a:endParaRPr kumimoji="0" lang="en-US" altLang="en-US" sz="2400" i="0" u="none" strike="noStrike" cap="none" normalizeH="0" baseline="0" dirty="0">
              <a:ln>
                <a:noFill/>
              </a:ln>
              <a:effectLst/>
              <a:cs typeface="Arial" panose="020B0604020202020204" pitchFamily="34" charset="0"/>
            </a:endParaRPr>
          </a:p>
          <a:p>
            <a:pPr marL="627063" marR="0" lvl="0" indent="-627063" algn="l" defTabSz="914400" rtl="0" eaLnBrk="0" fontAlgn="base" latinLnBrk="0" hangingPunct="0">
              <a:lnSpc>
                <a:spcPct val="100000"/>
              </a:lnSpc>
              <a:spcBef>
                <a:spcPct val="0"/>
              </a:spcBef>
              <a:spcAft>
                <a:spcPct val="0"/>
              </a:spcAft>
              <a:buClrTx/>
              <a:buSzTx/>
              <a:buFontTx/>
              <a:buNone/>
              <a:tabLst>
                <a:tab pos="627063" algn="l"/>
              </a:tabLst>
            </a:pPr>
            <a:r>
              <a:rPr kumimoji="0" lang="en-US" altLang="en-US" sz="2400" i="0" u="none" strike="noStrike" cap="none" normalizeH="0" baseline="0" dirty="0">
                <a:ln>
                  <a:noFill/>
                </a:ln>
                <a:effectLst/>
                <a:cs typeface="Arial" panose="020B0604020202020204" pitchFamily="34" charset="0"/>
              </a:rPr>
              <a:t>(d) 	3530 cm</a:t>
            </a:r>
            <a:r>
              <a:rPr kumimoji="0" lang="en-US" altLang="en-US" sz="2400" i="0" u="none" strike="noStrike" cap="none" normalizeH="0" baseline="30000" dirty="0">
                <a:ln>
                  <a:noFill/>
                </a:ln>
                <a:effectLst/>
                <a:cs typeface="Arial" panose="020B0604020202020204" pitchFamily="34" charset="0"/>
              </a:rPr>
              <a:t>-1</a:t>
            </a:r>
            <a:endParaRPr kumimoji="0" lang="en-US" altLang="en-US" sz="2400" i="0" u="none" strike="noStrike" cap="none" normalizeH="0" baseline="0" dirty="0">
              <a:ln>
                <a:noFill/>
              </a:ln>
              <a:effectLst/>
              <a:cs typeface="Arial" panose="020B0604020202020204" pitchFamily="34" charset="0"/>
            </a:endParaRPr>
          </a:p>
        </p:txBody>
      </p:sp>
      <p:pic>
        <p:nvPicPr>
          <p:cNvPr id="2" name="Picture 1">
            <a:extLst>
              <a:ext uri="{FF2B5EF4-FFF2-40B4-BE49-F238E27FC236}">
                <a16:creationId xmlns:a16="http://schemas.microsoft.com/office/drawing/2014/main" id="{8B1C26B1-8D4F-09A5-9401-F16E1338F794}"/>
              </a:ext>
            </a:extLst>
          </p:cNvPr>
          <p:cNvPicPr>
            <a:picLocks noChangeAspect="1"/>
          </p:cNvPicPr>
          <p:nvPr/>
        </p:nvPicPr>
        <p:blipFill rotWithShape="1">
          <a:blip r:embed="rId2"/>
          <a:srcRect r="27844"/>
          <a:stretch/>
        </p:blipFill>
        <p:spPr>
          <a:xfrm>
            <a:off x="8404699" y="830896"/>
            <a:ext cx="3787302" cy="5251801"/>
          </a:xfrm>
          <a:prstGeom prst="rect">
            <a:avLst/>
          </a:prstGeom>
        </p:spPr>
      </p:pic>
    </p:spTree>
    <p:extLst>
      <p:ext uri="{BB962C8B-B14F-4D97-AF65-F5344CB8AC3E}">
        <p14:creationId xmlns:p14="http://schemas.microsoft.com/office/powerpoint/2010/main" val="10616743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29B186C-8B6F-D33E-7287-5A9C98CAF0D5}"/>
              </a:ext>
            </a:extLst>
          </p:cNvPr>
          <p:cNvSpPr>
            <a:spLocks noGrp="1"/>
          </p:cNvSpPr>
          <p:nvPr>
            <p:ph sz="half" idx="2"/>
          </p:nvPr>
        </p:nvSpPr>
        <p:spPr>
          <a:xfrm>
            <a:off x="1422400" y="1725666"/>
            <a:ext cx="6690468" cy="4748910"/>
          </a:xfrm>
        </p:spPr>
        <p:txBody>
          <a:bodyPr>
            <a:normAutofit/>
          </a:bodyPr>
          <a:lstStyle/>
          <a:p>
            <a:pPr algn="just"/>
            <a:r>
              <a:rPr lang="en-ZA" sz="2400" dirty="0">
                <a:latin typeface="Arial" panose="020B0604020202020204" pitchFamily="34" charset="0"/>
                <a:cs typeface="Arial" panose="020B0604020202020204" pitchFamily="34" charset="0"/>
              </a:rPr>
              <a:t>C</a:t>
            </a:r>
            <a:r>
              <a:rPr lang="en-ZA" sz="2400" b="0" i="0" dirty="0">
                <a:effectLst/>
                <a:latin typeface="Arial" panose="020B0604020202020204" pitchFamily="34" charset="0"/>
                <a:cs typeface="Arial" panose="020B0604020202020204" pitchFamily="34" charset="0"/>
              </a:rPr>
              <a:t>arbonyl stretching peaks are strong and generally occur between 1800 and 1600 cm </a:t>
            </a:r>
            <a:r>
              <a:rPr lang="en-ZA" sz="2400" b="0" i="0" baseline="30000" dirty="0">
                <a:effectLst/>
                <a:latin typeface="Arial" panose="020B0604020202020204" pitchFamily="34" charset="0"/>
                <a:cs typeface="Arial" panose="020B0604020202020204" pitchFamily="34" charset="0"/>
              </a:rPr>
              <a:t>-1</a:t>
            </a:r>
          </a:p>
          <a:p>
            <a:pPr algn="just"/>
            <a:r>
              <a:rPr lang="en-ZA" sz="2400" b="0" i="0" dirty="0">
                <a:effectLst/>
                <a:latin typeface="Arial" panose="020B0604020202020204" pitchFamily="34" charset="0"/>
                <a:cs typeface="Arial" panose="020B0604020202020204" pitchFamily="34" charset="0"/>
              </a:rPr>
              <a:t>The carbonyl stretch C=O of aliphatic esters appears from </a:t>
            </a:r>
            <a:r>
              <a:rPr lang="en-ZA" sz="2400" i="0" dirty="0">
                <a:effectLst/>
                <a:latin typeface="Arial" panose="020B0604020202020204" pitchFamily="34" charset="0"/>
                <a:cs typeface="Arial" panose="020B0604020202020204" pitchFamily="34" charset="0"/>
              </a:rPr>
              <a:t>1750-1735 cm</a:t>
            </a:r>
            <a:r>
              <a:rPr lang="en-ZA" sz="2400" i="0" baseline="30000" dirty="0">
                <a:effectLst/>
                <a:latin typeface="Arial" panose="020B0604020202020204" pitchFamily="34" charset="0"/>
                <a:cs typeface="Arial" panose="020B0604020202020204" pitchFamily="34" charset="0"/>
              </a:rPr>
              <a:t>-1</a:t>
            </a:r>
            <a:r>
              <a:rPr lang="en-ZA" sz="2400" b="0" i="0" dirty="0">
                <a:effectLst/>
                <a:latin typeface="Arial" panose="020B0604020202020204" pitchFamily="34" charset="0"/>
                <a:cs typeface="Arial" panose="020B0604020202020204" pitchFamily="34" charset="0"/>
              </a:rPr>
              <a:t>; that of α, β-unsaturated esters appears from </a:t>
            </a:r>
            <a:r>
              <a:rPr lang="en-ZA" sz="2400" b="1" i="0" dirty="0">
                <a:effectLst/>
                <a:latin typeface="Arial" panose="020B0604020202020204" pitchFamily="34" charset="0"/>
                <a:cs typeface="Arial" panose="020B0604020202020204" pitchFamily="34" charset="0"/>
              </a:rPr>
              <a:t>1730-1715 cm</a:t>
            </a:r>
            <a:r>
              <a:rPr lang="en-ZA" sz="2400" b="1" i="0" baseline="30000" dirty="0">
                <a:effectLst/>
                <a:latin typeface="Arial" panose="020B0604020202020204" pitchFamily="34" charset="0"/>
                <a:cs typeface="Arial" panose="020B0604020202020204" pitchFamily="34" charset="0"/>
              </a:rPr>
              <a:t>-1</a:t>
            </a:r>
            <a:r>
              <a:rPr lang="en-ZA" sz="2400" b="0" i="0" dirty="0">
                <a:effectLst/>
                <a:latin typeface="Arial" panose="020B0604020202020204" pitchFamily="34" charset="0"/>
                <a:cs typeface="Arial" panose="020B0604020202020204" pitchFamily="34" charset="0"/>
              </a:rPr>
              <a:t>.</a:t>
            </a:r>
            <a:endParaRPr lang="en-ZA" sz="24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4A7DCD02-1697-A41A-6846-21AACB81FF24}"/>
              </a:ext>
            </a:extLst>
          </p:cNvPr>
          <p:cNvSpPr>
            <a:spLocks noGrp="1"/>
          </p:cNvSpPr>
          <p:nvPr>
            <p:ph type="title"/>
          </p:nvPr>
        </p:nvSpPr>
        <p:spPr/>
        <p:txBody>
          <a:bodyPr>
            <a:normAutofit/>
          </a:bodyPr>
          <a:lstStyle/>
          <a:p>
            <a:r>
              <a:rPr lang="en-ZA" sz="4000" dirty="0">
                <a:solidFill>
                  <a:srgbClr val="002060"/>
                </a:solidFill>
                <a:latin typeface="Aharoni" panose="02010803020104030203" pitchFamily="2" charset="-79"/>
                <a:cs typeface="Aharoni" panose="02010803020104030203" pitchFamily="2" charset="-79"/>
              </a:rPr>
              <a:t>Problem Solving</a:t>
            </a:r>
          </a:p>
        </p:txBody>
      </p:sp>
      <p:pic>
        <p:nvPicPr>
          <p:cNvPr id="4" name="Picture 3">
            <a:extLst>
              <a:ext uri="{FF2B5EF4-FFF2-40B4-BE49-F238E27FC236}">
                <a16:creationId xmlns:a16="http://schemas.microsoft.com/office/drawing/2014/main" id="{4057641A-56E9-2CEB-D824-A28A38E0E36C}"/>
              </a:ext>
            </a:extLst>
          </p:cNvPr>
          <p:cNvPicPr>
            <a:picLocks noChangeAspect="1"/>
          </p:cNvPicPr>
          <p:nvPr/>
        </p:nvPicPr>
        <p:blipFill rotWithShape="1">
          <a:blip r:embed="rId2"/>
          <a:srcRect r="27844"/>
          <a:stretch/>
        </p:blipFill>
        <p:spPr>
          <a:xfrm>
            <a:off x="8404699" y="830896"/>
            <a:ext cx="3787302" cy="5251801"/>
          </a:xfrm>
          <a:prstGeom prst="rect">
            <a:avLst/>
          </a:prstGeom>
        </p:spPr>
      </p:pic>
    </p:spTree>
    <p:extLst>
      <p:ext uri="{BB962C8B-B14F-4D97-AF65-F5344CB8AC3E}">
        <p14:creationId xmlns:p14="http://schemas.microsoft.com/office/powerpoint/2010/main" val="1311282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39C1E0-EB6F-F05F-CD01-9F8B603F39C2}"/>
              </a:ext>
            </a:extLst>
          </p:cNvPr>
          <p:cNvSpPr>
            <a:spLocks noGrp="1"/>
          </p:cNvSpPr>
          <p:nvPr>
            <p:ph type="title"/>
          </p:nvPr>
        </p:nvSpPr>
        <p:spPr/>
        <p:txBody>
          <a:bodyPr/>
          <a:lstStyle/>
          <a:p>
            <a:r>
              <a:rPr lang="en-ZA" dirty="0">
                <a:solidFill>
                  <a:srgbClr val="002060"/>
                </a:solidFill>
                <a:latin typeface="Aharoni" panose="02010803020104030203" pitchFamily="2" charset="-79"/>
                <a:cs typeface="Aharoni" panose="02010803020104030203" pitchFamily="2" charset="-79"/>
              </a:rPr>
              <a:t>Answer</a:t>
            </a:r>
          </a:p>
        </p:txBody>
      </p:sp>
      <p:sp>
        <p:nvSpPr>
          <p:cNvPr id="4" name="Rectangle 1">
            <a:extLst>
              <a:ext uri="{FF2B5EF4-FFF2-40B4-BE49-F238E27FC236}">
                <a16:creationId xmlns:a16="http://schemas.microsoft.com/office/drawing/2014/main" id="{4EF8C1FF-C171-00A1-2F90-F5212AF39EC4}"/>
              </a:ext>
            </a:extLst>
          </p:cNvPr>
          <p:cNvSpPr>
            <a:spLocks noGrp="1" noChangeArrowheads="1"/>
          </p:cNvSpPr>
          <p:nvPr>
            <p:ph sz="half" idx="2"/>
          </p:nvPr>
        </p:nvSpPr>
        <p:spPr bwMode="auto">
          <a:xfrm>
            <a:off x="773160" y="2016440"/>
            <a:ext cx="7732866"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lvl="0" indent="0">
              <a:lnSpc>
                <a:spcPct val="100000"/>
              </a:lnSpc>
              <a:spcAft>
                <a:spcPts val="0"/>
              </a:spcAft>
              <a:buNone/>
            </a:pPr>
            <a:r>
              <a:rPr lang="en-ZA" sz="2400" dirty="0">
                <a:effectLst/>
                <a:ea typeface="Times New Roman" panose="02020603050405020304" pitchFamily="18" charset="0"/>
                <a:cs typeface="Arial" panose="020B0604020202020204" pitchFamily="34" charset="0"/>
              </a:rPr>
              <a:t>The carbonyl stretch of </a:t>
            </a:r>
            <a:r>
              <a:rPr lang="en-ZA" sz="2400" b="0" i="0" dirty="0">
                <a:effectLst/>
                <a:cs typeface="Arial" panose="020B0604020202020204" pitchFamily="34" charset="0"/>
              </a:rPr>
              <a:t>α, β-unsaturated esters </a:t>
            </a:r>
            <a:r>
              <a:rPr lang="en-ZA" sz="2400" dirty="0">
                <a:effectLst/>
                <a:ea typeface="Times New Roman" panose="02020603050405020304" pitchFamily="18" charset="0"/>
                <a:cs typeface="Arial" panose="020B0604020202020204" pitchFamily="34" charset="0"/>
              </a:rPr>
              <a:t>results in an IR band in the region of:</a:t>
            </a:r>
          </a:p>
          <a:p>
            <a:pPr marL="0" lvl="0" indent="0">
              <a:lnSpc>
                <a:spcPct val="100000"/>
              </a:lnSpc>
              <a:spcAft>
                <a:spcPts val="0"/>
              </a:spcAft>
              <a:buNone/>
            </a:pPr>
            <a:endParaRPr lang="en-ZA" sz="2400" dirty="0">
              <a:effectLst/>
              <a:ea typeface="Times New Roman" panose="02020603050405020304" pitchFamily="18" charset="0"/>
              <a:cs typeface="Arial" panose="020B0604020202020204" pitchFamily="34" charset="0"/>
            </a:endParaRPr>
          </a:p>
          <a:p>
            <a:pPr marL="715963" marR="0" lvl="0" indent="-715963" algn="just" defTabSz="914400" rtl="0" eaLnBrk="0" fontAlgn="base" latinLnBrk="0" hangingPunct="0">
              <a:lnSpc>
                <a:spcPct val="100000"/>
              </a:lnSpc>
              <a:spcBef>
                <a:spcPct val="0"/>
              </a:spcBef>
              <a:spcAft>
                <a:spcPct val="0"/>
              </a:spcAft>
              <a:buClrTx/>
              <a:buSzTx/>
              <a:buFontTx/>
              <a:buNone/>
              <a:tabLst>
                <a:tab pos="715963" algn="l"/>
              </a:tabLst>
            </a:pPr>
            <a:r>
              <a:rPr kumimoji="0" lang="en-US" altLang="en-US" sz="2400" b="0" i="0" u="none" strike="noStrike" cap="none" normalizeH="0" baseline="0" dirty="0">
                <a:ln>
                  <a:noFill/>
                </a:ln>
                <a:solidFill>
                  <a:srgbClr val="212529"/>
                </a:solidFill>
                <a:effectLst/>
                <a:cs typeface="Arial" panose="020B0604020202020204" pitchFamily="34" charset="0"/>
              </a:rPr>
              <a:t>(a) 	730 cm</a:t>
            </a:r>
            <a:r>
              <a:rPr kumimoji="0" lang="en-US" altLang="en-US" sz="2400" b="0" i="0" u="none" strike="noStrike" cap="none" normalizeH="0" baseline="30000" dirty="0">
                <a:ln>
                  <a:noFill/>
                </a:ln>
                <a:solidFill>
                  <a:srgbClr val="212529"/>
                </a:solidFill>
                <a:effectLst/>
                <a:cs typeface="Arial" panose="020B0604020202020204" pitchFamily="34" charset="0"/>
              </a:rPr>
              <a:t>-1</a:t>
            </a:r>
            <a:endParaRPr kumimoji="0" lang="en-US" altLang="en-US" sz="2400" b="0" i="0" u="none" strike="noStrike" cap="none" normalizeH="0" baseline="0" dirty="0">
              <a:ln>
                <a:noFill/>
              </a:ln>
              <a:solidFill>
                <a:srgbClr val="212529"/>
              </a:solidFill>
              <a:effectLst/>
              <a:cs typeface="Arial" panose="020B0604020202020204" pitchFamily="34" charset="0"/>
            </a:endParaRPr>
          </a:p>
          <a:p>
            <a:pPr marL="715963" marR="0" lvl="0" indent="-715963" algn="just" defTabSz="914400" rtl="0" eaLnBrk="0" fontAlgn="base" latinLnBrk="0" hangingPunct="0">
              <a:lnSpc>
                <a:spcPct val="100000"/>
              </a:lnSpc>
              <a:spcBef>
                <a:spcPct val="0"/>
              </a:spcBef>
              <a:spcAft>
                <a:spcPct val="0"/>
              </a:spcAft>
              <a:buClrTx/>
              <a:buSzTx/>
              <a:buFontTx/>
              <a:buNone/>
              <a:tabLst>
                <a:tab pos="715963" algn="l"/>
              </a:tabLst>
            </a:pPr>
            <a:r>
              <a:rPr kumimoji="0" lang="en-US" altLang="en-US" sz="2400" b="1" i="0" u="none" strike="noStrike" cap="none" normalizeH="0" baseline="0" dirty="0">
                <a:ln>
                  <a:noFill/>
                </a:ln>
                <a:solidFill>
                  <a:srgbClr val="008000"/>
                </a:solidFill>
                <a:effectLst/>
                <a:cs typeface="Arial" panose="020B0604020202020204" pitchFamily="34" charset="0"/>
              </a:rPr>
              <a:t>(b) 	1730 cm</a:t>
            </a:r>
            <a:r>
              <a:rPr kumimoji="0" lang="en-US" altLang="en-US" sz="2400" b="1" i="0" u="none" strike="noStrike" cap="none" normalizeH="0" baseline="30000" dirty="0">
                <a:ln>
                  <a:noFill/>
                </a:ln>
                <a:solidFill>
                  <a:srgbClr val="008000"/>
                </a:solidFill>
                <a:effectLst/>
                <a:cs typeface="Arial" panose="020B0604020202020204" pitchFamily="34" charset="0"/>
              </a:rPr>
              <a:t>-1</a:t>
            </a:r>
            <a:endParaRPr kumimoji="0" lang="en-US" altLang="en-US" sz="2400" b="0" i="0" u="none" strike="noStrike" cap="none" normalizeH="0" baseline="0" dirty="0">
              <a:ln>
                <a:noFill/>
              </a:ln>
              <a:solidFill>
                <a:srgbClr val="212529"/>
              </a:solidFill>
              <a:effectLst/>
              <a:cs typeface="Arial" panose="020B0604020202020204" pitchFamily="34" charset="0"/>
            </a:endParaRPr>
          </a:p>
          <a:p>
            <a:pPr marL="715963" marR="0" lvl="0" indent="-715963" algn="just" defTabSz="914400" rtl="0" eaLnBrk="0" fontAlgn="base" latinLnBrk="0" hangingPunct="0">
              <a:lnSpc>
                <a:spcPct val="100000"/>
              </a:lnSpc>
              <a:spcBef>
                <a:spcPct val="0"/>
              </a:spcBef>
              <a:spcAft>
                <a:spcPct val="0"/>
              </a:spcAft>
              <a:buClrTx/>
              <a:buSzTx/>
              <a:buFontTx/>
              <a:buNone/>
              <a:tabLst>
                <a:tab pos="715963" algn="l"/>
              </a:tabLst>
            </a:pPr>
            <a:r>
              <a:rPr kumimoji="0" lang="en-US" altLang="en-US" sz="2400" b="0" i="0" u="none" strike="noStrike" cap="none" normalizeH="0" baseline="0" dirty="0">
                <a:ln>
                  <a:noFill/>
                </a:ln>
                <a:solidFill>
                  <a:srgbClr val="212529"/>
                </a:solidFill>
                <a:effectLst/>
                <a:cs typeface="Arial" panose="020B0604020202020204" pitchFamily="34" charset="0"/>
              </a:rPr>
              <a:t>(c) 	2530 cm</a:t>
            </a:r>
            <a:r>
              <a:rPr kumimoji="0" lang="en-US" altLang="en-US" sz="2400" b="0" i="0" u="none" strike="noStrike" cap="none" normalizeH="0" baseline="30000" dirty="0">
                <a:ln>
                  <a:noFill/>
                </a:ln>
                <a:solidFill>
                  <a:srgbClr val="212529"/>
                </a:solidFill>
                <a:effectLst/>
                <a:cs typeface="Arial" panose="020B0604020202020204" pitchFamily="34" charset="0"/>
              </a:rPr>
              <a:t>-1</a:t>
            </a:r>
            <a:endParaRPr kumimoji="0" lang="en-US" altLang="en-US" sz="2400" b="0" i="0" u="none" strike="noStrike" cap="none" normalizeH="0" baseline="0" dirty="0">
              <a:ln>
                <a:noFill/>
              </a:ln>
              <a:solidFill>
                <a:srgbClr val="212529"/>
              </a:solidFill>
              <a:effectLst/>
              <a:cs typeface="Arial" panose="020B0604020202020204" pitchFamily="34" charset="0"/>
            </a:endParaRPr>
          </a:p>
          <a:p>
            <a:pPr marL="715963" marR="0" lvl="0" indent="-715963" algn="just" defTabSz="914400" rtl="0" eaLnBrk="0" fontAlgn="base" latinLnBrk="0" hangingPunct="0">
              <a:lnSpc>
                <a:spcPct val="100000"/>
              </a:lnSpc>
              <a:spcBef>
                <a:spcPct val="0"/>
              </a:spcBef>
              <a:spcAft>
                <a:spcPct val="0"/>
              </a:spcAft>
              <a:buClrTx/>
              <a:buSzTx/>
              <a:buFontTx/>
              <a:buNone/>
              <a:tabLst>
                <a:tab pos="715963" algn="l"/>
              </a:tabLst>
            </a:pPr>
            <a:r>
              <a:rPr kumimoji="0" lang="en-US" altLang="en-US" sz="2400" b="0" i="0" u="none" strike="noStrike" cap="none" normalizeH="0" baseline="0" dirty="0">
                <a:ln>
                  <a:noFill/>
                </a:ln>
                <a:solidFill>
                  <a:srgbClr val="212529"/>
                </a:solidFill>
                <a:effectLst/>
                <a:cs typeface="Arial" panose="020B0604020202020204" pitchFamily="34" charset="0"/>
              </a:rPr>
              <a:t>(d) 	3530 cm</a:t>
            </a:r>
            <a:r>
              <a:rPr kumimoji="0" lang="en-US" altLang="en-US" sz="2400" b="0" i="0" u="none" strike="noStrike" cap="none" normalizeH="0" baseline="30000" dirty="0">
                <a:ln>
                  <a:noFill/>
                </a:ln>
                <a:solidFill>
                  <a:srgbClr val="212529"/>
                </a:solidFill>
                <a:effectLst/>
                <a:cs typeface="Arial" panose="020B0604020202020204" pitchFamily="34" charset="0"/>
              </a:rPr>
              <a:t>-1</a:t>
            </a:r>
            <a:endParaRPr kumimoji="0" lang="en-US" altLang="en-US" sz="2400" b="0" i="0" u="none" strike="noStrike" cap="none" normalizeH="0" baseline="0" dirty="0">
              <a:ln>
                <a:noFill/>
              </a:ln>
              <a:solidFill>
                <a:schemeClr val="tx1"/>
              </a:solidFill>
              <a:effectLst/>
              <a:cs typeface="Arial" panose="020B0604020202020204" pitchFamily="34" charset="0"/>
            </a:endParaRPr>
          </a:p>
        </p:txBody>
      </p:sp>
      <p:pic>
        <p:nvPicPr>
          <p:cNvPr id="2" name="Picture 1">
            <a:extLst>
              <a:ext uri="{FF2B5EF4-FFF2-40B4-BE49-F238E27FC236}">
                <a16:creationId xmlns:a16="http://schemas.microsoft.com/office/drawing/2014/main" id="{8B1C26B1-8D4F-09A5-9401-F16E1338F794}"/>
              </a:ext>
            </a:extLst>
          </p:cNvPr>
          <p:cNvPicPr>
            <a:picLocks noChangeAspect="1"/>
          </p:cNvPicPr>
          <p:nvPr/>
        </p:nvPicPr>
        <p:blipFill rotWithShape="1">
          <a:blip r:embed="rId2"/>
          <a:srcRect r="27844"/>
          <a:stretch/>
        </p:blipFill>
        <p:spPr>
          <a:xfrm>
            <a:off x="8404699" y="830896"/>
            <a:ext cx="3787302" cy="5251801"/>
          </a:xfrm>
          <a:prstGeom prst="rect">
            <a:avLst/>
          </a:prstGeom>
        </p:spPr>
      </p:pic>
    </p:spTree>
    <p:extLst>
      <p:ext uri="{BB962C8B-B14F-4D97-AF65-F5344CB8AC3E}">
        <p14:creationId xmlns:p14="http://schemas.microsoft.com/office/powerpoint/2010/main" val="3418374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6425E-F97E-4399-825B-3DBA29CCE961}"/>
              </a:ext>
            </a:extLst>
          </p:cNvPr>
          <p:cNvSpPr>
            <a:spLocks noGrp="1"/>
          </p:cNvSpPr>
          <p:nvPr>
            <p:ph type="title"/>
          </p:nvPr>
        </p:nvSpPr>
        <p:spPr/>
        <p:txBody>
          <a:bodyPr>
            <a:normAutofit fontScale="90000"/>
          </a:bodyPr>
          <a:lstStyle/>
          <a:p>
            <a:r>
              <a:rPr lang="en-US" b="1" dirty="0"/>
              <a:t>EXAM CONTENT: EXIT LEVEL OUTCOMES</a:t>
            </a:r>
            <a:endParaRPr lang="en-ZA" b="1" dirty="0"/>
          </a:p>
        </p:txBody>
      </p:sp>
      <p:graphicFrame>
        <p:nvGraphicFramePr>
          <p:cNvPr id="5" name="Content Placeholder 3">
            <a:extLst>
              <a:ext uri="{FF2B5EF4-FFF2-40B4-BE49-F238E27FC236}">
                <a16:creationId xmlns:a16="http://schemas.microsoft.com/office/drawing/2014/main" id="{7735B4B1-9B18-4653-B244-44BF1FBB5D76}"/>
              </a:ext>
            </a:extLst>
          </p:cNvPr>
          <p:cNvGraphicFramePr>
            <a:graphicFrameLocks noGrp="1"/>
          </p:cNvGraphicFramePr>
          <p:nvPr>
            <p:ph idx="1"/>
            <p:extLst>
              <p:ext uri="{D42A27DB-BD31-4B8C-83A1-F6EECF244321}">
                <p14:modId xmlns:p14="http://schemas.microsoft.com/office/powerpoint/2010/main" val="4080669513"/>
              </p:ext>
            </p:extLst>
          </p:nvPr>
        </p:nvGraphicFramePr>
        <p:xfrm>
          <a:off x="1600200" y="1278193"/>
          <a:ext cx="8229600" cy="53285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266575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39C1E0-EB6F-F05F-CD01-9F8B603F39C2}"/>
              </a:ext>
            </a:extLst>
          </p:cNvPr>
          <p:cNvSpPr>
            <a:spLocks noGrp="1"/>
          </p:cNvSpPr>
          <p:nvPr>
            <p:ph type="title"/>
          </p:nvPr>
        </p:nvSpPr>
        <p:spPr>
          <a:xfrm>
            <a:off x="1422400" y="502776"/>
            <a:ext cx="9931400" cy="542253"/>
          </a:xfrm>
        </p:spPr>
        <p:txBody>
          <a:bodyPr>
            <a:normAutofit fontScale="90000"/>
          </a:bodyPr>
          <a:lstStyle/>
          <a:p>
            <a:r>
              <a:rPr lang="en-ZA" sz="4000" dirty="0">
                <a:solidFill>
                  <a:srgbClr val="002060"/>
                </a:solidFill>
                <a:latin typeface="Aharoni" panose="02010803020104030203" pitchFamily="2" charset="-79"/>
                <a:cs typeface="Aharoni" panose="02010803020104030203" pitchFamily="2" charset="-79"/>
              </a:rPr>
              <a:t>Pharmaceutical Chemistry Questions </a:t>
            </a:r>
          </a:p>
        </p:txBody>
      </p:sp>
      <p:sp>
        <p:nvSpPr>
          <p:cNvPr id="5" name="Rectangle 2">
            <a:extLst>
              <a:ext uri="{FF2B5EF4-FFF2-40B4-BE49-F238E27FC236}">
                <a16:creationId xmlns:a16="http://schemas.microsoft.com/office/drawing/2014/main" id="{C8434C64-39D1-D043-9C50-1E8B03D283AB}"/>
              </a:ext>
            </a:extLst>
          </p:cNvPr>
          <p:cNvSpPr>
            <a:spLocks noGrp="1" noChangeArrowheads="1"/>
          </p:cNvSpPr>
          <p:nvPr>
            <p:ph sz="half" idx="2"/>
          </p:nvPr>
        </p:nvSpPr>
        <p:spPr bwMode="auto">
          <a:xfrm>
            <a:off x="1291668" y="1599367"/>
            <a:ext cx="69596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212529"/>
                </a:solidFill>
                <a:effectLst/>
                <a:cs typeface="Arial" panose="020B0604020202020204" pitchFamily="34" charset="0"/>
              </a:rPr>
              <a:t>What is the pharmacological classification of the attached structure?</a:t>
            </a:r>
            <a:br>
              <a:rPr kumimoji="0" lang="en-US" altLang="en-US" sz="2400" b="0" i="0" u="none" strike="noStrike" cap="none" normalizeH="0" baseline="0" dirty="0">
                <a:ln>
                  <a:noFill/>
                </a:ln>
                <a:solidFill>
                  <a:srgbClr val="212529"/>
                </a:solidFill>
                <a:effectLst/>
                <a:cs typeface="Arial" panose="020B0604020202020204" pitchFamily="34" charset="0"/>
              </a:rPr>
            </a:br>
            <a:endParaRPr kumimoji="0" lang="en-US" altLang="en-US" sz="2400" b="0" i="0" u="none" strike="noStrike" cap="none" normalizeH="0" baseline="0" dirty="0">
              <a:ln>
                <a:noFill/>
              </a:ln>
              <a:solidFill>
                <a:srgbClr val="212529"/>
              </a:solidFill>
              <a:effectLst/>
              <a:cs typeface="Arial" panose="020B0604020202020204" pitchFamily="34" charset="0"/>
            </a:endParaRPr>
          </a:p>
          <a:p>
            <a:pPr marL="715963" marR="0" lvl="0" indent="-715963" algn="l" defTabSz="914400" rtl="0" eaLnBrk="0" fontAlgn="base" latinLnBrk="0" hangingPunct="0">
              <a:lnSpc>
                <a:spcPct val="100000"/>
              </a:lnSpc>
              <a:spcBef>
                <a:spcPct val="0"/>
              </a:spcBef>
              <a:spcAft>
                <a:spcPct val="0"/>
              </a:spcAft>
              <a:buClrTx/>
              <a:buSzTx/>
              <a:buFontTx/>
              <a:buNone/>
              <a:tabLst>
                <a:tab pos="715963" algn="l"/>
              </a:tabLst>
            </a:pPr>
            <a:r>
              <a:rPr kumimoji="0" lang="en-US" altLang="en-US" sz="2400" b="0" i="0" u="none" strike="noStrike" cap="none" normalizeH="0" baseline="0" dirty="0">
                <a:ln>
                  <a:noFill/>
                </a:ln>
                <a:solidFill>
                  <a:srgbClr val="212529"/>
                </a:solidFill>
                <a:effectLst/>
                <a:cs typeface="Arial" panose="020B0604020202020204" pitchFamily="34" charset="0"/>
              </a:rPr>
              <a:t>(a) 	Antimicrobial agent</a:t>
            </a:r>
          </a:p>
          <a:p>
            <a:pPr marL="715963" marR="0" lvl="0" indent="-715963" algn="l" defTabSz="914400" rtl="0" eaLnBrk="0" fontAlgn="base" latinLnBrk="0" hangingPunct="0">
              <a:lnSpc>
                <a:spcPct val="100000"/>
              </a:lnSpc>
              <a:spcBef>
                <a:spcPct val="0"/>
              </a:spcBef>
              <a:spcAft>
                <a:spcPct val="0"/>
              </a:spcAft>
              <a:buClrTx/>
              <a:buSzTx/>
              <a:buFontTx/>
              <a:buNone/>
              <a:tabLst>
                <a:tab pos="715963" algn="l"/>
              </a:tabLst>
            </a:pPr>
            <a:r>
              <a:rPr kumimoji="0" lang="en-US" altLang="en-US" sz="2400" b="0" i="0" u="none" strike="noStrike" cap="none" normalizeH="0" baseline="0" dirty="0">
                <a:ln>
                  <a:noFill/>
                </a:ln>
                <a:solidFill>
                  <a:srgbClr val="212529"/>
                </a:solidFill>
                <a:effectLst/>
                <a:cs typeface="Arial" panose="020B0604020202020204" pitchFamily="34" charset="0"/>
              </a:rPr>
              <a:t>(b) 	Oncological agent</a:t>
            </a:r>
          </a:p>
          <a:p>
            <a:pPr marL="715963" marR="0" lvl="0" indent="-715963" algn="l" defTabSz="914400" rtl="0" eaLnBrk="0" fontAlgn="base" latinLnBrk="0" hangingPunct="0">
              <a:lnSpc>
                <a:spcPct val="100000"/>
              </a:lnSpc>
              <a:spcBef>
                <a:spcPct val="0"/>
              </a:spcBef>
              <a:spcAft>
                <a:spcPct val="0"/>
              </a:spcAft>
              <a:buClrTx/>
              <a:buSzTx/>
              <a:buFontTx/>
              <a:buNone/>
              <a:tabLst>
                <a:tab pos="715963" algn="l"/>
              </a:tabLst>
            </a:pPr>
            <a:r>
              <a:rPr kumimoji="0" lang="en-US" altLang="en-US" sz="2400" b="0" i="0" u="none" strike="noStrike" cap="none" normalizeH="0" baseline="0" dirty="0">
                <a:ln>
                  <a:noFill/>
                </a:ln>
                <a:solidFill>
                  <a:srgbClr val="212529"/>
                </a:solidFill>
                <a:effectLst/>
                <a:cs typeface="Arial" panose="020B0604020202020204" pitchFamily="34" charset="0"/>
              </a:rPr>
              <a:t>(c) 	Cardiovascular agent</a:t>
            </a:r>
          </a:p>
          <a:p>
            <a:pPr marL="715963" marR="0" lvl="0" indent="-715963" algn="l" defTabSz="914400" rtl="0" eaLnBrk="0" fontAlgn="base" latinLnBrk="0" hangingPunct="0">
              <a:lnSpc>
                <a:spcPct val="100000"/>
              </a:lnSpc>
              <a:spcBef>
                <a:spcPct val="0"/>
              </a:spcBef>
              <a:spcAft>
                <a:spcPct val="0"/>
              </a:spcAft>
              <a:buClrTx/>
              <a:buSzTx/>
              <a:buFontTx/>
              <a:buNone/>
              <a:tabLst>
                <a:tab pos="715963" algn="l"/>
              </a:tabLst>
            </a:pPr>
            <a:r>
              <a:rPr kumimoji="0" lang="en-US" altLang="en-US" sz="2400" i="0" u="none" strike="noStrike" cap="none" normalizeH="0" baseline="0" dirty="0">
                <a:ln>
                  <a:noFill/>
                </a:ln>
                <a:effectLst/>
                <a:cs typeface="Arial" panose="020B0604020202020204" pitchFamily="34" charset="0"/>
              </a:rPr>
              <a:t>(d) 	Anxiolytic agent</a:t>
            </a:r>
          </a:p>
        </p:txBody>
      </p:sp>
      <p:pic>
        <p:nvPicPr>
          <p:cNvPr id="2" name="Picture 1">
            <a:extLst>
              <a:ext uri="{FF2B5EF4-FFF2-40B4-BE49-F238E27FC236}">
                <a16:creationId xmlns:a16="http://schemas.microsoft.com/office/drawing/2014/main" id="{209464AF-76AC-CC6F-D692-458184CBB538}"/>
              </a:ext>
            </a:extLst>
          </p:cNvPr>
          <p:cNvPicPr>
            <a:picLocks noChangeAspect="1"/>
          </p:cNvPicPr>
          <p:nvPr/>
        </p:nvPicPr>
        <p:blipFill rotWithShape="1">
          <a:blip r:embed="rId2"/>
          <a:srcRect r="27844"/>
          <a:stretch/>
        </p:blipFill>
        <p:spPr>
          <a:xfrm>
            <a:off x="8404699" y="830896"/>
            <a:ext cx="3787302" cy="5251801"/>
          </a:xfrm>
          <a:prstGeom prst="rect">
            <a:avLst/>
          </a:prstGeom>
        </p:spPr>
      </p:pic>
      <p:pic>
        <p:nvPicPr>
          <p:cNvPr id="7" name="Picture 4" descr="http://upload.wikimedia.org/wikipedia/commons/thumb/5/5c/Brotizolam.svg/200px-Brotizolam.svg.png">
            <a:hlinkClick r:id="rId3"/>
            <a:extLst>
              <a:ext uri="{FF2B5EF4-FFF2-40B4-BE49-F238E27FC236}">
                <a16:creationId xmlns:a16="http://schemas.microsoft.com/office/drawing/2014/main" id="{1A97B634-468E-ED8B-606D-EA8C93D766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852" y="3762598"/>
            <a:ext cx="2590295" cy="3095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47084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2C0E1DE-B1ED-030E-0ADA-35FD879B6C6F}"/>
              </a:ext>
            </a:extLst>
          </p:cNvPr>
          <p:cNvSpPr>
            <a:spLocks noGrp="1"/>
          </p:cNvSpPr>
          <p:nvPr>
            <p:ph sz="half" idx="2"/>
          </p:nvPr>
        </p:nvSpPr>
        <p:spPr>
          <a:xfrm>
            <a:off x="1422400" y="1784032"/>
            <a:ext cx="6797472" cy="4748910"/>
          </a:xfrm>
        </p:spPr>
        <p:txBody>
          <a:bodyPr>
            <a:normAutofit/>
          </a:bodyPr>
          <a:lstStyle/>
          <a:p>
            <a:pPr algn="just"/>
            <a:r>
              <a:rPr lang="en-ZA" sz="2400" dirty="0">
                <a:latin typeface="Arial" panose="020B0604020202020204" pitchFamily="34" charset="0"/>
                <a:cs typeface="Arial" panose="020B0604020202020204" pitchFamily="34" charset="0"/>
              </a:rPr>
              <a:t>Structure is a benzodiazepine</a:t>
            </a:r>
          </a:p>
          <a:p>
            <a:pPr algn="just"/>
            <a:r>
              <a:rPr lang="en-GB" altLang="en-US" sz="2400" dirty="0">
                <a:latin typeface="Arial" panose="020B0604020202020204" pitchFamily="34" charset="0"/>
                <a:cs typeface="Arial" panose="020B0604020202020204" pitchFamily="34" charset="0"/>
              </a:rPr>
              <a:t>The term </a:t>
            </a:r>
            <a:r>
              <a:rPr lang="en-GB" altLang="en-US" sz="2400" i="1" dirty="0">
                <a:latin typeface="Arial" panose="020B0604020202020204" pitchFamily="34" charset="0"/>
                <a:cs typeface="Arial" panose="020B0604020202020204" pitchFamily="34" charset="0"/>
              </a:rPr>
              <a:t>benzodiazepine</a:t>
            </a:r>
            <a:r>
              <a:rPr lang="en-GB" altLang="en-US" sz="2400" dirty="0">
                <a:latin typeface="Arial" panose="020B0604020202020204" pitchFamily="34" charset="0"/>
                <a:cs typeface="Arial" panose="020B0604020202020204" pitchFamily="34" charset="0"/>
              </a:rPr>
              <a:t> refers to the portion of the structure composed of a benzene ring (A) fused to a seven-membered diazepine ring (B). </a:t>
            </a:r>
          </a:p>
          <a:p>
            <a:pPr algn="just"/>
            <a:r>
              <a:rPr lang="en-GB" altLang="en-US" sz="2400" dirty="0">
                <a:latin typeface="Arial" panose="020B0604020202020204" pitchFamily="34" charset="0"/>
                <a:cs typeface="Arial" panose="020B0604020202020204" pitchFamily="34" charset="0"/>
              </a:rPr>
              <a:t>This specific benzodiazepine is </a:t>
            </a:r>
            <a:r>
              <a:rPr lang="en-GB" altLang="en-US" sz="2400" i="1" dirty="0">
                <a:latin typeface="Arial" panose="020B0604020202020204" pitchFamily="34" charset="0"/>
                <a:cs typeface="Arial" panose="020B0604020202020204" pitchFamily="34" charset="0"/>
              </a:rPr>
              <a:t>brotizolam</a:t>
            </a:r>
            <a:endParaRPr lang="en-GB" altLang="en-US" sz="2400" dirty="0">
              <a:latin typeface="Arial" panose="020B0604020202020204" pitchFamily="34" charset="0"/>
              <a:cs typeface="Arial" panose="020B0604020202020204" pitchFamily="34" charset="0"/>
            </a:endParaRPr>
          </a:p>
          <a:p>
            <a:pPr algn="just"/>
            <a:endParaRPr lang="en-ZA" sz="24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67CD0A4D-FD36-B2E0-82AB-D5FDE8BC3358}"/>
              </a:ext>
            </a:extLst>
          </p:cNvPr>
          <p:cNvSpPr>
            <a:spLocks noGrp="1"/>
          </p:cNvSpPr>
          <p:nvPr>
            <p:ph type="title"/>
          </p:nvPr>
        </p:nvSpPr>
        <p:spPr/>
        <p:txBody>
          <a:bodyPr/>
          <a:lstStyle/>
          <a:p>
            <a:r>
              <a:rPr lang="en-ZA" dirty="0">
                <a:solidFill>
                  <a:srgbClr val="002060"/>
                </a:solidFill>
                <a:latin typeface="Aharoni" panose="02010803020104030203" pitchFamily="2" charset="-79"/>
                <a:cs typeface="Aharoni" panose="02010803020104030203" pitchFamily="2" charset="-79"/>
              </a:rPr>
              <a:t>Problem Solving</a:t>
            </a:r>
          </a:p>
        </p:txBody>
      </p:sp>
      <p:pic>
        <p:nvPicPr>
          <p:cNvPr id="4" name="Picture 5" descr="loadBinary">
            <a:extLst>
              <a:ext uri="{FF2B5EF4-FFF2-40B4-BE49-F238E27FC236}">
                <a16:creationId xmlns:a16="http://schemas.microsoft.com/office/drawing/2014/main" id="{D973EC20-3994-2D29-CAC8-24F4F6A38F11}"/>
              </a:ext>
            </a:extLst>
          </p:cNvPr>
          <p:cNvPicPr>
            <a:picLocks noChangeAspect="1" noChangeArrowheads="1"/>
          </p:cNvPicPr>
          <p:nvPr/>
        </p:nvPicPr>
        <p:blipFill>
          <a:blip r:embed="rId2"/>
          <a:srcRect/>
          <a:stretch>
            <a:fillRect/>
          </a:stretch>
        </p:blipFill>
        <p:spPr bwMode="auto">
          <a:xfrm>
            <a:off x="2101174" y="4312527"/>
            <a:ext cx="2527407" cy="2305344"/>
          </a:xfrm>
          <a:prstGeom prst="rect">
            <a:avLst/>
          </a:prstGeom>
          <a:noFill/>
          <a:ln w="9525">
            <a:noFill/>
            <a:miter lim="800000"/>
            <a:headEnd/>
            <a:tailEnd/>
          </a:ln>
        </p:spPr>
      </p:pic>
      <p:pic>
        <p:nvPicPr>
          <p:cNvPr id="6" name="Picture 5">
            <a:extLst>
              <a:ext uri="{FF2B5EF4-FFF2-40B4-BE49-F238E27FC236}">
                <a16:creationId xmlns:a16="http://schemas.microsoft.com/office/drawing/2014/main" id="{96A4F773-55B8-CC80-623B-B0AE05F40C95}"/>
              </a:ext>
            </a:extLst>
          </p:cNvPr>
          <p:cNvPicPr>
            <a:picLocks noChangeAspect="1"/>
          </p:cNvPicPr>
          <p:nvPr/>
        </p:nvPicPr>
        <p:blipFill rotWithShape="1">
          <a:blip r:embed="rId3"/>
          <a:srcRect r="27844"/>
          <a:stretch/>
        </p:blipFill>
        <p:spPr>
          <a:xfrm>
            <a:off x="8404699" y="830896"/>
            <a:ext cx="3787302" cy="5251801"/>
          </a:xfrm>
          <a:prstGeom prst="rect">
            <a:avLst/>
          </a:prstGeom>
        </p:spPr>
      </p:pic>
      <p:pic>
        <p:nvPicPr>
          <p:cNvPr id="7" name="Picture 4" descr="http://upload.wikimedia.org/wikipedia/commons/thumb/5/5c/Brotizolam.svg/200px-Brotizolam.svg.png">
            <a:hlinkClick r:id="rId4"/>
            <a:extLst>
              <a:ext uri="{FF2B5EF4-FFF2-40B4-BE49-F238E27FC236}">
                <a16:creationId xmlns:a16="http://schemas.microsoft.com/office/drawing/2014/main" id="{526D49FF-8670-C6EB-18A0-3BD5EE69E2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7386" y="4263449"/>
            <a:ext cx="1946035" cy="2325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7349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39C1E0-EB6F-F05F-CD01-9F8B603F39C2}"/>
              </a:ext>
            </a:extLst>
          </p:cNvPr>
          <p:cNvSpPr>
            <a:spLocks noGrp="1"/>
          </p:cNvSpPr>
          <p:nvPr>
            <p:ph type="title"/>
          </p:nvPr>
        </p:nvSpPr>
        <p:spPr/>
        <p:txBody>
          <a:bodyPr/>
          <a:lstStyle/>
          <a:p>
            <a:r>
              <a:rPr lang="en-ZA" dirty="0">
                <a:solidFill>
                  <a:srgbClr val="002060"/>
                </a:solidFill>
                <a:latin typeface="Aharoni" panose="02010803020104030203" pitchFamily="2" charset="-79"/>
                <a:cs typeface="Aharoni" panose="02010803020104030203" pitchFamily="2" charset="-79"/>
              </a:rPr>
              <a:t>Answer</a:t>
            </a:r>
          </a:p>
        </p:txBody>
      </p:sp>
      <p:sp>
        <p:nvSpPr>
          <p:cNvPr id="5" name="Rectangle 2">
            <a:extLst>
              <a:ext uri="{FF2B5EF4-FFF2-40B4-BE49-F238E27FC236}">
                <a16:creationId xmlns:a16="http://schemas.microsoft.com/office/drawing/2014/main" id="{C8434C64-39D1-D043-9C50-1E8B03D283AB}"/>
              </a:ext>
            </a:extLst>
          </p:cNvPr>
          <p:cNvSpPr>
            <a:spLocks noGrp="1" noChangeArrowheads="1"/>
          </p:cNvSpPr>
          <p:nvPr>
            <p:ph sz="half" idx="2"/>
          </p:nvPr>
        </p:nvSpPr>
        <p:spPr bwMode="auto">
          <a:xfrm>
            <a:off x="1291668" y="1599367"/>
            <a:ext cx="69596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212529"/>
                </a:solidFill>
                <a:effectLst/>
                <a:cs typeface="Arial" panose="020B0604020202020204" pitchFamily="34" charset="0"/>
              </a:rPr>
              <a:t>What is the pharmacological classification of the attached structure?</a:t>
            </a:r>
            <a:br>
              <a:rPr kumimoji="0" lang="en-US" altLang="en-US" sz="2400" b="0" i="0" u="none" strike="noStrike" cap="none" normalizeH="0" baseline="0" dirty="0">
                <a:ln>
                  <a:noFill/>
                </a:ln>
                <a:solidFill>
                  <a:srgbClr val="212529"/>
                </a:solidFill>
                <a:effectLst/>
                <a:cs typeface="Arial" panose="020B0604020202020204" pitchFamily="34" charset="0"/>
              </a:rPr>
            </a:br>
            <a:endParaRPr kumimoji="0" lang="en-US" altLang="en-US" sz="2400" b="0" i="0" u="none" strike="noStrike" cap="none" normalizeH="0" baseline="0" dirty="0">
              <a:ln>
                <a:noFill/>
              </a:ln>
              <a:solidFill>
                <a:srgbClr val="212529"/>
              </a:solidFill>
              <a:effectLst/>
              <a:cs typeface="Arial" panose="020B0604020202020204" pitchFamily="34" charset="0"/>
            </a:endParaRPr>
          </a:p>
          <a:p>
            <a:pPr marL="715963" marR="0" lvl="0" indent="-715963" algn="l" defTabSz="914400" rtl="0" eaLnBrk="0" fontAlgn="base" latinLnBrk="0" hangingPunct="0">
              <a:lnSpc>
                <a:spcPct val="100000"/>
              </a:lnSpc>
              <a:spcBef>
                <a:spcPct val="0"/>
              </a:spcBef>
              <a:spcAft>
                <a:spcPct val="0"/>
              </a:spcAft>
              <a:buClrTx/>
              <a:buSzTx/>
              <a:buFontTx/>
              <a:buNone/>
              <a:tabLst>
                <a:tab pos="627063" algn="l"/>
              </a:tabLst>
            </a:pPr>
            <a:r>
              <a:rPr kumimoji="0" lang="en-US" altLang="en-US" sz="2400" b="0" i="0" u="none" strike="noStrike" cap="none" normalizeH="0" baseline="0" dirty="0">
                <a:ln>
                  <a:noFill/>
                </a:ln>
                <a:solidFill>
                  <a:srgbClr val="212529"/>
                </a:solidFill>
                <a:effectLst/>
                <a:cs typeface="Arial" panose="020B0604020202020204" pitchFamily="34" charset="0"/>
              </a:rPr>
              <a:t>(a) 	Antimicrobial agent</a:t>
            </a:r>
          </a:p>
          <a:p>
            <a:pPr marL="715963" marR="0" lvl="0" indent="-715963" algn="l" defTabSz="914400" rtl="0" eaLnBrk="0" fontAlgn="base" latinLnBrk="0" hangingPunct="0">
              <a:lnSpc>
                <a:spcPct val="100000"/>
              </a:lnSpc>
              <a:spcBef>
                <a:spcPct val="0"/>
              </a:spcBef>
              <a:spcAft>
                <a:spcPct val="0"/>
              </a:spcAft>
              <a:buClrTx/>
              <a:buSzTx/>
              <a:buFontTx/>
              <a:buNone/>
              <a:tabLst>
                <a:tab pos="627063" algn="l"/>
              </a:tabLst>
            </a:pPr>
            <a:r>
              <a:rPr kumimoji="0" lang="en-US" altLang="en-US" sz="2400" b="0" i="0" u="none" strike="noStrike" cap="none" normalizeH="0" baseline="0" dirty="0">
                <a:ln>
                  <a:noFill/>
                </a:ln>
                <a:solidFill>
                  <a:srgbClr val="212529"/>
                </a:solidFill>
                <a:effectLst/>
                <a:cs typeface="Arial" panose="020B0604020202020204" pitchFamily="34" charset="0"/>
              </a:rPr>
              <a:t>(b) 	Oncological agent</a:t>
            </a:r>
          </a:p>
          <a:p>
            <a:pPr marL="715963" marR="0" lvl="0" indent="-715963" algn="l" defTabSz="914400" rtl="0" eaLnBrk="0" fontAlgn="base" latinLnBrk="0" hangingPunct="0">
              <a:lnSpc>
                <a:spcPct val="100000"/>
              </a:lnSpc>
              <a:spcBef>
                <a:spcPct val="0"/>
              </a:spcBef>
              <a:spcAft>
                <a:spcPct val="0"/>
              </a:spcAft>
              <a:buClrTx/>
              <a:buSzTx/>
              <a:buFontTx/>
              <a:buNone/>
              <a:tabLst>
                <a:tab pos="627063" algn="l"/>
              </a:tabLst>
            </a:pPr>
            <a:r>
              <a:rPr kumimoji="0" lang="en-US" altLang="en-US" sz="2400" b="0" i="0" u="none" strike="noStrike" cap="none" normalizeH="0" baseline="0" dirty="0">
                <a:ln>
                  <a:noFill/>
                </a:ln>
                <a:solidFill>
                  <a:srgbClr val="212529"/>
                </a:solidFill>
                <a:effectLst/>
                <a:cs typeface="Arial" panose="020B0604020202020204" pitchFamily="34" charset="0"/>
              </a:rPr>
              <a:t>(c) 	Cardiovascular agent</a:t>
            </a:r>
          </a:p>
          <a:p>
            <a:pPr marL="715963" marR="0" lvl="0" indent="-715963" algn="l" defTabSz="914400" rtl="0" eaLnBrk="0" fontAlgn="base" latinLnBrk="0" hangingPunct="0">
              <a:lnSpc>
                <a:spcPct val="100000"/>
              </a:lnSpc>
              <a:spcBef>
                <a:spcPct val="0"/>
              </a:spcBef>
              <a:spcAft>
                <a:spcPct val="0"/>
              </a:spcAft>
              <a:buClrTx/>
              <a:buSzTx/>
              <a:buFontTx/>
              <a:buNone/>
              <a:tabLst>
                <a:tab pos="627063" algn="l"/>
              </a:tabLst>
            </a:pPr>
            <a:r>
              <a:rPr kumimoji="0" lang="en-US" altLang="en-US" sz="2400" b="1" i="0" u="none" strike="noStrike" cap="none" normalizeH="0" baseline="0" dirty="0">
                <a:ln>
                  <a:noFill/>
                </a:ln>
                <a:solidFill>
                  <a:schemeClr val="accent6"/>
                </a:solidFill>
                <a:effectLst/>
                <a:cs typeface="Arial" panose="020B0604020202020204" pitchFamily="34" charset="0"/>
              </a:rPr>
              <a:t>(d) 	Anxiolytic agent</a:t>
            </a:r>
          </a:p>
        </p:txBody>
      </p:sp>
      <p:pic>
        <p:nvPicPr>
          <p:cNvPr id="2" name="Picture 1">
            <a:extLst>
              <a:ext uri="{FF2B5EF4-FFF2-40B4-BE49-F238E27FC236}">
                <a16:creationId xmlns:a16="http://schemas.microsoft.com/office/drawing/2014/main" id="{209464AF-76AC-CC6F-D692-458184CBB538}"/>
              </a:ext>
            </a:extLst>
          </p:cNvPr>
          <p:cNvPicPr>
            <a:picLocks noChangeAspect="1"/>
          </p:cNvPicPr>
          <p:nvPr/>
        </p:nvPicPr>
        <p:blipFill rotWithShape="1">
          <a:blip r:embed="rId2"/>
          <a:srcRect r="27844"/>
          <a:stretch/>
        </p:blipFill>
        <p:spPr>
          <a:xfrm>
            <a:off x="8404699" y="830896"/>
            <a:ext cx="3787302" cy="5251801"/>
          </a:xfrm>
          <a:prstGeom prst="rect">
            <a:avLst/>
          </a:prstGeom>
        </p:spPr>
      </p:pic>
      <p:pic>
        <p:nvPicPr>
          <p:cNvPr id="7" name="Picture 4" descr="http://upload.wikimedia.org/wikipedia/commons/thumb/5/5c/Brotizolam.svg/200px-Brotizolam.svg.png">
            <a:hlinkClick r:id="rId3"/>
            <a:extLst>
              <a:ext uri="{FF2B5EF4-FFF2-40B4-BE49-F238E27FC236}">
                <a16:creationId xmlns:a16="http://schemas.microsoft.com/office/drawing/2014/main" id="{1A97B634-468E-ED8B-606D-EA8C93D766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852" y="3762598"/>
            <a:ext cx="2590295" cy="3095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17064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F6B1B46-2CFA-EE3E-F97E-4A1BA9506C2C}"/>
              </a:ext>
            </a:extLst>
          </p:cNvPr>
          <p:cNvSpPr>
            <a:spLocks noGrp="1"/>
          </p:cNvSpPr>
          <p:nvPr>
            <p:ph sz="half" idx="2"/>
          </p:nvPr>
        </p:nvSpPr>
        <p:spPr>
          <a:xfrm>
            <a:off x="1422400" y="1559545"/>
            <a:ext cx="6982299" cy="4245589"/>
          </a:xfrm>
        </p:spPr>
        <p:txBody>
          <a:bodyPr>
            <a:normAutofit/>
          </a:bodyPr>
          <a:lstStyle/>
          <a:p>
            <a:pPr marL="0" lvl="0" indent="0" algn="just">
              <a:lnSpc>
                <a:spcPct val="110000"/>
              </a:lnSpc>
              <a:spcBef>
                <a:spcPts val="0"/>
              </a:spcBef>
              <a:buNone/>
            </a:pPr>
            <a:r>
              <a:rPr lang="en-ZA"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Which macrolide lacks the C6 hydroxyl group and therefore does not undergo internal ketal formation associated with gastrointestinal cramping?</a:t>
            </a:r>
          </a:p>
          <a:p>
            <a:pPr marL="0" lvl="0" indent="0" algn="just">
              <a:lnSpc>
                <a:spcPct val="110000"/>
              </a:lnSpc>
              <a:spcBef>
                <a:spcPts val="0"/>
              </a:spcBef>
              <a:buNone/>
            </a:pPr>
            <a:endParaRPr lang="en-ZA" sz="2400" dirty="0">
              <a:effectLst/>
              <a:latin typeface="Arial" panose="020B0604020202020204" pitchFamily="34" charset="0"/>
              <a:ea typeface="Times New Roman" panose="02020603050405020304" pitchFamily="18" charset="0"/>
              <a:cs typeface="Arial" panose="020B0604020202020204" pitchFamily="34" charset="0"/>
            </a:endParaRPr>
          </a:p>
          <a:p>
            <a:pPr marL="627063" lvl="1" indent="-627063" algn="just">
              <a:lnSpc>
                <a:spcPct val="110000"/>
              </a:lnSpc>
              <a:spcBef>
                <a:spcPts val="0"/>
              </a:spcBef>
              <a:buAutoNum type="alphaLcParenBoth"/>
              <a:tabLst>
                <a:tab pos="627063" algn="l"/>
              </a:tabLst>
            </a:pPr>
            <a:r>
              <a:rPr lang="en-ZA"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Erythromycin</a:t>
            </a:r>
          </a:p>
          <a:p>
            <a:pPr marL="627063" lvl="1" indent="-627063" algn="just">
              <a:lnSpc>
                <a:spcPct val="110000"/>
              </a:lnSpc>
              <a:spcBef>
                <a:spcPts val="0"/>
              </a:spcBef>
              <a:buAutoNum type="alphaLcParenBoth"/>
              <a:tabLst>
                <a:tab pos="627063" algn="l"/>
              </a:tabLst>
            </a:pPr>
            <a:r>
              <a:rPr lang="en-ZA"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Lincomycin</a:t>
            </a:r>
          </a:p>
          <a:p>
            <a:pPr marL="627063" lvl="1" indent="-627063" algn="just">
              <a:lnSpc>
                <a:spcPct val="110000"/>
              </a:lnSpc>
              <a:spcBef>
                <a:spcPts val="0"/>
              </a:spcBef>
              <a:buAutoNum type="alphaLcParenBoth"/>
              <a:tabLst>
                <a:tab pos="627063" algn="l"/>
              </a:tabLst>
            </a:pPr>
            <a:r>
              <a:rPr lang="en-ZA"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Clarithromycin</a:t>
            </a:r>
          </a:p>
          <a:p>
            <a:pPr marL="627063" lvl="1" indent="-627063" algn="just">
              <a:lnSpc>
                <a:spcPct val="110000"/>
              </a:lnSpc>
              <a:spcBef>
                <a:spcPts val="0"/>
              </a:spcBef>
              <a:buAutoNum type="alphaLcParenBoth"/>
              <a:tabLst>
                <a:tab pos="627063" algn="l"/>
              </a:tabLst>
            </a:pPr>
            <a:r>
              <a:rPr lang="en-ZA"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Clindamycin</a:t>
            </a:r>
            <a:endParaRPr lang="en-ZA" dirty="0">
              <a:effectLst/>
              <a:latin typeface="Arial" panose="020B0604020202020204" pitchFamily="34" charset="0"/>
              <a:ea typeface="Times New Roman" panose="02020603050405020304" pitchFamily="18" charset="0"/>
              <a:cs typeface="Arial" panose="020B0604020202020204" pitchFamily="34" charset="0"/>
            </a:endParaRPr>
          </a:p>
          <a:p>
            <a:pPr marL="627063" lvl="1" indent="-627063" algn="just">
              <a:lnSpc>
                <a:spcPct val="110000"/>
              </a:lnSpc>
              <a:spcBef>
                <a:spcPts val="0"/>
              </a:spcBef>
              <a:buNone/>
              <a:tabLst>
                <a:tab pos="627063" algn="l"/>
              </a:tabLst>
            </a:pPr>
            <a:endParaRPr lang="en-ZA" dirty="0">
              <a:effectLst/>
              <a:latin typeface="Arial" panose="020B0604020202020204" pitchFamily="34" charset="0"/>
              <a:ea typeface="Times New Roman" panose="02020603050405020304" pitchFamily="18" charset="0"/>
              <a:cs typeface="Arial" panose="020B0604020202020204" pitchFamily="34" charset="0"/>
            </a:endParaRPr>
          </a:p>
          <a:p>
            <a:pPr marL="627063" lvl="1" indent="-627063" algn="just">
              <a:lnSpc>
                <a:spcPct val="110000"/>
              </a:lnSpc>
              <a:spcBef>
                <a:spcPts val="0"/>
              </a:spcBef>
              <a:buNone/>
              <a:tabLst>
                <a:tab pos="627063" algn="l"/>
              </a:tabLst>
            </a:pPr>
            <a:endParaRPr lang="en-ZA" dirty="0">
              <a:effectLst/>
              <a:latin typeface="Arial" panose="020B0604020202020204" pitchFamily="34" charset="0"/>
              <a:ea typeface="Times New Roman" panose="02020603050405020304" pitchFamily="18" charset="0"/>
              <a:cs typeface="Arial" panose="020B0604020202020204" pitchFamily="34" charset="0"/>
            </a:endParaRPr>
          </a:p>
          <a:p>
            <a:pPr marL="627063" lvl="1" indent="-627063" algn="just">
              <a:lnSpc>
                <a:spcPct val="110000"/>
              </a:lnSpc>
              <a:spcBef>
                <a:spcPts val="0"/>
              </a:spcBef>
              <a:buNone/>
              <a:tabLst>
                <a:tab pos="627063" algn="l"/>
              </a:tabLst>
            </a:pPr>
            <a:endParaRPr lang="en-ZA"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0000"/>
              </a:lnSpc>
              <a:spcBef>
                <a:spcPts val="0"/>
              </a:spcBef>
            </a:pPr>
            <a:endParaRPr lang="en-ZA" dirty="0"/>
          </a:p>
        </p:txBody>
      </p:sp>
      <p:sp>
        <p:nvSpPr>
          <p:cNvPr id="3" name="Title 2">
            <a:extLst>
              <a:ext uri="{FF2B5EF4-FFF2-40B4-BE49-F238E27FC236}">
                <a16:creationId xmlns:a16="http://schemas.microsoft.com/office/drawing/2014/main" id="{C8F8E4C9-485A-EBA1-64B7-34C6089C89B0}"/>
              </a:ext>
            </a:extLst>
          </p:cNvPr>
          <p:cNvSpPr>
            <a:spLocks noGrp="1"/>
          </p:cNvSpPr>
          <p:nvPr>
            <p:ph type="title"/>
          </p:nvPr>
        </p:nvSpPr>
        <p:spPr/>
        <p:txBody>
          <a:bodyPr>
            <a:normAutofit/>
          </a:bodyPr>
          <a:lstStyle/>
          <a:p>
            <a:r>
              <a:rPr lang="en-ZA" sz="4000" dirty="0">
                <a:solidFill>
                  <a:srgbClr val="002060"/>
                </a:solidFill>
                <a:latin typeface="Aharoni" panose="02010803020104030203" pitchFamily="2" charset="-79"/>
                <a:cs typeface="Aharoni" panose="02010803020104030203" pitchFamily="2" charset="-79"/>
              </a:rPr>
              <a:t>Pharmaceutical Chemistry Questions</a:t>
            </a:r>
          </a:p>
        </p:txBody>
      </p:sp>
      <p:pic>
        <p:nvPicPr>
          <p:cNvPr id="4" name="Picture 3">
            <a:extLst>
              <a:ext uri="{FF2B5EF4-FFF2-40B4-BE49-F238E27FC236}">
                <a16:creationId xmlns:a16="http://schemas.microsoft.com/office/drawing/2014/main" id="{EF7A3DD2-7804-AB5C-F9D1-D688FB714B8B}"/>
              </a:ext>
            </a:extLst>
          </p:cNvPr>
          <p:cNvPicPr>
            <a:picLocks noChangeAspect="1"/>
          </p:cNvPicPr>
          <p:nvPr/>
        </p:nvPicPr>
        <p:blipFill rotWithShape="1">
          <a:blip r:embed="rId2"/>
          <a:srcRect r="27844"/>
          <a:stretch/>
        </p:blipFill>
        <p:spPr>
          <a:xfrm>
            <a:off x="8404699" y="830896"/>
            <a:ext cx="3787302" cy="5251801"/>
          </a:xfrm>
          <a:prstGeom prst="rect">
            <a:avLst/>
          </a:prstGeom>
        </p:spPr>
      </p:pic>
    </p:spTree>
    <p:extLst>
      <p:ext uri="{BB962C8B-B14F-4D97-AF65-F5344CB8AC3E}">
        <p14:creationId xmlns:p14="http://schemas.microsoft.com/office/powerpoint/2010/main" val="4149630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D09F69E-3237-C976-78FE-23E928ADEFF1}"/>
              </a:ext>
            </a:extLst>
          </p:cNvPr>
          <p:cNvSpPr>
            <a:spLocks noGrp="1"/>
          </p:cNvSpPr>
          <p:nvPr>
            <p:ph sz="half" idx="2"/>
          </p:nvPr>
        </p:nvSpPr>
        <p:spPr>
          <a:xfrm>
            <a:off x="1422400" y="1278193"/>
            <a:ext cx="6971323" cy="4748910"/>
          </a:xfrm>
        </p:spPr>
        <p:txBody>
          <a:bodyPr/>
          <a:lstStyle/>
          <a:p>
            <a:pPr algn="just"/>
            <a:r>
              <a:rPr lang="en-ZA" sz="2400" dirty="0">
                <a:latin typeface="Arial" panose="020B0604020202020204" pitchFamily="34" charset="0"/>
                <a:cs typeface="Arial" panose="020B0604020202020204" pitchFamily="34" charset="0"/>
              </a:rPr>
              <a:t>The macrolides listed are: erythromycin and clarithromycin</a:t>
            </a:r>
          </a:p>
          <a:p>
            <a:pPr algn="just"/>
            <a:r>
              <a:rPr lang="en-GB" altLang="en-US" sz="2400" dirty="0">
                <a:latin typeface="Arial" panose="020B0604020202020204" pitchFamily="34" charset="0"/>
                <a:cs typeface="Arial" panose="020B0604020202020204" pitchFamily="34" charset="0"/>
              </a:rPr>
              <a:t>Clarithromycin → the C6 hydroxyl group is converted to a methyl ether → C6 hydroxyl group is essential for inactive ketal formation</a:t>
            </a:r>
          </a:p>
          <a:p>
            <a:endParaRPr lang="en-ZA" dirty="0"/>
          </a:p>
          <a:p>
            <a:endParaRPr lang="en-ZA" dirty="0"/>
          </a:p>
          <a:p>
            <a:endParaRPr lang="en-ZA" dirty="0"/>
          </a:p>
        </p:txBody>
      </p:sp>
      <p:sp>
        <p:nvSpPr>
          <p:cNvPr id="3" name="Title 2">
            <a:extLst>
              <a:ext uri="{FF2B5EF4-FFF2-40B4-BE49-F238E27FC236}">
                <a16:creationId xmlns:a16="http://schemas.microsoft.com/office/drawing/2014/main" id="{365C3A3C-6D73-CC44-F3A6-2BBA17988DDF}"/>
              </a:ext>
            </a:extLst>
          </p:cNvPr>
          <p:cNvSpPr>
            <a:spLocks noGrp="1"/>
          </p:cNvSpPr>
          <p:nvPr>
            <p:ph type="title"/>
          </p:nvPr>
        </p:nvSpPr>
        <p:spPr>
          <a:xfrm>
            <a:off x="1422400" y="502776"/>
            <a:ext cx="9931400" cy="590851"/>
          </a:xfrm>
        </p:spPr>
        <p:txBody>
          <a:bodyPr>
            <a:normAutofit fontScale="90000"/>
          </a:bodyPr>
          <a:lstStyle/>
          <a:p>
            <a:r>
              <a:rPr lang="en-ZA" sz="4000" dirty="0">
                <a:solidFill>
                  <a:srgbClr val="002060"/>
                </a:solidFill>
                <a:latin typeface="Aharoni" panose="02010803020104030203" pitchFamily="2" charset="-79"/>
                <a:cs typeface="Aharoni" panose="02010803020104030203" pitchFamily="2" charset="-79"/>
              </a:rPr>
              <a:t>Problem Solving</a:t>
            </a:r>
          </a:p>
        </p:txBody>
      </p:sp>
      <p:pic>
        <p:nvPicPr>
          <p:cNvPr id="4" name="Picture 2">
            <a:extLst>
              <a:ext uri="{FF2B5EF4-FFF2-40B4-BE49-F238E27FC236}">
                <a16:creationId xmlns:a16="http://schemas.microsoft.com/office/drawing/2014/main" id="{43A0B1D6-BC64-831C-C0F5-F49AC59EA5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293" y="3276600"/>
            <a:ext cx="3551707"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4062335F-64F5-A2F4-1B8C-5D74DF3886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0418" y="3400425"/>
            <a:ext cx="3381956"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3">
            <a:extLst>
              <a:ext uri="{FF2B5EF4-FFF2-40B4-BE49-F238E27FC236}">
                <a16:creationId xmlns:a16="http://schemas.microsoft.com/office/drawing/2014/main" id="{B2825A22-1111-16A1-898A-C518024A41AE}"/>
              </a:ext>
            </a:extLst>
          </p:cNvPr>
          <p:cNvSpPr>
            <a:spLocks noChangeArrowheads="1"/>
          </p:cNvSpPr>
          <p:nvPr/>
        </p:nvSpPr>
        <p:spPr bwMode="auto">
          <a:xfrm>
            <a:off x="2067339" y="3644348"/>
            <a:ext cx="424070" cy="530087"/>
          </a:xfrm>
          <a:prstGeom prst="ellipse">
            <a:avLst/>
          </a:prstGeom>
          <a:noFill/>
          <a:ln w="9525">
            <a:solidFill>
              <a:srgbClr val="339966"/>
            </a:solidFill>
            <a:prstDash val="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Oval 3">
            <a:extLst>
              <a:ext uri="{FF2B5EF4-FFF2-40B4-BE49-F238E27FC236}">
                <a16:creationId xmlns:a16="http://schemas.microsoft.com/office/drawing/2014/main" id="{BE20954E-3C2D-49A5-89E8-38F46D670928}"/>
              </a:ext>
            </a:extLst>
          </p:cNvPr>
          <p:cNvSpPr>
            <a:spLocks noChangeArrowheads="1"/>
          </p:cNvSpPr>
          <p:nvPr/>
        </p:nvSpPr>
        <p:spPr bwMode="auto">
          <a:xfrm>
            <a:off x="6178496" y="3816626"/>
            <a:ext cx="513852" cy="445622"/>
          </a:xfrm>
          <a:prstGeom prst="ellipse">
            <a:avLst/>
          </a:prstGeom>
          <a:noFill/>
          <a:ln w="9525">
            <a:solidFill>
              <a:srgbClr val="339966"/>
            </a:solidFill>
            <a:prstDash val="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Rectangle 7">
            <a:extLst>
              <a:ext uri="{FF2B5EF4-FFF2-40B4-BE49-F238E27FC236}">
                <a16:creationId xmlns:a16="http://schemas.microsoft.com/office/drawing/2014/main" id="{DF3F8EFD-335C-B30D-2E16-32F95FCCF3C2}"/>
              </a:ext>
            </a:extLst>
          </p:cNvPr>
          <p:cNvSpPr/>
          <p:nvPr/>
        </p:nvSpPr>
        <p:spPr>
          <a:xfrm>
            <a:off x="1716657" y="6211669"/>
            <a:ext cx="167225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Erythromycin</a:t>
            </a:r>
            <a:endParaRPr kumimoji="0" lang="en-ZA"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5F95046D-641C-E974-42C9-A09928E912EA}"/>
              </a:ext>
            </a:extLst>
          </p:cNvPr>
          <p:cNvSpPr/>
          <p:nvPr/>
        </p:nvSpPr>
        <p:spPr>
          <a:xfrm>
            <a:off x="6124289" y="6170548"/>
            <a:ext cx="181331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Clarithromycin</a:t>
            </a:r>
            <a:endParaRPr kumimoji="0" lang="en-ZA"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Picture 9">
            <a:extLst>
              <a:ext uri="{FF2B5EF4-FFF2-40B4-BE49-F238E27FC236}">
                <a16:creationId xmlns:a16="http://schemas.microsoft.com/office/drawing/2014/main" id="{12F4C170-6C8B-9DF4-16F6-7DCD8225A102}"/>
              </a:ext>
            </a:extLst>
          </p:cNvPr>
          <p:cNvPicPr>
            <a:picLocks noChangeAspect="1"/>
          </p:cNvPicPr>
          <p:nvPr/>
        </p:nvPicPr>
        <p:blipFill rotWithShape="1">
          <a:blip r:embed="rId4"/>
          <a:srcRect r="27844"/>
          <a:stretch/>
        </p:blipFill>
        <p:spPr>
          <a:xfrm>
            <a:off x="8404699" y="830896"/>
            <a:ext cx="3787302" cy="5251801"/>
          </a:xfrm>
          <a:prstGeom prst="rect">
            <a:avLst/>
          </a:prstGeom>
        </p:spPr>
      </p:pic>
    </p:spTree>
    <p:extLst>
      <p:ext uri="{BB962C8B-B14F-4D97-AF65-F5344CB8AC3E}">
        <p14:creationId xmlns:p14="http://schemas.microsoft.com/office/powerpoint/2010/main" val="383329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F6B1B46-2CFA-EE3E-F97E-4A1BA9506C2C}"/>
              </a:ext>
            </a:extLst>
          </p:cNvPr>
          <p:cNvSpPr>
            <a:spLocks noGrp="1"/>
          </p:cNvSpPr>
          <p:nvPr>
            <p:ph sz="half" idx="2"/>
          </p:nvPr>
        </p:nvSpPr>
        <p:spPr>
          <a:xfrm>
            <a:off x="1422400" y="1559545"/>
            <a:ext cx="6873461" cy="4748910"/>
          </a:xfrm>
        </p:spPr>
        <p:txBody>
          <a:bodyPr>
            <a:normAutofit/>
          </a:bodyPr>
          <a:lstStyle/>
          <a:p>
            <a:pPr marL="0" lvl="0" indent="0" algn="just">
              <a:lnSpc>
                <a:spcPct val="110000"/>
              </a:lnSpc>
              <a:spcBef>
                <a:spcPts val="0"/>
              </a:spcBef>
              <a:buNone/>
            </a:pPr>
            <a:r>
              <a:rPr lang="en-ZA"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Which macrolide lacks the C6 hydroxyl group and therefore does not undergo internal ketal formation associated with gastrointestinal cramping?</a:t>
            </a:r>
          </a:p>
          <a:p>
            <a:pPr marL="0" lvl="0" indent="0" algn="just">
              <a:lnSpc>
                <a:spcPct val="110000"/>
              </a:lnSpc>
              <a:spcBef>
                <a:spcPts val="0"/>
              </a:spcBef>
              <a:buNone/>
            </a:pPr>
            <a:endParaRPr lang="en-ZA" sz="2400" dirty="0">
              <a:effectLst/>
              <a:latin typeface="Arial" panose="020B0604020202020204" pitchFamily="34" charset="0"/>
              <a:ea typeface="Times New Roman" panose="02020603050405020304" pitchFamily="18" charset="0"/>
              <a:cs typeface="Arial" panose="020B0604020202020204" pitchFamily="34" charset="0"/>
            </a:endParaRPr>
          </a:p>
          <a:p>
            <a:pPr marL="627063" lvl="1" indent="-627063" algn="just">
              <a:lnSpc>
                <a:spcPct val="110000"/>
              </a:lnSpc>
              <a:spcBef>
                <a:spcPts val="0"/>
              </a:spcBef>
              <a:buAutoNum type="alphaLcParenBoth"/>
              <a:tabLst>
                <a:tab pos="627063" algn="l"/>
              </a:tabLst>
            </a:pPr>
            <a:r>
              <a:rPr lang="en-ZA"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Erythromycin</a:t>
            </a:r>
          </a:p>
          <a:p>
            <a:pPr marL="627063" lvl="1" indent="-627063" algn="just">
              <a:lnSpc>
                <a:spcPct val="110000"/>
              </a:lnSpc>
              <a:spcBef>
                <a:spcPts val="0"/>
              </a:spcBef>
              <a:buAutoNum type="alphaLcParenBoth"/>
              <a:tabLst>
                <a:tab pos="627063" algn="l"/>
              </a:tabLst>
            </a:pPr>
            <a:r>
              <a:rPr lang="en-ZA"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Lincomycin</a:t>
            </a:r>
          </a:p>
          <a:p>
            <a:pPr marL="627063" lvl="1" indent="-627063" algn="just">
              <a:lnSpc>
                <a:spcPct val="110000"/>
              </a:lnSpc>
              <a:spcBef>
                <a:spcPts val="0"/>
              </a:spcBef>
              <a:buAutoNum type="alphaLcParenBoth"/>
              <a:tabLst>
                <a:tab pos="627063" algn="l"/>
              </a:tabLst>
            </a:pPr>
            <a:r>
              <a:rPr lang="en-ZA" b="1" dirty="0">
                <a:solidFill>
                  <a:srgbClr val="00B050"/>
                </a:solidFill>
                <a:effectLst/>
                <a:latin typeface="Arial" panose="020B0604020202020204" pitchFamily="34" charset="0"/>
                <a:ea typeface="Times New Roman" panose="02020603050405020304" pitchFamily="18" charset="0"/>
                <a:cs typeface="Arial" panose="020B0604020202020204" pitchFamily="34" charset="0"/>
              </a:rPr>
              <a:t>Clarithromycin</a:t>
            </a:r>
          </a:p>
          <a:p>
            <a:pPr marL="627063" lvl="1" indent="-627063" algn="just">
              <a:lnSpc>
                <a:spcPct val="110000"/>
              </a:lnSpc>
              <a:spcBef>
                <a:spcPts val="0"/>
              </a:spcBef>
              <a:buAutoNum type="alphaLcParenBoth"/>
              <a:tabLst>
                <a:tab pos="627063" algn="l"/>
              </a:tabLst>
            </a:pPr>
            <a:r>
              <a:rPr lang="en-ZA"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Clindamycin</a:t>
            </a:r>
            <a:endParaRPr lang="en-ZA"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3" name="Title 2">
            <a:extLst>
              <a:ext uri="{FF2B5EF4-FFF2-40B4-BE49-F238E27FC236}">
                <a16:creationId xmlns:a16="http://schemas.microsoft.com/office/drawing/2014/main" id="{C8F8E4C9-485A-EBA1-64B7-34C6089C89B0}"/>
              </a:ext>
            </a:extLst>
          </p:cNvPr>
          <p:cNvSpPr>
            <a:spLocks noGrp="1"/>
          </p:cNvSpPr>
          <p:nvPr>
            <p:ph type="title"/>
          </p:nvPr>
        </p:nvSpPr>
        <p:spPr/>
        <p:txBody>
          <a:bodyPr>
            <a:normAutofit/>
          </a:bodyPr>
          <a:lstStyle/>
          <a:p>
            <a:r>
              <a:rPr lang="en-ZA" sz="4000" dirty="0">
                <a:solidFill>
                  <a:srgbClr val="002060"/>
                </a:solidFill>
                <a:latin typeface="Aharoni" panose="02010803020104030203" pitchFamily="2" charset="-79"/>
                <a:cs typeface="Aharoni" panose="02010803020104030203" pitchFamily="2" charset="-79"/>
              </a:rPr>
              <a:t>Answer</a:t>
            </a:r>
          </a:p>
        </p:txBody>
      </p:sp>
      <p:pic>
        <p:nvPicPr>
          <p:cNvPr id="4" name="Picture 3">
            <a:extLst>
              <a:ext uri="{FF2B5EF4-FFF2-40B4-BE49-F238E27FC236}">
                <a16:creationId xmlns:a16="http://schemas.microsoft.com/office/drawing/2014/main" id="{70FA9C2C-BDBF-F801-E482-B66DB96439B7}"/>
              </a:ext>
            </a:extLst>
          </p:cNvPr>
          <p:cNvPicPr>
            <a:picLocks noChangeAspect="1"/>
          </p:cNvPicPr>
          <p:nvPr/>
        </p:nvPicPr>
        <p:blipFill rotWithShape="1">
          <a:blip r:embed="rId2"/>
          <a:srcRect r="27844"/>
          <a:stretch/>
        </p:blipFill>
        <p:spPr>
          <a:xfrm>
            <a:off x="8404699" y="830896"/>
            <a:ext cx="3787302" cy="5251801"/>
          </a:xfrm>
          <a:prstGeom prst="rect">
            <a:avLst/>
          </a:prstGeom>
        </p:spPr>
      </p:pic>
    </p:spTree>
    <p:extLst>
      <p:ext uri="{BB962C8B-B14F-4D97-AF65-F5344CB8AC3E}">
        <p14:creationId xmlns:p14="http://schemas.microsoft.com/office/powerpoint/2010/main" val="9581576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8259B-D286-3789-67A5-7F0CC0F0F18D}"/>
              </a:ext>
            </a:extLst>
          </p:cNvPr>
          <p:cNvSpPr>
            <a:spLocks noGrp="1"/>
          </p:cNvSpPr>
          <p:nvPr>
            <p:ph type="title"/>
          </p:nvPr>
        </p:nvSpPr>
        <p:spPr/>
        <p:txBody>
          <a:bodyPr>
            <a:normAutofit fontScale="90000"/>
          </a:bodyPr>
          <a:lstStyle/>
          <a:p>
            <a:r>
              <a:rPr lang="en-ZA" dirty="0"/>
              <a:t>REFERENCE MATERIAL:</a:t>
            </a:r>
            <a:br>
              <a:rPr lang="en-ZA" dirty="0"/>
            </a:br>
            <a:r>
              <a:rPr lang="en-ZA" dirty="0"/>
              <a:t>PHARMACEUTICAL CHEMISTRY</a:t>
            </a:r>
          </a:p>
        </p:txBody>
      </p:sp>
      <p:sp>
        <p:nvSpPr>
          <p:cNvPr id="3" name="Content Placeholder 2">
            <a:extLst>
              <a:ext uri="{FF2B5EF4-FFF2-40B4-BE49-F238E27FC236}">
                <a16:creationId xmlns:a16="http://schemas.microsoft.com/office/drawing/2014/main" id="{355EB301-CDD7-9004-E168-195D18E79476}"/>
              </a:ext>
            </a:extLst>
          </p:cNvPr>
          <p:cNvSpPr>
            <a:spLocks noGrp="1"/>
          </p:cNvSpPr>
          <p:nvPr>
            <p:ph sz="half" idx="1"/>
          </p:nvPr>
        </p:nvSpPr>
        <p:spPr>
          <a:xfrm>
            <a:off x="838201" y="1561465"/>
            <a:ext cx="5181600" cy="4351338"/>
          </a:xfrm>
        </p:spPr>
        <p:txBody>
          <a:bodyPr>
            <a:noAutofit/>
          </a:bodyPr>
          <a:lstStyle/>
          <a:p>
            <a:pPr>
              <a:lnSpc>
                <a:spcPct val="100000"/>
              </a:lnSpc>
            </a:pPr>
            <a:r>
              <a:rPr lang="en-ZA" sz="1600" b="0" i="0" u="none" strike="noStrike" baseline="0" dirty="0">
                <a:solidFill>
                  <a:srgbClr val="002060"/>
                </a:solidFill>
                <a:latin typeface="Arial" panose="020B0604020202020204" pitchFamily="34" charset="0"/>
              </a:rPr>
              <a:t>Drug design and metabolism: </a:t>
            </a:r>
          </a:p>
          <a:p>
            <a:pPr lvl="1">
              <a:lnSpc>
                <a:spcPct val="100000"/>
              </a:lnSpc>
            </a:pPr>
            <a:r>
              <a:rPr lang="en-GB" sz="1600" b="1" i="0" u="none" strike="noStrike" baseline="0" dirty="0">
                <a:solidFill>
                  <a:srgbClr val="002060"/>
                </a:solidFill>
                <a:latin typeface="Arial" panose="020B0604020202020204" pitchFamily="34" charset="0"/>
              </a:rPr>
              <a:t>Drug-like Properties: Concepts, Structure Design and Methods</a:t>
            </a:r>
            <a:r>
              <a:rPr lang="en-GB" sz="1600" b="0" i="0" u="none" strike="noStrike" baseline="0" dirty="0">
                <a:solidFill>
                  <a:srgbClr val="002060"/>
                </a:solidFill>
                <a:latin typeface="Arial" panose="020B0604020202020204" pitchFamily="34" charset="0"/>
              </a:rPr>
              <a:t>, Elsevier (Academic Press). Authors: Edward H. Kerns and Li Di. </a:t>
            </a:r>
          </a:p>
          <a:p>
            <a:pPr lvl="1">
              <a:lnSpc>
                <a:spcPct val="100000"/>
              </a:lnSpc>
            </a:pPr>
            <a:r>
              <a:rPr lang="en-GB" sz="1600" b="1" i="0" u="none" strike="noStrike" baseline="0" dirty="0">
                <a:solidFill>
                  <a:srgbClr val="002060"/>
                </a:solidFill>
                <a:latin typeface="Arial" panose="020B0604020202020204" pitchFamily="34" charset="0"/>
              </a:rPr>
              <a:t>The Organic Chemistry of Drug Design and Drug Action</a:t>
            </a:r>
            <a:r>
              <a:rPr lang="en-GB" sz="1600" b="0" i="0" u="none" strike="noStrike" baseline="0" dirty="0">
                <a:solidFill>
                  <a:srgbClr val="002060"/>
                </a:solidFill>
                <a:latin typeface="Arial" panose="020B0604020202020204" pitchFamily="34" charset="0"/>
              </a:rPr>
              <a:t>, latest edition, Elsevier (Academic Press). Author: Richard B. Silverman. </a:t>
            </a:r>
            <a:endParaRPr lang="en-ZA" sz="1600" b="0" i="0" u="none" strike="noStrike" baseline="0" dirty="0">
              <a:solidFill>
                <a:srgbClr val="002060"/>
              </a:solidFill>
              <a:latin typeface="Arial" panose="020B0604020202020204" pitchFamily="34" charset="0"/>
            </a:endParaRPr>
          </a:p>
          <a:p>
            <a:pPr>
              <a:lnSpc>
                <a:spcPct val="100000"/>
              </a:lnSpc>
            </a:pPr>
            <a:r>
              <a:rPr lang="en-ZA" sz="1600" b="0" i="0" u="none" strike="noStrike" baseline="0" dirty="0">
                <a:solidFill>
                  <a:srgbClr val="002060"/>
                </a:solidFill>
                <a:latin typeface="Arial" panose="020B0604020202020204" pitchFamily="34" charset="0"/>
              </a:rPr>
              <a:t>Pharmaceutical analysis: </a:t>
            </a:r>
          </a:p>
          <a:p>
            <a:pPr lvl="1">
              <a:lnSpc>
                <a:spcPct val="100000"/>
              </a:lnSpc>
            </a:pPr>
            <a:r>
              <a:rPr lang="en-GB" sz="1600" b="1" i="0" u="none" strike="noStrike" baseline="0" dirty="0">
                <a:solidFill>
                  <a:srgbClr val="002060"/>
                </a:solidFill>
                <a:latin typeface="Arial" panose="020B0604020202020204" pitchFamily="34" charset="0"/>
              </a:rPr>
              <a:t>Fundamentals of Analytical Chemistry</a:t>
            </a:r>
            <a:r>
              <a:rPr lang="en-GB" sz="1600" b="0" i="0" u="none" strike="noStrike" baseline="0" dirty="0">
                <a:solidFill>
                  <a:srgbClr val="002060"/>
                </a:solidFill>
                <a:latin typeface="Arial" panose="020B0604020202020204" pitchFamily="34" charset="0"/>
              </a:rPr>
              <a:t>, Latest edition, Brooks/Cole. Authors: Douglas A. Skoog, Donald M. West, F. James Holler, Stanley R. Crouch. (Or similar analytical chemistry text). </a:t>
            </a:r>
          </a:p>
          <a:p>
            <a:pPr>
              <a:lnSpc>
                <a:spcPct val="100000"/>
              </a:lnSpc>
            </a:pPr>
            <a:r>
              <a:rPr lang="en-ZA" sz="1600" b="1" i="0" u="none" strike="noStrike" baseline="0" dirty="0">
                <a:solidFill>
                  <a:srgbClr val="002060"/>
                </a:solidFill>
                <a:latin typeface="Arial" panose="020B0604020202020204" pitchFamily="34" charset="0"/>
              </a:rPr>
              <a:t>Pharmaceutical analysis. A textbook for pharmacy students and pharmaceutical chemists</a:t>
            </a:r>
            <a:r>
              <a:rPr lang="en-ZA" sz="1600" b="0" i="0" u="none" strike="noStrike" baseline="0" dirty="0">
                <a:solidFill>
                  <a:srgbClr val="002060"/>
                </a:solidFill>
                <a:latin typeface="Arial" panose="020B0604020202020204" pitchFamily="34" charset="0"/>
              </a:rPr>
              <a:t>. Elsevier, Churchill Livingstone. Author: David G Watson. (Or similar analytical chemistry text) </a:t>
            </a:r>
          </a:p>
        </p:txBody>
      </p:sp>
      <p:sp>
        <p:nvSpPr>
          <p:cNvPr id="4" name="Content Placeholder 3">
            <a:extLst>
              <a:ext uri="{FF2B5EF4-FFF2-40B4-BE49-F238E27FC236}">
                <a16:creationId xmlns:a16="http://schemas.microsoft.com/office/drawing/2014/main" id="{1343E430-D93E-653E-3C12-B7CDEEFEFB37}"/>
              </a:ext>
            </a:extLst>
          </p:cNvPr>
          <p:cNvSpPr>
            <a:spLocks noGrp="1"/>
          </p:cNvSpPr>
          <p:nvPr>
            <p:ph sz="half" idx="2"/>
          </p:nvPr>
        </p:nvSpPr>
        <p:spPr/>
        <p:txBody>
          <a:bodyPr>
            <a:noAutofit/>
          </a:bodyPr>
          <a:lstStyle/>
          <a:p>
            <a:pPr>
              <a:lnSpc>
                <a:spcPct val="100000"/>
              </a:lnSpc>
            </a:pPr>
            <a:r>
              <a:rPr lang="en-GB" sz="1400" b="1" i="0" u="none" strike="noStrike" baseline="0" dirty="0">
                <a:solidFill>
                  <a:srgbClr val="002060"/>
                </a:solidFill>
                <a:latin typeface="Arial" panose="020B0604020202020204" pitchFamily="34" charset="0"/>
              </a:rPr>
              <a:t>Pharmaceutical Calculations</a:t>
            </a:r>
            <a:r>
              <a:rPr lang="en-GB" sz="1400" b="0" i="0" u="none" strike="noStrike" baseline="0" dirty="0">
                <a:solidFill>
                  <a:srgbClr val="002060"/>
                </a:solidFill>
                <a:latin typeface="Arial" panose="020B0604020202020204" pitchFamily="34" charset="0"/>
              </a:rPr>
              <a:t>. Lippincott, Williams &amp; Wilkins. Authors: Howard C. Ansel, Mitchell J. </a:t>
            </a:r>
            <a:r>
              <a:rPr lang="en-GB" sz="1400" b="0" i="0" u="none" strike="noStrike" baseline="0" dirty="0" err="1">
                <a:solidFill>
                  <a:srgbClr val="002060"/>
                </a:solidFill>
                <a:latin typeface="Arial" panose="020B0604020202020204" pitchFamily="34" charset="0"/>
              </a:rPr>
              <a:t>Stoklosa</a:t>
            </a:r>
            <a:endParaRPr lang="en-ZA" sz="1400" b="0" i="0" u="none" strike="noStrike" baseline="0" dirty="0">
              <a:solidFill>
                <a:srgbClr val="002060"/>
              </a:solidFill>
              <a:latin typeface="Arial" panose="020B0604020202020204" pitchFamily="34" charset="0"/>
            </a:endParaRPr>
          </a:p>
          <a:p>
            <a:pPr>
              <a:lnSpc>
                <a:spcPct val="100000"/>
              </a:lnSpc>
            </a:pPr>
            <a:r>
              <a:rPr lang="en-ZA" sz="1400" b="1" i="0" u="none" strike="noStrike" baseline="0" dirty="0">
                <a:solidFill>
                  <a:srgbClr val="002060"/>
                </a:solidFill>
                <a:latin typeface="Arial" panose="020B0604020202020204" pitchFamily="34" charset="0"/>
              </a:rPr>
              <a:t>Introduction to Pharmaceutical Chemical Analysis</a:t>
            </a:r>
            <a:r>
              <a:rPr lang="en-ZA" sz="1400" b="0" i="0" u="none" strike="noStrike" baseline="0" dirty="0">
                <a:solidFill>
                  <a:srgbClr val="002060"/>
                </a:solidFill>
                <a:latin typeface="Arial" panose="020B0604020202020204" pitchFamily="34" charset="0"/>
              </a:rPr>
              <a:t>, John Wiley &amp; Sons, Ltd; 2011, Authors: S. Hansen, S. Pedersen-</a:t>
            </a:r>
            <a:r>
              <a:rPr lang="en-ZA" sz="1400" b="0" i="0" u="none" strike="noStrike" baseline="0" dirty="0" err="1">
                <a:solidFill>
                  <a:srgbClr val="002060"/>
                </a:solidFill>
                <a:latin typeface="Arial" panose="020B0604020202020204" pitchFamily="34" charset="0"/>
              </a:rPr>
              <a:t>Bjergaard</a:t>
            </a:r>
            <a:r>
              <a:rPr lang="en-ZA" sz="1400" b="0" i="0" u="none" strike="noStrike" baseline="0" dirty="0">
                <a:solidFill>
                  <a:srgbClr val="002060"/>
                </a:solidFill>
                <a:latin typeface="Arial" panose="020B0604020202020204" pitchFamily="34" charset="0"/>
              </a:rPr>
              <a:t>, K. Rasmussen K</a:t>
            </a:r>
          </a:p>
          <a:p>
            <a:pPr>
              <a:lnSpc>
                <a:spcPct val="100000"/>
              </a:lnSpc>
            </a:pPr>
            <a:r>
              <a:rPr lang="en-GB" sz="1400" b="1" i="0" u="none" strike="noStrike" baseline="0" dirty="0">
                <a:solidFill>
                  <a:srgbClr val="002060"/>
                </a:solidFill>
                <a:latin typeface="Arial" panose="020B0604020202020204" pitchFamily="34" charset="0"/>
              </a:rPr>
              <a:t>Organic Chemistry</a:t>
            </a:r>
            <a:r>
              <a:rPr lang="en-GB" sz="1400" b="0" i="0" u="none" strike="noStrike" baseline="0" dirty="0">
                <a:solidFill>
                  <a:srgbClr val="002060"/>
                </a:solidFill>
                <a:latin typeface="Arial" panose="020B0604020202020204" pitchFamily="34" charset="0"/>
              </a:rPr>
              <a:t>, Latest edition, Brooks/Cole. Author: John E. McMurry. (Or similar organic chemistry text) (</a:t>
            </a:r>
            <a:r>
              <a:rPr lang="en-ZA" sz="1400" dirty="0">
                <a:solidFill>
                  <a:srgbClr val="002060"/>
                </a:solidFill>
              </a:rPr>
              <a:t>Organic chemistry)</a:t>
            </a:r>
            <a:endParaRPr lang="en-GB" sz="1400" b="0" i="0" u="none" strike="noStrike" baseline="0" dirty="0">
              <a:solidFill>
                <a:srgbClr val="002060"/>
              </a:solidFill>
              <a:latin typeface="Arial" panose="020B0604020202020204" pitchFamily="34" charset="0"/>
            </a:endParaRPr>
          </a:p>
          <a:p>
            <a:pPr>
              <a:lnSpc>
                <a:spcPct val="100000"/>
              </a:lnSpc>
            </a:pPr>
            <a:r>
              <a:rPr lang="en-GB" sz="1400" b="1" i="0" u="none" strike="noStrike" baseline="0" dirty="0">
                <a:solidFill>
                  <a:srgbClr val="002060"/>
                </a:solidFill>
                <a:latin typeface="Arial" panose="020B0604020202020204" pitchFamily="34" charset="0"/>
              </a:rPr>
              <a:t>Foye's principles of Medicinal Chemistry</a:t>
            </a:r>
            <a:r>
              <a:rPr lang="en-GB" sz="1400" b="0" i="0" u="none" strike="noStrike" baseline="0" dirty="0">
                <a:solidFill>
                  <a:srgbClr val="002060"/>
                </a:solidFill>
                <a:latin typeface="Arial" panose="020B0604020202020204" pitchFamily="34" charset="0"/>
              </a:rPr>
              <a:t>, Latest edition. Authors: Thomas L. Lemke, David A. Williams, Victoria F. Roche, S. William Zito. (Or similar medicinal chemistry text) </a:t>
            </a:r>
            <a:endParaRPr lang="en-ZA" sz="1400" b="0" i="0" u="none" strike="noStrike" baseline="0" dirty="0">
              <a:solidFill>
                <a:srgbClr val="002060"/>
              </a:solidFill>
              <a:latin typeface="Arial" panose="020B0604020202020204" pitchFamily="34" charset="0"/>
            </a:endParaRPr>
          </a:p>
          <a:p>
            <a:pPr>
              <a:lnSpc>
                <a:spcPct val="100000"/>
              </a:lnSpc>
            </a:pPr>
            <a:r>
              <a:rPr lang="en-GB" sz="1400" b="1" i="0" u="none" strike="noStrike" baseline="0" dirty="0">
                <a:solidFill>
                  <a:srgbClr val="002060"/>
                </a:solidFill>
                <a:latin typeface="Arial" panose="020B0604020202020204" pitchFamily="34" charset="0"/>
              </a:rPr>
              <a:t>An introduction to Medicinal Chemistry</a:t>
            </a:r>
            <a:r>
              <a:rPr lang="en-GB" sz="1400" b="0" i="0" u="none" strike="noStrike" baseline="0" dirty="0">
                <a:solidFill>
                  <a:srgbClr val="002060"/>
                </a:solidFill>
                <a:latin typeface="Arial" panose="020B0604020202020204" pitchFamily="34" charset="0"/>
              </a:rPr>
              <a:t>, Latest edition, Oxford. Author: Graham L. Patrick. (Or similar medicinal chemistry text) </a:t>
            </a:r>
            <a:endParaRPr lang="en-ZA" sz="1400" b="0" i="0" u="none" strike="noStrike" baseline="0" dirty="0">
              <a:solidFill>
                <a:srgbClr val="002060"/>
              </a:solidFill>
              <a:latin typeface="Arial" panose="020B0604020202020204" pitchFamily="34" charset="0"/>
            </a:endParaRPr>
          </a:p>
          <a:p>
            <a:pPr>
              <a:lnSpc>
                <a:spcPct val="100000"/>
              </a:lnSpc>
            </a:pPr>
            <a:r>
              <a:rPr lang="en-GB" sz="1400" b="1" i="0" u="none" strike="noStrike" baseline="0" dirty="0">
                <a:solidFill>
                  <a:srgbClr val="002060"/>
                </a:solidFill>
                <a:latin typeface="Arial" panose="020B0604020202020204" pitchFamily="34" charset="0"/>
              </a:rPr>
              <a:t>Spectrometric Identification of Organic Compounds</a:t>
            </a:r>
            <a:r>
              <a:rPr lang="en-GB" sz="1400" b="0" i="0" u="none" strike="noStrike" baseline="0" dirty="0">
                <a:solidFill>
                  <a:srgbClr val="002060"/>
                </a:solidFill>
                <a:latin typeface="Arial" panose="020B0604020202020204" pitchFamily="34" charset="0"/>
              </a:rPr>
              <a:t>, Latest edition, Wiley. Authors: Robert M. Silverstein, Francis X. Webster, David </a:t>
            </a:r>
            <a:r>
              <a:rPr lang="en-GB" sz="1400" b="0" i="0" u="none" strike="noStrike" baseline="0" dirty="0" err="1">
                <a:solidFill>
                  <a:srgbClr val="002060"/>
                </a:solidFill>
                <a:latin typeface="Arial" panose="020B0604020202020204" pitchFamily="34" charset="0"/>
              </a:rPr>
              <a:t>Kiemle</a:t>
            </a:r>
            <a:r>
              <a:rPr lang="en-GB" sz="1400" b="0" i="0" u="none" strike="noStrike" baseline="0" dirty="0">
                <a:solidFill>
                  <a:srgbClr val="002060"/>
                </a:solidFill>
                <a:latin typeface="Arial" panose="020B0604020202020204" pitchFamily="34" charset="0"/>
              </a:rPr>
              <a:t> (</a:t>
            </a:r>
            <a:r>
              <a:rPr lang="en-ZA" sz="1400" b="0" i="0" u="none" strike="noStrike" baseline="0" dirty="0">
                <a:solidFill>
                  <a:srgbClr val="002060"/>
                </a:solidFill>
                <a:latin typeface="Arial" panose="020B0604020202020204" pitchFamily="34" charset="0"/>
              </a:rPr>
              <a:t>Spectroscopy)</a:t>
            </a:r>
            <a:endParaRPr lang="en-GB" sz="1400" b="0" i="0" u="none" strike="noStrike" baseline="0" dirty="0">
              <a:solidFill>
                <a:srgbClr val="002060"/>
              </a:solidFill>
              <a:latin typeface="Arial" panose="020B0604020202020204" pitchFamily="34" charset="0"/>
            </a:endParaRPr>
          </a:p>
          <a:p>
            <a:endParaRPr lang="en-ZA" sz="1200" dirty="0"/>
          </a:p>
        </p:txBody>
      </p:sp>
    </p:spTree>
    <p:extLst>
      <p:ext uri="{BB962C8B-B14F-4D97-AF65-F5344CB8AC3E}">
        <p14:creationId xmlns:p14="http://schemas.microsoft.com/office/powerpoint/2010/main" val="38665646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1" name="Content Placeholder 9"/>
          <p:cNvSpPr>
            <a:spLocks noGrp="1"/>
          </p:cNvSpPr>
          <p:nvPr>
            <p:ph idx="1"/>
          </p:nvPr>
        </p:nvSpPr>
        <p:spPr>
          <a:xfrm>
            <a:off x="867688" y="1876750"/>
            <a:ext cx="4812744" cy="4936645"/>
          </a:xfrm>
        </p:spPr>
        <p:txBody>
          <a:bodyPr>
            <a:normAutofit/>
          </a:bodyPr>
          <a:lstStyle/>
          <a:p>
            <a:pPr marL="0" indent="0">
              <a:buClr>
                <a:schemeClr val="accent1"/>
              </a:buClr>
              <a:buNone/>
            </a:pPr>
            <a:r>
              <a:rPr lang="en-US" altLang="en-US" sz="3200" b="1" dirty="0">
                <a:solidFill>
                  <a:srgbClr val="002060"/>
                </a:solidFill>
              </a:rPr>
              <a:t>Exam technique</a:t>
            </a:r>
          </a:p>
          <a:p>
            <a:pPr lvl="1" indent="-685800">
              <a:lnSpc>
                <a:spcPct val="100000"/>
              </a:lnSpc>
            </a:pPr>
            <a:r>
              <a:rPr lang="en-ZA" altLang="en-US" dirty="0">
                <a:solidFill>
                  <a:schemeClr val="accent1">
                    <a:lumMod val="50000"/>
                  </a:schemeClr>
                </a:solidFill>
              </a:rPr>
              <a:t>Select the correct formula.</a:t>
            </a:r>
            <a:endParaRPr lang="en-US" altLang="en-US" dirty="0">
              <a:solidFill>
                <a:schemeClr val="accent1">
                  <a:lumMod val="50000"/>
                </a:schemeClr>
              </a:solidFill>
            </a:endParaRPr>
          </a:p>
          <a:p>
            <a:pPr lvl="1" indent="-685800">
              <a:lnSpc>
                <a:spcPct val="100000"/>
              </a:lnSpc>
            </a:pPr>
            <a:r>
              <a:rPr lang="en-US" altLang="en-US" dirty="0">
                <a:solidFill>
                  <a:schemeClr val="accent1">
                    <a:lumMod val="50000"/>
                  </a:schemeClr>
                </a:solidFill>
              </a:rPr>
              <a:t>Transcribing - Double check against the question that you have used the correct figures in your formula.</a:t>
            </a:r>
          </a:p>
          <a:p>
            <a:pPr lvl="1" indent="-685800">
              <a:lnSpc>
                <a:spcPct val="100000"/>
              </a:lnSpc>
            </a:pPr>
            <a:r>
              <a:rPr lang="en-ZA" altLang="en-US" dirty="0">
                <a:solidFill>
                  <a:schemeClr val="accent1">
                    <a:lumMod val="50000"/>
                  </a:schemeClr>
                </a:solidFill>
              </a:rPr>
              <a:t>If possible, estimate a range for your answer.</a:t>
            </a:r>
            <a:endParaRPr lang="en-US" altLang="en-US" dirty="0">
              <a:solidFill>
                <a:schemeClr val="accent1">
                  <a:lumMod val="50000"/>
                </a:schemeClr>
              </a:solidFill>
            </a:endParaRPr>
          </a:p>
          <a:p>
            <a:pPr lvl="1" indent="-685800">
              <a:lnSpc>
                <a:spcPct val="100000"/>
              </a:lnSpc>
            </a:pPr>
            <a:r>
              <a:rPr lang="en-US" altLang="en-US" dirty="0">
                <a:solidFill>
                  <a:schemeClr val="accent1">
                    <a:lumMod val="50000"/>
                  </a:schemeClr>
                </a:solidFill>
              </a:rPr>
              <a:t>Always double check your calculation.</a:t>
            </a:r>
            <a:endParaRPr lang="en-GB" altLang="en-US" dirty="0">
              <a:solidFill>
                <a:schemeClr val="accent1">
                  <a:lumMod val="50000"/>
                </a:schemeClr>
              </a:solidFill>
            </a:endParaRPr>
          </a:p>
          <a:p>
            <a:pPr marL="0" indent="0">
              <a:buNone/>
            </a:pPr>
            <a:endParaRPr lang="en-US" altLang="en-US" sz="1800" dirty="0">
              <a:solidFill>
                <a:srgbClr val="002060"/>
              </a:solidFill>
              <a:latin typeface="+mn-lt"/>
            </a:endParaRPr>
          </a:p>
        </p:txBody>
      </p:sp>
      <p:sp>
        <p:nvSpPr>
          <p:cNvPr id="5" name="Title 1">
            <a:extLst>
              <a:ext uri="{FF2B5EF4-FFF2-40B4-BE49-F238E27FC236}">
                <a16:creationId xmlns:a16="http://schemas.microsoft.com/office/drawing/2014/main" id="{6218AB81-9146-4B77-B8D7-4B9D93ABCDF2}"/>
              </a:ext>
            </a:extLst>
          </p:cNvPr>
          <p:cNvSpPr>
            <a:spLocks noGrp="1"/>
          </p:cNvSpPr>
          <p:nvPr>
            <p:ph type="title"/>
          </p:nvPr>
        </p:nvSpPr>
        <p:spPr>
          <a:xfrm>
            <a:off x="1281728" y="480061"/>
            <a:ext cx="6995120" cy="1257299"/>
          </a:xfrm>
        </p:spPr>
        <p:txBody>
          <a:bodyPr>
            <a:normAutofit/>
          </a:bodyPr>
          <a:lstStyle/>
          <a:p>
            <a:r>
              <a:rPr lang="en-ZA" sz="4800" dirty="0"/>
              <a:t>Helpful tips</a:t>
            </a:r>
          </a:p>
        </p:txBody>
      </p:sp>
    </p:spTree>
    <p:extLst>
      <p:ext uri="{BB962C8B-B14F-4D97-AF65-F5344CB8AC3E}">
        <p14:creationId xmlns:p14="http://schemas.microsoft.com/office/powerpoint/2010/main" val="1314477835"/>
      </p:ext>
    </p:extLst>
  </p:cSld>
  <p:clrMapOvr>
    <a:masterClrMapping/>
  </p:clrMapOvr>
  <mc:AlternateContent xmlns:mc="http://schemas.openxmlformats.org/markup-compatibility/2006" xmlns:p14="http://schemas.microsoft.com/office/powerpoint/2010/main">
    <mc:Choice Requires="p14">
      <p:transition spd="slow" p14:dur="2000" advTm="52644"/>
    </mc:Choice>
    <mc:Fallback xmlns="">
      <p:transition spd="slow" advTm="52644"/>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Stopwatch">
            <a:extLst>
              <a:ext uri="{FF2B5EF4-FFF2-40B4-BE49-F238E27FC236}">
                <a16:creationId xmlns:a16="http://schemas.microsoft.com/office/drawing/2014/main" id="{EE4F7CFF-5A64-473F-BFE3-E7DA306D8AC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61241" y="1712140"/>
            <a:ext cx="2735675" cy="2735675"/>
          </a:xfrm>
          <a:prstGeom prst="rect">
            <a:avLst/>
          </a:prstGeom>
        </p:spPr>
      </p:pic>
      <p:sp>
        <p:nvSpPr>
          <p:cNvPr id="5" name="Content Placeholder 9">
            <a:extLst>
              <a:ext uri="{FF2B5EF4-FFF2-40B4-BE49-F238E27FC236}">
                <a16:creationId xmlns:a16="http://schemas.microsoft.com/office/drawing/2014/main" id="{19F3A1F7-7CC3-4F48-BAE0-D629E5C5DC97}"/>
              </a:ext>
            </a:extLst>
          </p:cNvPr>
          <p:cNvSpPr>
            <a:spLocks noGrp="1"/>
          </p:cNvSpPr>
          <p:nvPr>
            <p:ph idx="1"/>
          </p:nvPr>
        </p:nvSpPr>
        <p:spPr>
          <a:xfrm>
            <a:off x="523398" y="4276634"/>
            <a:ext cx="5119119" cy="1377931"/>
          </a:xfrm>
        </p:spPr>
        <p:txBody>
          <a:bodyPr>
            <a:normAutofit/>
          </a:bodyPr>
          <a:lstStyle/>
          <a:p>
            <a:pPr marL="0" indent="0">
              <a:buClr>
                <a:schemeClr val="accent1"/>
              </a:buClr>
              <a:buNone/>
            </a:pPr>
            <a:r>
              <a:rPr lang="en-US" altLang="en-US" sz="2000" dirty="0">
                <a:solidFill>
                  <a:srgbClr val="002060"/>
                </a:solidFill>
              </a:rPr>
              <a:t>Maximising your time -  180 minutes</a:t>
            </a:r>
          </a:p>
          <a:p>
            <a:pPr marL="457200" lvl="1" indent="0">
              <a:buClr>
                <a:schemeClr val="accent1"/>
              </a:buClr>
              <a:buNone/>
            </a:pPr>
            <a:r>
              <a:rPr lang="en-US" altLang="en-US" sz="1800" dirty="0">
                <a:solidFill>
                  <a:srgbClr val="002060"/>
                </a:solidFill>
              </a:rPr>
              <a:t>90 MCQs</a:t>
            </a:r>
          </a:p>
          <a:p>
            <a:pPr marL="457200" lvl="1" indent="0">
              <a:buClr>
                <a:schemeClr val="accent1"/>
              </a:buClr>
              <a:buNone/>
            </a:pPr>
            <a:r>
              <a:rPr lang="en-US" altLang="en-US" sz="1800" dirty="0">
                <a:solidFill>
                  <a:srgbClr val="002060"/>
                </a:solidFill>
              </a:rPr>
              <a:t>Approximately 2 minutes per question</a:t>
            </a:r>
          </a:p>
        </p:txBody>
      </p:sp>
      <p:sp>
        <p:nvSpPr>
          <p:cNvPr id="2" name="Rectangle 1">
            <a:extLst>
              <a:ext uri="{FF2B5EF4-FFF2-40B4-BE49-F238E27FC236}">
                <a16:creationId xmlns:a16="http://schemas.microsoft.com/office/drawing/2014/main" id="{9793367D-0BF0-46EA-AD0E-D5A7602467B3}"/>
              </a:ext>
            </a:extLst>
          </p:cNvPr>
          <p:cNvSpPr/>
          <p:nvPr/>
        </p:nvSpPr>
        <p:spPr>
          <a:xfrm>
            <a:off x="293632" y="5654565"/>
            <a:ext cx="4670891" cy="646331"/>
          </a:xfrm>
          <a:prstGeom prst="rect">
            <a:avLst/>
          </a:prstGeom>
          <a:solidFill>
            <a:srgbClr val="002060"/>
          </a:solidFill>
        </p:spPr>
        <p:txBody>
          <a:bodyPr wrap="square">
            <a:spAutoFit/>
          </a:bodyPr>
          <a:lstStyle/>
          <a:p>
            <a:pPr>
              <a:defRPr/>
            </a:pPr>
            <a:r>
              <a:rPr lang="en-US" dirty="0">
                <a:solidFill>
                  <a:schemeClr val="bg1"/>
                </a:solidFill>
                <a:latin typeface="Arial" panose="020B0604020202020204" pitchFamily="34" charset="0"/>
                <a:cs typeface="Arial" panose="020B0604020202020204" pitchFamily="34" charset="0"/>
              </a:rPr>
              <a:t>No negative marking. </a:t>
            </a:r>
          </a:p>
          <a:p>
            <a:pPr>
              <a:defRPr/>
            </a:pPr>
            <a:r>
              <a:rPr lang="en-US" dirty="0">
                <a:solidFill>
                  <a:schemeClr val="bg1"/>
                </a:solidFill>
                <a:latin typeface="Arial" panose="020B0604020202020204" pitchFamily="34" charset="0"/>
                <a:cs typeface="Arial" panose="020B0604020202020204" pitchFamily="34" charset="0"/>
              </a:rPr>
              <a:t>Do not leave anything blank.</a:t>
            </a:r>
          </a:p>
        </p:txBody>
      </p:sp>
      <p:sp>
        <p:nvSpPr>
          <p:cNvPr id="7" name="Title 1">
            <a:extLst>
              <a:ext uri="{FF2B5EF4-FFF2-40B4-BE49-F238E27FC236}">
                <a16:creationId xmlns:a16="http://schemas.microsoft.com/office/drawing/2014/main" id="{5023BF31-A152-4E76-BB4E-631B475B3DE0}"/>
              </a:ext>
            </a:extLst>
          </p:cNvPr>
          <p:cNvSpPr>
            <a:spLocks noGrp="1"/>
          </p:cNvSpPr>
          <p:nvPr>
            <p:ph type="title"/>
          </p:nvPr>
        </p:nvSpPr>
        <p:spPr>
          <a:xfrm>
            <a:off x="1384919" y="625106"/>
            <a:ext cx="6995120" cy="799306"/>
          </a:xfrm>
        </p:spPr>
        <p:txBody>
          <a:bodyPr/>
          <a:lstStyle/>
          <a:p>
            <a:r>
              <a:rPr lang="en-ZA" dirty="0"/>
              <a:t>Managing time </a:t>
            </a:r>
          </a:p>
        </p:txBody>
      </p:sp>
    </p:spTree>
    <p:extLst>
      <p:ext uri="{BB962C8B-B14F-4D97-AF65-F5344CB8AC3E}">
        <p14:creationId xmlns:p14="http://schemas.microsoft.com/office/powerpoint/2010/main" val="1878660242"/>
      </p:ext>
    </p:extLst>
  </p:cSld>
  <p:clrMapOvr>
    <a:masterClrMapping/>
  </p:clrMapOvr>
  <mc:AlternateContent xmlns:mc="http://schemas.openxmlformats.org/markup-compatibility/2006" xmlns:p14="http://schemas.microsoft.com/office/powerpoint/2010/main">
    <mc:Choice Requires="p14">
      <p:transition spd="slow" p14:dur="2000" advTm="26643"/>
    </mc:Choice>
    <mc:Fallback xmlns="">
      <p:transition spd="slow" advTm="26643"/>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3DA61-2B3D-4CAE-BDB0-2D4A5B4E2489}"/>
              </a:ext>
            </a:extLst>
          </p:cNvPr>
          <p:cNvSpPr>
            <a:spLocks noGrp="1"/>
          </p:cNvSpPr>
          <p:nvPr>
            <p:ph type="title"/>
          </p:nvPr>
        </p:nvSpPr>
        <p:spPr>
          <a:xfrm>
            <a:off x="1130300" y="339213"/>
            <a:ext cx="9532784" cy="1122975"/>
          </a:xfrm>
        </p:spPr>
        <p:txBody>
          <a:bodyPr>
            <a:noAutofit/>
          </a:bodyPr>
          <a:lstStyle/>
          <a:p>
            <a:r>
              <a:rPr lang="en-GB" sz="6600" dirty="0">
                <a:latin typeface="Baguet Script" panose="020B0604020202020204" pitchFamily="2" charset="0"/>
              </a:rPr>
              <a:t>Time for a 5 minutes break </a:t>
            </a:r>
            <a:endParaRPr lang="en-ZA" sz="6600" dirty="0">
              <a:latin typeface="Baguet Script" panose="020B0604020202020204" pitchFamily="2" charset="0"/>
            </a:endParaRPr>
          </a:p>
        </p:txBody>
      </p:sp>
      <p:pic>
        <p:nvPicPr>
          <p:cNvPr id="11" name="Graphic 10" descr="Coffee with solid fill">
            <a:extLst>
              <a:ext uri="{FF2B5EF4-FFF2-40B4-BE49-F238E27FC236}">
                <a16:creationId xmlns:a16="http://schemas.microsoft.com/office/drawing/2014/main" id="{82CDACE5-BB9D-45C0-9871-FE95CBDE9C2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3198861" y="1512549"/>
            <a:ext cx="4396978" cy="4396978"/>
          </a:xfrm>
          <a:prstGeom prst="rect">
            <a:avLst/>
          </a:prstGeom>
        </p:spPr>
      </p:pic>
      <p:pic>
        <p:nvPicPr>
          <p:cNvPr id="4" name="Picture 3">
            <a:extLst>
              <a:ext uri="{FF2B5EF4-FFF2-40B4-BE49-F238E27FC236}">
                <a16:creationId xmlns:a16="http://schemas.microsoft.com/office/drawing/2014/main" id="{25614842-B7B9-1701-DB5E-EE810BA56A3C}"/>
              </a:ext>
            </a:extLst>
          </p:cNvPr>
          <p:cNvPicPr>
            <a:picLocks noChangeAspect="1"/>
          </p:cNvPicPr>
          <p:nvPr/>
        </p:nvPicPr>
        <p:blipFill>
          <a:blip r:embed="rId3"/>
          <a:stretch>
            <a:fillRect/>
          </a:stretch>
        </p:blipFill>
        <p:spPr>
          <a:xfrm>
            <a:off x="8473750" y="1005630"/>
            <a:ext cx="4834547" cy="4846740"/>
          </a:xfrm>
          <a:prstGeom prst="rect">
            <a:avLst/>
          </a:prstGeom>
          <a:ln>
            <a:noFill/>
          </a:ln>
        </p:spPr>
      </p:pic>
    </p:spTree>
    <p:extLst>
      <p:ext uri="{BB962C8B-B14F-4D97-AF65-F5344CB8AC3E}">
        <p14:creationId xmlns:p14="http://schemas.microsoft.com/office/powerpoint/2010/main" val="6865356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6425E-F97E-4399-825B-3DBA29CCE961}"/>
              </a:ext>
            </a:extLst>
          </p:cNvPr>
          <p:cNvSpPr>
            <a:spLocks noGrp="1"/>
          </p:cNvSpPr>
          <p:nvPr>
            <p:ph type="title"/>
          </p:nvPr>
        </p:nvSpPr>
        <p:spPr/>
        <p:txBody>
          <a:bodyPr>
            <a:normAutofit fontScale="90000"/>
          </a:bodyPr>
          <a:lstStyle/>
          <a:p>
            <a:r>
              <a:rPr lang="en-US" b="1" dirty="0"/>
              <a:t>EXAM CONTENT: EXIT LEVEL OUTCOMES</a:t>
            </a:r>
            <a:endParaRPr lang="en-ZA" b="1" dirty="0"/>
          </a:p>
        </p:txBody>
      </p:sp>
      <p:graphicFrame>
        <p:nvGraphicFramePr>
          <p:cNvPr id="5" name="Content Placeholder 3">
            <a:extLst>
              <a:ext uri="{FF2B5EF4-FFF2-40B4-BE49-F238E27FC236}">
                <a16:creationId xmlns:a16="http://schemas.microsoft.com/office/drawing/2014/main" id="{7735B4B1-9B18-4653-B244-44BF1FBB5D76}"/>
              </a:ext>
            </a:extLst>
          </p:cNvPr>
          <p:cNvGraphicFramePr>
            <a:graphicFrameLocks noGrp="1"/>
          </p:cNvGraphicFramePr>
          <p:nvPr>
            <p:ph idx="1"/>
            <p:extLst>
              <p:ext uri="{D42A27DB-BD31-4B8C-83A1-F6EECF244321}">
                <p14:modId xmlns:p14="http://schemas.microsoft.com/office/powerpoint/2010/main" val="107300923"/>
              </p:ext>
            </p:extLst>
          </p:nvPr>
        </p:nvGraphicFramePr>
        <p:xfrm>
          <a:off x="1600200" y="1278193"/>
          <a:ext cx="8229600" cy="53285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711420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385D7B-6C05-C33D-EB69-9C41D2498B65}"/>
              </a:ext>
            </a:extLst>
          </p:cNvPr>
          <p:cNvSpPr>
            <a:spLocks noGrp="1"/>
          </p:cNvSpPr>
          <p:nvPr>
            <p:ph type="title"/>
          </p:nvPr>
        </p:nvSpPr>
        <p:spPr/>
        <p:txBody>
          <a:bodyPr>
            <a:normAutofit fontScale="90000"/>
          </a:bodyPr>
          <a:lstStyle/>
          <a:p>
            <a:r>
              <a:rPr lang="en-ZA" sz="4400" dirty="0">
                <a:solidFill>
                  <a:schemeClr val="bg1"/>
                </a:solidFill>
                <a:effectLst/>
              </a:rPr>
              <a:t>WEIGHT PER EXIT LEVEL OUTCOME (ELO) PER SUBJECT</a:t>
            </a:r>
            <a:endParaRPr lang="en-ZA" dirty="0">
              <a:solidFill>
                <a:schemeClr val="bg1"/>
              </a:solidFill>
            </a:endParaRPr>
          </a:p>
        </p:txBody>
      </p:sp>
      <p:graphicFrame>
        <p:nvGraphicFramePr>
          <p:cNvPr id="2" name="Table 1">
            <a:extLst>
              <a:ext uri="{FF2B5EF4-FFF2-40B4-BE49-F238E27FC236}">
                <a16:creationId xmlns:a16="http://schemas.microsoft.com/office/drawing/2014/main" id="{9B6BA5E5-6897-01E9-C53B-A723BB4618FD}"/>
              </a:ext>
            </a:extLst>
          </p:cNvPr>
          <p:cNvGraphicFramePr>
            <a:graphicFrameLocks noGrp="1"/>
          </p:cNvGraphicFramePr>
          <p:nvPr>
            <p:extLst>
              <p:ext uri="{D42A27DB-BD31-4B8C-83A1-F6EECF244321}">
                <p14:modId xmlns:p14="http://schemas.microsoft.com/office/powerpoint/2010/main" val="559592302"/>
              </p:ext>
            </p:extLst>
          </p:nvPr>
        </p:nvGraphicFramePr>
        <p:xfrm>
          <a:off x="1400810" y="1317522"/>
          <a:ext cx="10515600" cy="5357594"/>
        </p:xfrm>
        <a:graphic>
          <a:graphicData uri="http://schemas.openxmlformats.org/drawingml/2006/table">
            <a:tbl>
              <a:tblPr firstRow="1" firstCol="1" bandRow="1">
                <a:tableStyleId>{5C22544A-7EE6-4342-B048-85BDC9FD1C3A}</a:tableStyleId>
              </a:tblPr>
              <a:tblGrid>
                <a:gridCol w="1125426">
                  <a:extLst>
                    <a:ext uri="{9D8B030D-6E8A-4147-A177-3AD203B41FA5}">
                      <a16:colId xmlns:a16="http://schemas.microsoft.com/office/drawing/2014/main" val="2686056530"/>
                    </a:ext>
                  </a:extLst>
                </a:gridCol>
                <a:gridCol w="1140928">
                  <a:extLst>
                    <a:ext uri="{9D8B030D-6E8A-4147-A177-3AD203B41FA5}">
                      <a16:colId xmlns:a16="http://schemas.microsoft.com/office/drawing/2014/main" val="3381340638"/>
                    </a:ext>
                  </a:extLst>
                </a:gridCol>
                <a:gridCol w="2009799">
                  <a:extLst>
                    <a:ext uri="{9D8B030D-6E8A-4147-A177-3AD203B41FA5}">
                      <a16:colId xmlns:a16="http://schemas.microsoft.com/office/drawing/2014/main" val="3098927510"/>
                    </a:ext>
                  </a:extLst>
                </a:gridCol>
                <a:gridCol w="1485841">
                  <a:extLst>
                    <a:ext uri="{9D8B030D-6E8A-4147-A177-3AD203B41FA5}">
                      <a16:colId xmlns:a16="http://schemas.microsoft.com/office/drawing/2014/main" val="1699867375"/>
                    </a:ext>
                  </a:extLst>
                </a:gridCol>
                <a:gridCol w="1603654">
                  <a:extLst>
                    <a:ext uri="{9D8B030D-6E8A-4147-A177-3AD203B41FA5}">
                      <a16:colId xmlns:a16="http://schemas.microsoft.com/office/drawing/2014/main" val="4201589340"/>
                    </a:ext>
                  </a:extLst>
                </a:gridCol>
                <a:gridCol w="1363062">
                  <a:extLst>
                    <a:ext uri="{9D8B030D-6E8A-4147-A177-3AD203B41FA5}">
                      <a16:colId xmlns:a16="http://schemas.microsoft.com/office/drawing/2014/main" val="1526141585"/>
                    </a:ext>
                  </a:extLst>
                </a:gridCol>
                <a:gridCol w="1786890">
                  <a:extLst>
                    <a:ext uri="{9D8B030D-6E8A-4147-A177-3AD203B41FA5}">
                      <a16:colId xmlns:a16="http://schemas.microsoft.com/office/drawing/2014/main" val="2495754004"/>
                    </a:ext>
                  </a:extLst>
                </a:gridCol>
              </a:tblGrid>
              <a:tr h="752653">
                <a:tc gridSpan="2">
                  <a:txBody>
                    <a:bodyPr/>
                    <a:lstStyle/>
                    <a:p>
                      <a:pPr algn="ctr">
                        <a:lnSpc>
                          <a:spcPct val="107000"/>
                        </a:lnSpc>
                        <a:buNone/>
                      </a:pPr>
                      <a:r>
                        <a:rPr lang="en-ZA" sz="1400" kern="100">
                          <a:effectLst/>
                          <a:latin typeface="Arial" panose="020B0604020202020204" pitchFamily="34" charset="0"/>
                          <a:cs typeface="Arial" panose="020B0604020202020204" pitchFamily="34" charset="0"/>
                        </a:rPr>
                        <a:t>Professional exam (300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hMerge="1">
                  <a:txBody>
                    <a:bodyPr/>
                    <a:lstStyle/>
                    <a:p>
                      <a:endParaRPr lang="en-ZA"/>
                    </a:p>
                  </a:txBody>
                  <a:tcP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Applied Pharmacology and Toxicology (90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gridSpan="2">
                  <a:txBody>
                    <a:bodyPr/>
                    <a:lstStyle/>
                    <a:p>
                      <a:pPr algn="ctr">
                        <a:lnSpc>
                          <a:spcPct val="107000"/>
                        </a:lnSpc>
                        <a:buNone/>
                      </a:pPr>
                      <a:r>
                        <a:rPr lang="en-GB" sz="1400" kern="100">
                          <a:effectLst/>
                          <a:latin typeface="Arial" panose="020B0604020202020204" pitchFamily="34" charset="0"/>
                          <a:cs typeface="Arial" panose="020B0604020202020204" pitchFamily="34" charset="0"/>
                        </a:rPr>
                        <a:t>Applied Pharmacy Practice in a Legal Framework (120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hMerge="1">
                  <a:txBody>
                    <a:bodyPr/>
                    <a:lstStyle/>
                    <a:p>
                      <a:endParaRPr lang="en-ZA"/>
                    </a:p>
                  </a:txBody>
                  <a:tcPr/>
                </a:tc>
                <a:tc gridSpan="2">
                  <a:txBody>
                    <a:bodyPr/>
                    <a:lstStyle/>
                    <a:p>
                      <a:pPr algn="ctr">
                        <a:lnSpc>
                          <a:spcPct val="107000"/>
                        </a:lnSpc>
                        <a:buNone/>
                      </a:pPr>
                      <a:r>
                        <a:rPr lang="en-GB" sz="1400" kern="100">
                          <a:effectLst/>
                          <a:latin typeface="Arial" panose="020B0604020202020204" pitchFamily="34" charset="0"/>
                          <a:cs typeface="Arial" panose="020B0604020202020204" pitchFamily="34" charset="0"/>
                        </a:rPr>
                        <a:t>Applied Pharmaceutics and Pharmaceutical Chemistry (90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hMerge="1">
                  <a:txBody>
                    <a:bodyPr/>
                    <a:lstStyle/>
                    <a:p>
                      <a:endParaRPr lang="en-ZA"/>
                    </a:p>
                  </a:txBody>
                  <a:tcPr/>
                </a:tc>
                <a:extLst>
                  <a:ext uri="{0D108BD9-81ED-4DB2-BD59-A6C34878D82A}">
                    <a16:rowId xmlns:a16="http://schemas.microsoft.com/office/drawing/2014/main" val="237794669"/>
                  </a:ext>
                </a:extLst>
              </a:tr>
              <a:tr h="752653">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ELO</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Total</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 Pharmacology (90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Pharmacy Practice (60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Law and Ethics (60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dirty="0">
                          <a:effectLst/>
                          <a:latin typeface="Arial" panose="020B0604020202020204" pitchFamily="34" charset="0"/>
                          <a:cs typeface="Arial" panose="020B0604020202020204" pitchFamily="34" charset="0"/>
                        </a:rPr>
                        <a:t>Pharmaceutics (50 MCQ)</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Pharmaceutical Chemistry (40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268667868"/>
                  </a:ext>
                </a:extLst>
              </a:tr>
              <a:tr h="321024">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1</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12%</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5.55%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3.33%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1.66%</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dirty="0">
                          <a:effectLst/>
                          <a:latin typeface="Arial" panose="020B0604020202020204" pitchFamily="34" charset="0"/>
                          <a:cs typeface="Arial" panose="020B0604020202020204" pitchFamily="34" charset="0"/>
                        </a:rPr>
                        <a:t>14%</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52.5%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311848871"/>
                  </a:ext>
                </a:extLst>
              </a:tr>
              <a:tr h="321024">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2</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9.67%</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3.33%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dirty="0">
                          <a:effectLst/>
                          <a:latin typeface="Arial" panose="020B0604020202020204" pitchFamily="34" charset="0"/>
                          <a:cs typeface="Arial" panose="020B0604020202020204" pitchFamily="34" charset="0"/>
                        </a:rPr>
                        <a:t>24%</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30%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58465522"/>
                  </a:ext>
                </a:extLst>
              </a:tr>
              <a:tr h="321024">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6%</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13.33%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dirty="0">
                          <a:effectLst/>
                          <a:latin typeface="Arial" panose="020B0604020202020204" pitchFamily="34" charset="0"/>
                          <a:cs typeface="Arial" panose="020B0604020202020204" pitchFamily="34" charset="0"/>
                        </a:rPr>
                        <a:t>20%</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724202511"/>
                  </a:ext>
                </a:extLst>
              </a:tr>
              <a:tr h="321024">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4</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10.33%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dirty="0">
                          <a:effectLst/>
                          <a:latin typeface="Arial" panose="020B0604020202020204" pitchFamily="34" charset="0"/>
                          <a:cs typeface="Arial" panose="020B0604020202020204" pitchFamily="34" charset="0"/>
                        </a:rPr>
                        <a:t>10</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dirty="0">
                          <a:effectLst/>
                          <a:latin typeface="Arial" panose="020B0604020202020204" pitchFamily="34" charset="0"/>
                          <a:cs typeface="Arial" panose="020B0604020202020204" pitchFamily="34" charset="0"/>
                        </a:rPr>
                        <a:t>42%</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17.5%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990452057"/>
                  </a:ext>
                </a:extLst>
              </a:tr>
              <a:tr h="321024">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6.33%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16.67%</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dirty="0">
                          <a:effectLst/>
                          <a:latin typeface="Arial" panose="020B0604020202020204" pitchFamily="34" charset="0"/>
                          <a:cs typeface="Arial" panose="020B0604020202020204" pitchFamily="34" charset="0"/>
                        </a:rPr>
                        <a:t>0</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4052021971"/>
                  </a:ext>
                </a:extLst>
              </a:tr>
              <a:tr h="321024">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6</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16%</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30%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13.33%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21.67%</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dirty="0">
                          <a:effectLst/>
                          <a:latin typeface="Arial" panose="020B0604020202020204" pitchFamily="34" charset="0"/>
                          <a:cs typeface="Arial" panose="020B0604020202020204" pitchFamily="34" charset="0"/>
                        </a:rPr>
                        <a:t>0</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882858938"/>
                  </a:ext>
                </a:extLst>
              </a:tr>
              <a:tr h="321024">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7</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14.67%</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31.11%</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25%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1.67%</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dirty="0">
                          <a:effectLst/>
                          <a:latin typeface="Arial" panose="020B0604020202020204" pitchFamily="34" charset="0"/>
                          <a:cs typeface="Arial" panose="020B0604020202020204" pitchFamily="34" charset="0"/>
                        </a:rPr>
                        <a:t>0</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938356530"/>
                  </a:ext>
                </a:extLst>
              </a:tr>
              <a:tr h="321024">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8</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11.67%</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20%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13.33%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dirty="0">
                          <a:effectLst/>
                          <a:latin typeface="Arial" panose="020B0604020202020204" pitchFamily="34" charset="0"/>
                          <a:cs typeface="Arial" panose="020B0604020202020204" pitchFamily="34" charset="0"/>
                        </a:rPr>
                        <a:t>0</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478030182"/>
                  </a:ext>
                </a:extLst>
              </a:tr>
              <a:tr h="321024">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9</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8%</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13.33%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dirty="0">
                          <a:effectLst/>
                          <a:latin typeface="Arial" panose="020B0604020202020204" pitchFamily="34" charset="0"/>
                          <a:cs typeface="Arial" panose="020B0604020202020204" pitchFamily="34" charset="0"/>
                        </a:rPr>
                        <a:t>0</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089180861"/>
                  </a:ext>
                </a:extLst>
              </a:tr>
              <a:tr h="321024">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10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5.33%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13.33%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13.33%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dirty="0">
                          <a:effectLst/>
                          <a:latin typeface="Arial" panose="020B0604020202020204" pitchFamily="34" charset="0"/>
                          <a:cs typeface="Arial" panose="020B0604020202020204" pitchFamily="34" charset="0"/>
                        </a:rPr>
                        <a:t>0</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755345337"/>
                  </a:ext>
                </a:extLst>
              </a:tr>
              <a:tr h="321024">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11</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dirty="0">
                          <a:effectLst/>
                          <a:latin typeface="Arial" panose="020B0604020202020204" pitchFamily="34" charset="0"/>
                          <a:cs typeface="Arial" panose="020B0604020202020204" pitchFamily="34" charset="0"/>
                        </a:rPr>
                        <a:t>0</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590231996"/>
                  </a:ext>
                </a:extLst>
              </a:tr>
              <a:tr h="321024">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TOTAL</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100%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30%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20%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20%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dirty="0">
                          <a:effectLst/>
                          <a:latin typeface="Arial" panose="020B0604020202020204" pitchFamily="34" charset="0"/>
                          <a:cs typeface="Arial" panose="020B0604020202020204" pitchFamily="34" charset="0"/>
                        </a:rPr>
                        <a:t>17.0%</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ZA" sz="1400" kern="100" dirty="0">
                          <a:effectLst/>
                          <a:latin typeface="Arial" panose="020B0604020202020204" pitchFamily="34" charset="0"/>
                          <a:cs typeface="Arial" panose="020B0604020202020204" pitchFamily="34" charset="0"/>
                        </a:rPr>
                        <a:t>13%</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750905672"/>
                  </a:ext>
                </a:extLst>
              </a:tr>
            </a:tbl>
          </a:graphicData>
        </a:graphic>
      </p:graphicFrame>
    </p:spTree>
    <p:extLst>
      <p:ext uri="{BB962C8B-B14F-4D97-AF65-F5344CB8AC3E}">
        <p14:creationId xmlns:p14="http://schemas.microsoft.com/office/powerpoint/2010/main" val="18968795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7B484E34-0B4C-4F9A-9845-67DBE756AA7E}"/>
              </a:ext>
            </a:extLst>
          </p:cNvPr>
          <p:cNvSpPr txBox="1">
            <a:spLocks/>
          </p:cNvSpPr>
          <p:nvPr/>
        </p:nvSpPr>
        <p:spPr>
          <a:xfrm>
            <a:off x="1235181" y="1745167"/>
            <a:ext cx="10320182" cy="42841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lumMod val="50000"/>
                </a:schemeClr>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Ø"/>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50000"/>
                </a:schemeClr>
              </a:buClr>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v"/>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9758" indent="-285750">
              <a:lnSpc>
                <a:spcPct val="150000"/>
              </a:lnSpc>
              <a:spcBef>
                <a:spcPts val="0"/>
              </a:spcBef>
            </a:pPr>
            <a:r>
              <a:rPr lang="en-GB" dirty="0">
                <a:solidFill>
                  <a:schemeClr val="accent1">
                    <a:lumMod val="50000"/>
                  </a:schemeClr>
                </a:solidFill>
              </a:rPr>
              <a:t>50 questions in total: </a:t>
            </a:r>
          </a:p>
          <a:p>
            <a:pPr marL="349758" indent="-285750">
              <a:lnSpc>
                <a:spcPct val="150000"/>
              </a:lnSpc>
              <a:spcBef>
                <a:spcPts val="0"/>
              </a:spcBef>
            </a:pPr>
            <a:r>
              <a:rPr lang="en-ZA" dirty="0">
                <a:solidFill>
                  <a:schemeClr val="accent1">
                    <a:lumMod val="50000"/>
                  </a:schemeClr>
                </a:solidFill>
              </a:rPr>
              <a:t>L</a:t>
            </a:r>
            <a:r>
              <a:rPr lang="en-ZA" b="0" i="0" u="none" strike="noStrike" baseline="0" dirty="0">
                <a:solidFill>
                  <a:schemeClr val="accent1">
                    <a:lumMod val="50000"/>
                  </a:schemeClr>
                </a:solidFill>
              </a:rPr>
              <a:t>evel of cognition</a:t>
            </a:r>
          </a:p>
          <a:p>
            <a:pPr marL="806958" lvl="1" indent="-285750">
              <a:lnSpc>
                <a:spcPct val="150000"/>
              </a:lnSpc>
              <a:spcBef>
                <a:spcPts val="0"/>
              </a:spcBef>
            </a:pPr>
            <a:r>
              <a:rPr lang="en-GB" sz="2800" b="0" i="0" u="none" strike="noStrike" baseline="0" dirty="0">
                <a:solidFill>
                  <a:schemeClr val="accent1">
                    <a:lumMod val="50000"/>
                  </a:schemeClr>
                </a:solidFill>
              </a:rPr>
              <a:t>Knowledge ≤ 10%; </a:t>
            </a:r>
          </a:p>
          <a:p>
            <a:pPr marL="806958" lvl="1" indent="-285750">
              <a:lnSpc>
                <a:spcPct val="150000"/>
              </a:lnSpc>
              <a:spcBef>
                <a:spcPts val="0"/>
              </a:spcBef>
            </a:pPr>
            <a:r>
              <a:rPr lang="en-GB" sz="2800" b="0" i="0" u="none" strike="noStrike" baseline="0" dirty="0">
                <a:solidFill>
                  <a:schemeClr val="accent1">
                    <a:lumMod val="50000"/>
                  </a:schemeClr>
                </a:solidFill>
              </a:rPr>
              <a:t>Application ≥ 50% (case study and scenarios </a:t>
            </a:r>
            <a:r>
              <a:rPr lang="en-GB" sz="2800" dirty="0">
                <a:solidFill>
                  <a:schemeClr val="accent1">
                    <a:lumMod val="50000"/>
                  </a:schemeClr>
                </a:solidFill>
              </a:rPr>
              <a:t>based</a:t>
            </a:r>
            <a:r>
              <a:rPr lang="en-GB" sz="2800" b="0" i="0" u="none" strike="noStrike" baseline="0" dirty="0">
                <a:solidFill>
                  <a:schemeClr val="accent1">
                    <a:lumMod val="50000"/>
                  </a:schemeClr>
                </a:solidFill>
              </a:rPr>
              <a:t>);</a:t>
            </a:r>
          </a:p>
          <a:p>
            <a:pPr marL="806958" lvl="1" indent="-285750">
              <a:lnSpc>
                <a:spcPct val="150000"/>
              </a:lnSpc>
              <a:spcBef>
                <a:spcPts val="0"/>
              </a:spcBef>
            </a:pPr>
            <a:r>
              <a:rPr lang="en-GB" sz="2800" b="0" i="0" u="none" strike="noStrike" baseline="0" dirty="0">
                <a:solidFill>
                  <a:schemeClr val="accent1">
                    <a:lumMod val="50000"/>
                  </a:schemeClr>
                </a:solidFill>
              </a:rPr>
              <a:t> Problem Solving ≤ 40%</a:t>
            </a:r>
            <a:endParaRPr lang="en-ZA" sz="2800" b="0" i="0" u="none" strike="noStrike" baseline="0" dirty="0">
              <a:solidFill>
                <a:schemeClr val="accent1">
                  <a:lumMod val="50000"/>
                </a:schemeClr>
              </a:solidFill>
            </a:endParaRPr>
          </a:p>
          <a:p>
            <a:pPr marL="64008" indent="0">
              <a:lnSpc>
                <a:spcPct val="150000"/>
              </a:lnSpc>
              <a:spcBef>
                <a:spcPts val="0"/>
              </a:spcBef>
              <a:buFont typeface="Arial" panose="020B0604020202020204" pitchFamily="34" charset="0"/>
              <a:buNone/>
            </a:pPr>
            <a:endParaRPr lang="en-ZA" sz="1800" dirty="0">
              <a:solidFill>
                <a:srgbClr val="323232"/>
              </a:solidFill>
            </a:endParaRPr>
          </a:p>
          <a:p>
            <a:pPr marL="64008" indent="0">
              <a:buFont typeface="Arial" panose="020B0604020202020204" pitchFamily="34" charset="0"/>
              <a:buNone/>
            </a:pPr>
            <a:endParaRPr lang="en-ZA" sz="1800" dirty="0">
              <a:solidFill>
                <a:srgbClr val="323232"/>
              </a:solidFill>
            </a:endParaRPr>
          </a:p>
          <a:p>
            <a:pPr marL="64008" indent="0">
              <a:lnSpc>
                <a:spcPct val="150000"/>
              </a:lnSpc>
              <a:spcBef>
                <a:spcPts val="0"/>
              </a:spcBef>
              <a:buFont typeface="Arial" panose="020B0604020202020204" pitchFamily="34" charset="0"/>
              <a:buNone/>
            </a:pPr>
            <a:endParaRPr lang="en-GB" sz="1800" dirty="0">
              <a:solidFill>
                <a:srgbClr val="323232"/>
              </a:solidFill>
            </a:endParaRPr>
          </a:p>
        </p:txBody>
      </p:sp>
      <p:sp>
        <p:nvSpPr>
          <p:cNvPr id="8" name="Title 1">
            <a:extLst>
              <a:ext uri="{FF2B5EF4-FFF2-40B4-BE49-F238E27FC236}">
                <a16:creationId xmlns:a16="http://schemas.microsoft.com/office/drawing/2014/main" id="{8AEF85B7-B172-4DEE-8E5E-B08C27B649F3}"/>
              </a:ext>
            </a:extLst>
          </p:cNvPr>
          <p:cNvSpPr txBox="1">
            <a:spLocks/>
          </p:cNvSpPr>
          <p:nvPr/>
        </p:nvSpPr>
        <p:spPr>
          <a:xfrm>
            <a:off x="1475688" y="384193"/>
            <a:ext cx="9700311" cy="1223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lumMod val="50000"/>
                  </a:schemeClr>
                </a:solidFill>
                <a:effectLst>
                  <a:outerShdw blurRad="38100" dist="38100" dir="2700000" algn="tl">
                    <a:srgbClr val="000000">
                      <a:alpha val="43137"/>
                    </a:srgbClr>
                  </a:outerShdw>
                </a:effectLst>
                <a:latin typeface="Aharoni" panose="02010803020104030203" pitchFamily="2" charset="-79"/>
                <a:ea typeface="+mj-ea"/>
                <a:cs typeface="Aharoni" panose="02010803020104030203" pitchFamily="2" charset="-79"/>
              </a:defRPr>
            </a:lvl1pPr>
          </a:lstStyle>
          <a:p>
            <a:r>
              <a:rPr lang="en-ZA" dirty="0"/>
              <a:t>Types of questions: </a:t>
            </a:r>
            <a:r>
              <a:rPr lang="en-GB" b="1" dirty="0">
                <a:solidFill>
                  <a:srgbClr val="4472C4">
                    <a:lumMod val="50000"/>
                  </a:srgbClr>
                </a:solidFill>
              </a:rPr>
              <a:t>P</a:t>
            </a:r>
            <a:r>
              <a:rPr kumimoji="0" lang="en-GB" sz="4400" b="1" i="0" u="none" strike="noStrike" kern="1200" cap="none" spc="0" normalizeH="0" baseline="0" noProof="0" dirty="0" err="1">
                <a:ln>
                  <a:noFill/>
                </a:ln>
                <a:solidFill>
                  <a:srgbClr val="4472C4">
                    <a:lumMod val="50000"/>
                  </a:srgbClr>
                </a:solidFill>
                <a:effectLst>
                  <a:outerShdw blurRad="38100" dist="38100" dir="2700000" algn="tl">
                    <a:srgbClr val="000000">
                      <a:alpha val="43137"/>
                    </a:srgbClr>
                  </a:outerShdw>
                </a:effectLst>
                <a:uLnTx/>
                <a:uFillTx/>
              </a:rPr>
              <a:t>harmaceutics</a:t>
            </a:r>
            <a:r>
              <a:rPr lang="en-ZA" dirty="0"/>
              <a:t>   </a:t>
            </a:r>
          </a:p>
        </p:txBody>
      </p:sp>
    </p:spTree>
    <p:extLst>
      <p:ext uri="{BB962C8B-B14F-4D97-AF65-F5344CB8AC3E}">
        <p14:creationId xmlns:p14="http://schemas.microsoft.com/office/powerpoint/2010/main" val="8201137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BBFBAA-98A7-45C3-8610-65DD24B22419}"/>
              </a:ext>
            </a:extLst>
          </p:cNvPr>
          <p:cNvSpPr>
            <a:spLocks noGrp="1"/>
          </p:cNvSpPr>
          <p:nvPr>
            <p:ph type="title"/>
          </p:nvPr>
        </p:nvSpPr>
        <p:spPr>
          <a:xfrm>
            <a:off x="1422400" y="502776"/>
            <a:ext cx="8491034" cy="775417"/>
          </a:xfrm>
          <a:solidFill>
            <a:schemeClr val="accent1">
              <a:lumMod val="50000"/>
            </a:schemeClr>
          </a:solidFill>
        </p:spPr>
        <p:txBody>
          <a:bodyPr/>
          <a:lstStyle/>
          <a:p>
            <a:r>
              <a:rPr lang="en-ZA" b="1" dirty="0">
                <a:solidFill>
                  <a:schemeClr val="bg1"/>
                </a:solidFill>
              </a:rPr>
              <a:t>ELO </a:t>
            </a:r>
            <a:r>
              <a:rPr lang="en-ZA" b="1" dirty="0">
                <a:solidFill>
                  <a:schemeClr val="bg1"/>
                </a:solidFill>
                <a:latin typeface="Arial" panose="020B0604020202020204" pitchFamily="34" charset="0"/>
                <a:cs typeface="Arial" panose="020B0604020202020204" pitchFamily="34" charset="0"/>
              </a:rPr>
              <a:t>1</a:t>
            </a:r>
            <a:r>
              <a:rPr lang="en-ZA" b="1" dirty="0">
                <a:solidFill>
                  <a:schemeClr val="bg1"/>
                </a:solidFill>
              </a:rPr>
              <a:t> </a:t>
            </a:r>
          </a:p>
        </p:txBody>
      </p:sp>
      <p:sp>
        <p:nvSpPr>
          <p:cNvPr id="2" name="Content Placeholder 1">
            <a:extLst>
              <a:ext uri="{FF2B5EF4-FFF2-40B4-BE49-F238E27FC236}">
                <a16:creationId xmlns:a16="http://schemas.microsoft.com/office/drawing/2014/main" id="{B1010164-1907-499C-8B08-043031FE0D7E}"/>
              </a:ext>
            </a:extLst>
          </p:cNvPr>
          <p:cNvSpPr>
            <a:spLocks noGrp="1"/>
          </p:cNvSpPr>
          <p:nvPr>
            <p:ph sz="half" idx="1"/>
          </p:nvPr>
        </p:nvSpPr>
        <p:spPr>
          <a:xfrm>
            <a:off x="999454" y="1994022"/>
            <a:ext cx="9194460" cy="1858135"/>
          </a:xfrm>
        </p:spPr>
        <p:txBody>
          <a:bodyPr>
            <a:noAutofit/>
          </a:bodyPr>
          <a:lstStyle/>
          <a:p>
            <a:pPr marL="642938" indent="-285750" algn="just">
              <a:lnSpc>
                <a:spcPct val="100000"/>
              </a:lnSpc>
              <a:spcBef>
                <a:spcPct val="20000"/>
              </a:spcBef>
              <a:spcAft>
                <a:spcPts val="1000"/>
              </a:spcAft>
              <a:buClr>
                <a:srgbClr val="0000FF"/>
              </a:buClr>
              <a:buSzPct val="100000"/>
              <a:buFont typeface="Wingdings" panose="05000000000000000000" pitchFamily="2" charset="2"/>
              <a:buChar char="v"/>
              <a:defRPr/>
            </a:pPr>
            <a:r>
              <a:rPr lang="en-GB" dirty="0">
                <a:solidFill>
                  <a:srgbClr val="002060"/>
                </a:solidFill>
              </a:rPr>
              <a:t>Physical, chemical and biological principles are integrated and applied in the development, formulation, compounding, manufacturing, drug supply management and dispensing of pharmaceutical products.</a:t>
            </a:r>
          </a:p>
          <a:p>
            <a:pPr marL="1557338" lvl="2" indent="-285750" algn="just">
              <a:lnSpc>
                <a:spcPct val="100000"/>
              </a:lnSpc>
              <a:spcBef>
                <a:spcPct val="20000"/>
              </a:spcBef>
              <a:spcAft>
                <a:spcPts val="1000"/>
              </a:spcAft>
              <a:buClr>
                <a:srgbClr val="0000FF"/>
              </a:buClr>
              <a:buSzPct val="100000"/>
              <a:buFont typeface="Wingdings" panose="05000000000000000000" pitchFamily="2" charset="2"/>
              <a:buChar char="v"/>
              <a:defRPr/>
            </a:pPr>
            <a:r>
              <a:rPr lang="en-GB" dirty="0">
                <a:solidFill>
                  <a:srgbClr val="002060"/>
                </a:solidFill>
              </a:rPr>
              <a:t>Integrating the physical pharmacy aspects such as unit operations, rheology, micrometrics, thermodynamics, solubility, dissolution, stability etc. </a:t>
            </a:r>
          </a:p>
          <a:p>
            <a:pPr marL="1557338" lvl="2" indent="-285750" algn="just">
              <a:lnSpc>
                <a:spcPct val="100000"/>
              </a:lnSpc>
              <a:spcBef>
                <a:spcPct val="20000"/>
              </a:spcBef>
              <a:spcAft>
                <a:spcPts val="1000"/>
              </a:spcAft>
              <a:buClr>
                <a:srgbClr val="0000FF"/>
              </a:buClr>
              <a:buSzPct val="100000"/>
              <a:buFont typeface="Wingdings" panose="05000000000000000000" pitchFamily="2" charset="2"/>
              <a:buChar char="v"/>
              <a:defRPr/>
            </a:pPr>
            <a:r>
              <a:rPr lang="en-GB" dirty="0">
                <a:solidFill>
                  <a:srgbClr val="002060"/>
                </a:solidFill>
              </a:rPr>
              <a:t>References: </a:t>
            </a:r>
          </a:p>
          <a:p>
            <a:pPr marL="1614488" lvl="2" indent="-342900" algn="just">
              <a:lnSpc>
                <a:spcPct val="100000"/>
              </a:lnSpc>
              <a:spcBef>
                <a:spcPct val="20000"/>
              </a:spcBef>
              <a:spcAft>
                <a:spcPts val="1000"/>
              </a:spcAft>
              <a:buClr>
                <a:srgbClr val="0000FF"/>
              </a:buClr>
              <a:buSzPct val="100000"/>
              <a:defRPr/>
            </a:pPr>
            <a:r>
              <a:rPr lang="en-GB" sz="1400" b="1" i="0" u="none" strike="noStrike" baseline="0" dirty="0">
                <a:solidFill>
                  <a:srgbClr val="002060"/>
                </a:solidFill>
                <a:latin typeface="Arial" panose="020B0604020202020204" pitchFamily="34" charset="0"/>
              </a:rPr>
              <a:t>Martin’s Physical Pharmacy and Pharmaceutical Sciences</a:t>
            </a:r>
            <a:r>
              <a:rPr lang="en-GB" sz="1400" b="0" i="0" u="none" strike="noStrike" baseline="0" dirty="0">
                <a:solidFill>
                  <a:srgbClr val="002060"/>
                </a:solidFill>
                <a:latin typeface="Arial" panose="020B0604020202020204" pitchFamily="34" charset="0"/>
              </a:rPr>
              <a:t>. </a:t>
            </a:r>
            <a:r>
              <a:rPr lang="en-GB" sz="1400" b="0" i="0" u="none" strike="noStrike" baseline="0" dirty="0" err="1">
                <a:solidFill>
                  <a:srgbClr val="002060"/>
                </a:solidFill>
                <a:latin typeface="Arial" panose="020B0604020202020204" pitchFamily="34" charset="0"/>
              </a:rPr>
              <a:t>Sinko</a:t>
            </a:r>
            <a:r>
              <a:rPr lang="en-GB" sz="1400" b="0" i="0" u="none" strike="noStrike" baseline="0" dirty="0">
                <a:solidFill>
                  <a:srgbClr val="002060"/>
                </a:solidFill>
                <a:latin typeface="Arial" panose="020B0604020202020204" pitchFamily="34" charset="0"/>
              </a:rPr>
              <a:t> PJ. Latest edition </a:t>
            </a:r>
          </a:p>
          <a:p>
            <a:pPr marL="1614488" lvl="2" indent="-342900" algn="just">
              <a:lnSpc>
                <a:spcPct val="100000"/>
              </a:lnSpc>
              <a:spcBef>
                <a:spcPct val="20000"/>
              </a:spcBef>
              <a:spcAft>
                <a:spcPts val="1000"/>
              </a:spcAft>
              <a:buClr>
                <a:srgbClr val="0000FF"/>
              </a:buClr>
              <a:buSzPct val="100000"/>
              <a:defRPr/>
            </a:pPr>
            <a:r>
              <a:rPr lang="en-GB" sz="1400" b="1" i="0" u="none" strike="noStrike" baseline="0" dirty="0">
                <a:solidFill>
                  <a:srgbClr val="002060"/>
                </a:solidFill>
                <a:latin typeface="Arial" panose="020B0604020202020204" pitchFamily="34" charset="0"/>
              </a:rPr>
              <a:t>The Design and Manufacture of Medicines</a:t>
            </a:r>
            <a:r>
              <a:rPr lang="en-GB" sz="1400" b="0" i="0" u="none" strike="noStrike" baseline="0" dirty="0">
                <a:solidFill>
                  <a:srgbClr val="002060"/>
                </a:solidFill>
                <a:latin typeface="Arial" panose="020B0604020202020204" pitchFamily="34" charset="0"/>
              </a:rPr>
              <a:t>. </a:t>
            </a:r>
            <a:r>
              <a:rPr lang="en-GB" sz="1400" b="0" i="0" u="none" strike="noStrike" baseline="0" dirty="0" err="1">
                <a:solidFill>
                  <a:srgbClr val="002060"/>
                </a:solidFill>
                <a:latin typeface="Arial" panose="020B0604020202020204" pitchFamily="34" charset="0"/>
              </a:rPr>
              <a:t>Aulton</a:t>
            </a:r>
            <a:r>
              <a:rPr lang="en-GB" sz="1400" b="0" i="0" u="none" strike="noStrike" baseline="0" dirty="0">
                <a:solidFill>
                  <a:srgbClr val="002060"/>
                </a:solidFill>
                <a:latin typeface="Arial" panose="020B0604020202020204" pitchFamily="34" charset="0"/>
              </a:rPr>
              <a:t>, M.E. Latest Edition</a:t>
            </a:r>
          </a:p>
          <a:p>
            <a:pPr marL="1557338" lvl="2" indent="-285750" algn="just">
              <a:lnSpc>
                <a:spcPct val="100000"/>
              </a:lnSpc>
              <a:spcBef>
                <a:spcPct val="20000"/>
              </a:spcBef>
              <a:spcAft>
                <a:spcPts val="1000"/>
              </a:spcAft>
              <a:buClr>
                <a:srgbClr val="0000FF"/>
              </a:buClr>
              <a:buSzPct val="100000"/>
              <a:buFont typeface="Wingdings" panose="05000000000000000000" pitchFamily="2" charset="2"/>
              <a:buChar char="v"/>
              <a:defRPr/>
            </a:pPr>
            <a:endParaRPr lang="en-GB" dirty="0">
              <a:solidFill>
                <a:srgbClr val="002060"/>
              </a:solidFill>
            </a:endParaRPr>
          </a:p>
        </p:txBody>
      </p:sp>
      <p:pic>
        <p:nvPicPr>
          <p:cNvPr id="5" name="Graphic 4" descr="Scientist male with solid fill">
            <a:extLst>
              <a:ext uri="{FF2B5EF4-FFF2-40B4-BE49-F238E27FC236}">
                <a16:creationId xmlns:a16="http://schemas.microsoft.com/office/drawing/2014/main" id="{838ADA0C-A90A-4595-829C-15EF88002FE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220419" y="225955"/>
            <a:ext cx="1599670" cy="1599670"/>
          </a:xfrm>
          <a:prstGeom prst="rect">
            <a:avLst/>
          </a:prstGeom>
        </p:spPr>
      </p:pic>
      <p:pic>
        <p:nvPicPr>
          <p:cNvPr id="7" name="Graphic 6" descr="Microscope with solid fill">
            <a:extLst>
              <a:ext uri="{FF2B5EF4-FFF2-40B4-BE49-F238E27FC236}">
                <a16:creationId xmlns:a16="http://schemas.microsoft.com/office/drawing/2014/main" id="{99FCC694-AE9D-4B3A-B633-F1411C1C01B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91212" y="1825625"/>
            <a:ext cx="1458083" cy="1458083"/>
          </a:xfrm>
          <a:prstGeom prst="rect">
            <a:avLst/>
          </a:prstGeom>
        </p:spPr>
      </p:pic>
      <p:pic>
        <p:nvPicPr>
          <p:cNvPr id="8" name="Graphic 7" descr="Scales of justice with solid fill">
            <a:extLst>
              <a:ext uri="{FF2B5EF4-FFF2-40B4-BE49-F238E27FC236}">
                <a16:creationId xmlns:a16="http://schemas.microsoft.com/office/drawing/2014/main" id="{25F4FE60-E64D-4B9D-80AA-EC1F6E9C38D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91212" y="3392131"/>
            <a:ext cx="1654575" cy="1224412"/>
          </a:xfrm>
          <a:prstGeom prst="rect">
            <a:avLst/>
          </a:prstGeom>
        </p:spPr>
      </p:pic>
      <p:sp>
        <p:nvSpPr>
          <p:cNvPr id="9" name="Title 2">
            <a:extLst>
              <a:ext uri="{FF2B5EF4-FFF2-40B4-BE49-F238E27FC236}">
                <a16:creationId xmlns:a16="http://schemas.microsoft.com/office/drawing/2014/main" id="{9775FD8B-4547-49D3-BCB5-D1E9709772A6}"/>
              </a:ext>
            </a:extLst>
          </p:cNvPr>
          <p:cNvSpPr txBox="1">
            <a:spLocks/>
          </p:cNvSpPr>
          <p:nvPr/>
        </p:nvSpPr>
        <p:spPr>
          <a:xfrm>
            <a:off x="1422400" y="1218605"/>
            <a:ext cx="3751943" cy="7754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lumMod val="50000"/>
                  </a:schemeClr>
                </a:solidFill>
                <a:effectLst>
                  <a:outerShdw blurRad="38100" dist="38100" dir="2700000" algn="tl">
                    <a:srgbClr val="000000">
                      <a:alpha val="43137"/>
                    </a:srgbClr>
                  </a:outerShdw>
                </a:effectLst>
                <a:latin typeface="Aharoni" panose="02010803020104030203" pitchFamily="2" charset="-79"/>
                <a:ea typeface="+mj-ea"/>
                <a:cs typeface="Aharoni" panose="02010803020104030203" pitchFamily="2" charset="-79"/>
              </a:defRPr>
            </a:lvl1pPr>
          </a:lstStyle>
          <a:p>
            <a:r>
              <a:rPr lang="en-ZA" b="1" dirty="0">
                <a:latin typeface="Arial" panose="020B0604020202020204" pitchFamily="34" charset="0"/>
                <a:cs typeface="Arial" panose="020B0604020202020204" pitchFamily="34" charset="0"/>
              </a:rPr>
              <a:t>14%</a:t>
            </a:r>
          </a:p>
        </p:txBody>
      </p:sp>
    </p:spTree>
    <p:extLst>
      <p:ext uri="{BB962C8B-B14F-4D97-AF65-F5344CB8AC3E}">
        <p14:creationId xmlns:p14="http://schemas.microsoft.com/office/powerpoint/2010/main" val="9085787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D32F7D-178F-81FC-98A5-E4A6163A45F1}"/>
              </a:ext>
            </a:extLst>
          </p:cNvPr>
          <p:cNvSpPr>
            <a:spLocks noGrp="1"/>
          </p:cNvSpPr>
          <p:nvPr>
            <p:ph sz="half" idx="2"/>
          </p:nvPr>
        </p:nvSpPr>
        <p:spPr>
          <a:xfrm>
            <a:off x="838200" y="1815547"/>
            <a:ext cx="7590183" cy="4211555"/>
          </a:xfrm>
        </p:spPr>
        <p:txBody>
          <a:bodyPr/>
          <a:lstStyle/>
          <a:p>
            <a:pPr marL="0" indent="0" algn="just">
              <a:lnSpc>
                <a:spcPct val="150000"/>
              </a:lnSpc>
              <a:spcBef>
                <a:spcPts val="600"/>
              </a:spcBef>
              <a:buNone/>
            </a:pPr>
            <a:r>
              <a:rPr lang="en-GB" sz="1800" b="1" dirty="0">
                <a:effectLst/>
                <a:latin typeface="Arial" panose="020B0604020202020204" pitchFamily="34" charset="0"/>
                <a:ea typeface="Times New Roman" panose="02020603050405020304" pitchFamily="18" charset="0"/>
                <a:cs typeface="Arial" panose="020B0604020202020204" pitchFamily="34" charset="0"/>
              </a:rPr>
              <a:t>Question:</a:t>
            </a:r>
            <a:r>
              <a:rPr lang="en-GB" sz="1800" dirty="0">
                <a:effectLst/>
                <a:latin typeface="Arial" panose="020B0604020202020204" pitchFamily="34" charset="0"/>
                <a:ea typeface="Times New Roman" panose="02020603050405020304" pitchFamily="18" charset="0"/>
                <a:cs typeface="Arial" panose="020B0604020202020204" pitchFamily="34" charset="0"/>
              </a:rPr>
              <a:t> The highly soluble amorphous material formed due to quench-cooling of the crystalline drug showed a glass transition temperature of 40 °C. Which of the following would negatively impact the solubility of the amorphous form?</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Bef>
                <a:spcPts val="600"/>
              </a:spcBef>
              <a:spcAft>
                <a:spcPts val="0"/>
              </a:spcAft>
              <a:buFont typeface="+mj-lt"/>
              <a:buAutoNum type="alphaLcPeriod"/>
            </a:pPr>
            <a:r>
              <a:rPr lang="en-GB" sz="1800" dirty="0">
                <a:effectLst/>
                <a:latin typeface="Arial" panose="020B0604020202020204" pitchFamily="34" charset="0"/>
                <a:ea typeface="Times New Roman" panose="02020603050405020304" pitchFamily="18" charset="0"/>
                <a:cs typeface="Arial" panose="020B0604020202020204" pitchFamily="34" charset="0"/>
              </a:rPr>
              <a:t>Storing at 40 °C</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Bef>
                <a:spcPts val="600"/>
              </a:spcBef>
              <a:spcAft>
                <a:spcPts val="0"/>
              </a:spcAft>
              <a:buFont typeface="+mj-lt"/>
              <a:buAutoNum type="alphaLcPeriod"/>
            </a:pPr>
            <a:r>
              <a:rPr lang="en-GB" sz="1800" dirty="0">
                <a:effectLst/>
                <a:latin typeface="Arial" panose="020B0604020202020204" pitchFamily="34" charset="0"/>
                <a:ea typeface="Times New Roman" panose="02020603050405020304" pitchFamily="18" charset="0"/>
                <a:cs typeface="Arial" panose="020B0604020202020204" pitchFamily="34" charset="0"/>
              </a:rPr>
              <a:t>Storing at 25 °C </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Bef>
                <a:spcPts val="600"/>
              </a:spcBef>
              <a:spcAft>
                <a:spcPts val="0"/>
              </a:spcAft>
              <a:buFont typeface="+mj-lt"/>
              <a:buAutoNum type="alphaLcPeriod"/>
            </a:pPr>
            <a:r>
              <a:rPr lang="en-GB" sz="1800" dirty="0">
                <a:effectLst/>
                <a:latin typeface="Arial" panose="020B0604020202020204" pitchFamily="34" charset="0"/>
                <a:ea typeface="Times New Roman" panose="02020603050405020304" pitchFamily="18" charset="0"/>
                <a:cs typeface="Arial" panose="020B0604020202020204" pitchFamily="34" charset="0"/>
              </a:rPr>
              <a:t>Storing it as an amorphous solid dispersion</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Bef>
                <a:spcPts val="600"/>
              </a:spcBef>
              <a:spcAft>
                <a:spcPts val="0"/>
              </a:spcAft>
              <a:buFont typeface="+mj-lt"/>
              <a:buAutoNum type="alphaLcPeriod"/>
            </a:pPr>
            <a:r>
              <a:rPr lang="en-GB" sz="1800" dirty="0">
                <a:effectLst/>
                <a:latin typeface="Arial" panose="020B0604020202020204" pitchFamily="34" charset="0"/>
                <a:ea typeface="Times New Roman" panose="02020603050405020304" pitchFamily="18" charset="0"/>
                <a:cs typeface="Arial" panose="020B0604020202020204" pitchFamily="34" charset="0"/>
              </a:rPr>
              <a:t>Mixing with Polyvinylpyrrolidone</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ZA" dirty="0"/>
          </a:p>
        </p:txBody>
      </p:sp>
      <p:sp>
        <p:nvSpPr>
          <p:cNvPr id="3" name="Title 2">
            <a:extLst>
              <a:ext uri="{FF2B5EF4-FFF2-40B4-BE49-F238E27FC236}">
                <a16:creationId xmlns:a16="http://schemas.microsoft.com/office/drawing/2014/main" id="{2839C1E0-EB6F-F05F-CD01-9F8B603F39C2}"/>
              </a:ext>
            </a:extLst>
          </p:cNvPr>
          <p:cNvSpPr>
            <a:spLocks noGrp="1"/>
          </p:cNvSpPr>
          <p:nvPr>
            <p:ph type="title"/>
          </p:nvPr>
        </p:nvSpPr>
        <p:spPr/>
        <p:txBody>
          <a:bodyPr/>
          <a:lstStyle/>
          <a:p>
            <a:r>
              <a:rPr lang="en-ZA" dirty="0"/>
              <a:t>Pharmaceutics questions Examples</a:t>
            </a:r>
          </a:p>
        </p:txBody>
      </p:sp>
      <p:sp>
        <p:nvSpPr>
          <p:cNvPr id="4" name="Rectangle 3">
            <a:extLst>
              <a:ext uri="{FF2B5EF4-FFF2-40B4-BE49-F238E27FC236}">
                <a16:creationId xmlns:a16="http://schemas.microsoft.com/office/drawing/2014/main" id="{600EB6DA-C6DF-0F1D-11C5-C68519786646}"/>
              </a:ext>
            </a:extLst>
          </p:cNvPr>
          <p:cNvSpPr/>
          <p:nvPr/>
        </p:nvSpPr>
        <p:spPr>
          <a:xfrm>
            <a:off x="838200" y="3631096"/>
            <a:ext cx="2143539" cy="34455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5" name="Picture 4">
            <a:extLst>
              <a:ext uri="{FF2B5EF4-FFF2-40B4-BE49-F238E27FC236}">
                <a16:creationId xmlns:a16="http://schemas.microsoft.com/office/drawing/2014/main" id="{15865078-3062-1794-8AA5-7709D423A77D}"/>
              </a:ext>
            </a:extLst>
          </p:cNvPr>
          <p:cNvPicPr>
            <a:picLocks noChangeAspect="1"/>
          </p:cNvPicPr>
          <p:nvPr/>
        </p:nvPicPr>
        <p:blipFill>
          <a:blip r:embed="rId2"/>
          <a:stretch>
            <a:fillRect/>
          </a:stretch>
        </p:blipFill>
        <p:spPr>
          <a:xfrm>
            <a:off x="8586717" y="1179122"/>
            <a:ext cx="4693461" cy="44997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621298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D32F7D-178F-81FC-98A5-E4A6163A45F1}"/>
              </a:ext>
            </a:extLst>
          </p:cNvPr>
          <p:cNvSpPr>
            <a:spLocks noGrp="1"/>
          </p:cNvSpPr>
          <p:nvPr>
            <p:ph sz="half" idx="2"/>
          </p:nvPr>
        </p:nvSpPr>
        <p:spPr>
          <a:xfrm>
            <a:off x="838200" y="1815547"/>
            <a:ext cx="7590183" cy="4211555"/>
          </a:xfrm>
        </p:spPr>
        <p:txBody>
          <a:bodyPr>
            <a:normAutofit/>
          </a:bodyPr>
          <a:lstStyle/>
          <a:p>
            <a:pPr marL="0" indent="0" algn="just">
              <a:lnSpc>
                <a:spcPct val="150000"/>
              </a:lnSpc>
              <a:spcBef>
                <a:spcPts val="600"/>
              </a:spcBef>
              <a:buNone/>
            </a:pPr>
            <a:r>
              <a:rPr lang="en-GB" sz="1800" b="1" dirty="0">
                <a:effectLst/>
                <a:latin typeface="Arial" panose="020B0604020202020204" pitchFamily="34" charset="0"/>
                <a:ea typeface="Times New Roman" panose="02020603050405020304" pitchFamily="18" charset="0"/>
                <a:cs typeface="Arial" panose="020B0604020202020204" pitchFamily="34" charset="0"/>
              </a:rPr>
              <a:t>Question: </a:t>
            </a:r>
            <a:r>
              <a:rPr lang="en-GB" sz="1800" dirty="0"/>
              <a:t>In the case of water-soluble dyes added to granules prepared with wet granulation technique, which of the following drying equipment would best suit to prevent migration of the colour? </a:t>
            </a:r>
            <a:endParaRPr lang="en-ZA" sz="1800" dirty="0"/>
          </a:p>
          <a:p>
            <a:pPr marL="342900" lvl="0" indent="-342900" algn="just">
              <a:lnSpc>
                <a:spcPct val="150000"/>
              </a:lnSpc>
              <a:spcBef>
                <a:spcPts val="600"/>
              </a:spcBef>
              <a:buFont typeface="+mj-lt"/>
              <a:buAutoNum type="alphaLcParenR"/>
            </a:pPr>
            <a:r>
              <a:rPr lang="en-GB" sz="1800" dirty="0"/>
              <a:t>Tray dryer</a:t>
            </a:r>
            <a:endParaRPr lang="en-ZA" sz="1800" dirty="0"/>
          </a:p>
          <a:p>
            <a:pPr marL="342900" lvl="0" indent="-342900" algn="just">
              <a:lnSpc>
                <a:spcPct val="150000"/>
              </a:lnSpc>
              <a:spcBef>
                <a:spcPts val="600"/>
              </a:spcBef>
              <a:buFont typeface="+mj-lt"/>
              <a:buAutoNum type="alphaLcParenR"/>
            </a:pPr>
            <a:r>
              <a:rPr lang="en-GB" sz="1800" dirty="0"/>
              <a:t>Spray dryer</a:t>
            </a:r>
            <a:r>
              <a:rPr lang="en-GB" sz="1800" b="1" dirty="0"/>
              <a:t> </a:t>
            </a:r>
            <a:endParaRPr lang="en-ZA" sz="1800" dirty="0"/>
          </a:p>
          <a:p>
            <a:pPr marL="342900" lvl="0" indent="-342900" algn="just">
              <a:lnSpc>
                <a:spcPct val="150000"/>
              </a:lnSpc>
              <a:spcBef>
                <a:spcPts val="600"/>
              </a:spcBef>
              <a:buFont typeface="+mj-lt"/>
              <a:buAutoNum type="alphaLcParenR"/>
            </a:pPr>
            <a:r>
              <a:rPr lang="en-GB" sz="1800" dirty="0"/>
              <a:t>Fluidized bed dryer </a:t>
            </a:r>
            <a:endParaRPr lang="en-ZA" sz="1800" dirty="0"/>
          </a:p>
          <a:p>
            <a:pPr marL="342900" lvl="0" indent="-342900" algn="just">
              <a:lnSpc>
                <a:spcPct val="150000"/>
              </a:lnSpc>
              <a:spcBef>
                <a:spcPts val="600"/>
              </a:spcBef>
              <a:buFont typeface="+mj-lt"/>
              <a:buAutoNum type="alphaLcParenR"/>
            </a:pPr>
            <a:r>
              <a:rPr lang="en-GB" sz="1800" dirty="0"/>
              <a:t>Microwave Drier</a:t>
            </a:r>
            <a:endParaRPr lang="en-ZA" sz="1800" dirty="0"/>
          </a:p>
          <a:p>
            <a:endParaRPr lang="en-ZA" dirty="0"/>
          </a:p>
        </p:txBody>
      </p:sp>
      <p:sp>
        <p:nvSpPr>
          <p:cNvPr id="3" name="Title 2">
            <a:extLst>
              <a:ext uri="{FF2B5EF4-FFF2-40B4-BE49-F238E27FC236}">
                <a16:creationId xmlns:a16="http://schemas.microsoft.com/office/drawing/2014/main" id="{2839C1E0-EB6F-F05F-CD01-9F8B603F39C2}"/>
              </a:ext>
            </a:extLst>
          </p:cNvPr>
          <p:cNvSpPr>
            <a:spLocks noGrp="1"/>
          </p:cNvSpPr>
          <p:nvPr>
            <p:ph type="title"/>
          </p:nvPr>
        </p:nvSpPr>
        <p:spPr/>
        <p:txBody>
          <a:bodyPr/>
          <a:lstStyle/>
          <a:p>
            <a:r>
              <a:rPr lang="en-ZA" dirty="0"/>
              <a:t>Pharmaceutics questions Examples</a:t>
            </a:r>
          </a:p>
        </p:txBody>
      </p:sp>
      <p:sp>
        <p:nvSpPr>
          <p:cNvPr id="4" name="Rectangle 3">
            <a:extLst>
              <a:ext uri="{FF2B5EF4-FFF2-40B4-BE49-F238E27FC236}">
                <a16:creationId xmlns:a16="http://schemas.microsoft.com/office/drawing/2014/main" id="{600EB6DA-C6DF-0F1D-11C5-C68519786646}"/>
              </a:ext>
            </a:extLst>
          </p:cNvPr>
          <p:cNvSpPr/>
          <p:nvPr/>
        </p:nvSpPr>
        <p:spPr>
          <a:xfrm>
            <a:off x="838200" y="4237382"/>
            <a:ext cx="2474843" cy="37437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5" name="Picture 4">
            <a:extLst>
              <a:ext uri="{FF2B5EF4-FFF2-40B4-BE49-F238E27FC236}">
                <a16:creationId xmlns:a16="http://schemas.microsoft.com/office/drawing/2014/main" id="{EAB06946-F1D2-FCBA-D356-AEAE6E363A62}"/>
              </a:ext>
            </a:extLst>
          </p:cNvPr>
          <p:cNvPicPr>
            <a:picLocks noChangeAspect="1"/>
          </p:cNvPicPr>
          <p:nvPr/>
        </p:nvPicPr>
        <p:blipFill>
          <a:blip r:embed="rId2"/>
          <a:stretch>
            <a:fillRect/>
          </a:stretch>
        </p:blipFill>
        <p:spPr>
          <a:xfrm>
            <a:off x="8586717" y="1179122"/>
            <a:ext cx="4693461" cy="44997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77054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A35B2D-C7D0-45F5-91AC-01098E9D135C}"/>
              </a:ext>
            </a:extLst>
          </p:cNvPr>
          <p:cNvSpPr>
            <a:spLocks noGrp="1"/>
          </p:cNvSpPr>
          <p:nvPr>
            <p:ph type="title"/>
          </p:nvPr>
        </p:nvSpPr>
        <p:spPr>
          <a:xfrm>
            <a:off x="1265212" y="277960"/>
            <a:ext cx="9139662" cy="775417"/>
          </a:xfrm>
          <a:solidFill>
            <a:schemeClr val="accent1">
              <a:lumMod val="75000"/>
            </a:schemeClr>
          </a:solidFill>
        </p:spPr>
        <p:txBody>
          <a:bodyPr/>
          <a:lstStyle/>
          <a:p>
            <a:r>
              <a:rPr lang="en-ZA" b="1" dirty="0">
                <a:solidFill>
                  <a:schemeClr val="bg1"/>
                </a:solidFill>
              </a:rPr>
              <a:t>ELO</a:t>
            </a:r>
            <a:r>
              <a:rPr lang="en-ZA" b="1" dirty="0">
                <a:solidFill>
                  <a:schemeClr val="bg1"/>
                </a:solidFill>
                <a:latin typeface="+mn-lt"/>
              </a:rPr>
              <a:t> </a:t>
            </a:r>
            <a:r>
              <a:rPr lang="en-ZA" b="1" dirty="0">
                <a:solidFill>
                  <a:schemeClr val="bg1"/>
                </a:solidFill>
                <a:latin typeface="Arial" panose="020B0604020202020204" pitchFamily="34" charset="0"/>
                <a:cs typeface="Arial" panose="020B0604020202020204" pitchFamily="34" charset="0"/>
              </a:rPr>
              <a:t>2</a:t>
            </a:r>
          </a:p>
        </p:txBody>
      </p:sp>
      <p:pic>
        <p:nvPicPr>
          <p:cNvPr id="5" name="Graphic 4" descr="Medicine with solid fill">
            <a:extLst>
              <a:ext uri="{FF2B5EF4-FFF2-40B4-BE49-F238E27FC236}">
                <a16:creationId xmlns:a16="http://schemas.microsoft.com/office/drawing/2014/main" id="{20A9FE44-71BE-4776-BEA1-04FB0728470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404874" y="2290440"/>
            <a:ext cx="1595695" cy="1595695"/>
          </a:xfrm>
          <a:prstGeom prst="rect">
            <a:avLst/>
          </a:prstGeom>
        </p:spPr>
      </p:pic>
      <p:pic>
        <p:nvPicPr>
          <p:cNvPr id="7" name="Graphic 6" descr="Clipboard Checked with solid fill">
            <a:extLst>
              <a:ext uri="{FF2B5EF4-FFF2-40B4-BE49-F238E27FC236}">
                <a16:creationId xmlns:a16="http://schemas.microsoft.com/office/drawing/2014/main" id="{B6093A9E-2DB6-4FAE-ADD8-90C719348EB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63852" y="874073"/>
            <a:ext cx="1595695" cy="1595695"/>
          </a:xfrm>
          <a:prstGeom prst="rect">
            <a:avLst/>
          </a:prstGeom>
        </p:spPr>
      </p:pic>
      <p:sp>
        <p:nvSpPr>
          <p:cNvPr id="6" name="Title 2">
            <a:extLst>
              <a:ext uri="{FF2B5EF4-FFF2-40B4-BE49-F238E27FC236}">
                <a16:creationId xmlns:a16="http://schemas.microsoft.com/office/drawing/2014/main" id="{4E1681D3-F036-4151-A6FB-9C00556EB4B5}"/>
              </a:ext>
            </a:extLst>
          </p:cNvPr>
          <p:cNvSpPr txBox="1">
            <a:spLocks/>
          </p:cNvSpPr>
          <p:nvPr/>
        </p:nvSpPr>
        <p:spPr>
          <a:xfrm>
            <a:off x="1265212" y="1053377"/>
            <a:ext cx="3751943" cy="7754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lumMod val="50000"/>
                  </a:schemeClr>
                </a:solidFill>
                <a:effectLst>
                  <a:outerShdw blurRad="38100" dist="38100" dir="2700000" algn="tl">
                    <a:srgbClr val="000000">
                      <a:alpha val="43137"/>
                    </a:srgbClr>
                  </a:outerShdw>
                </a:effectLst>
                <a:latin typeface="Aharoni" panose="02010803020104030203" pitchFamily="2" charset="-79"/>
                <a:ea typeface="+mj-ea"/>
                <a:cs typeface="Aharoni" panose="02010803020104030203" pitchFamily="2" charset="-79"/>
              </a:defRPr>
            </a:lvl1pPr>
          </a:lstStyle>
          <a:p>
            <a:r>
              <a:rPr lang="en-ZA" b="1" dirty="0">
                <a:latin typeface="Arial" panose="020B0604020202020204" pitchFamily="34" charset="0"/>
                <a:cs typeface="Arial" panose="020B0604020202020204" pitchFamily="34" charset="0"/>
              </a:rPr>
              <a:t>24%</a:t>
            </a:r>
          </a:p>
        </p:txBody>
      </p:sp>
      <p:sp>
        <p:nvSpPr>
          <p:cNvPr id="9" name="Content Placeholder 1">
            <a:extLst>
              <a:ext uri="{FF2B5EF4-FFF2-40B4-BE49-F238E27FC236}">
                <a16:creationId xmlns:a16="http://schemas.microsoft.com/office/drawing/2014/main" id="{74E37DFF-63C5-437B-9EF6-D6213B002BA4}"/>
              </a:ext>
            </a:extLst>
          </p:cNvPr>
          <p:cNvSpPr txBox="1">
            <a:spLocks/>
          </p:cNvSpPr>
          <p:nvPr/>
        </p:nvSpPr>
        <p:spPr>
          <a:xfrm>
            <a:off x="738112" y="1828794"/>
            <a:ext cx="9666762" cy="47512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lumMod val="50000"/>
                </a:schemeClr>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Ø"/>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50000"/>
                </a:schemeClr>
              </a:buClr>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v"/>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71563" indent="-714375" algn="just">
              <a:lnSpc>
                <a:spcPct val="100000"/>
              </a:lnSpc>
              <a:spcBef>
                <a:spcPct val="20000"/>
              </a:spcBef>
              <a:spcAft>
                <a:spcPts val="1000"/>
              </a:spcAft>
              <a:buClr>
                <a:srgbClr val="0000FF"/>
              </a:buClr>
              <a:buSzPct val="100000"/>
              <a:buFont typeface="Wingdings" panose="05000000000000000000" pitchFamily="2" charset="2"/>
              <a:buChar char="v"/>
              <a:defRPr/>
            </a:pPr>
            <a:r>
              <a:rPr lang="en-GB" sz="1800" dirty="0">
                <a:solidFill>
                  <a:srgbClr val="FF0000"/>
                </a:solidFill>
              </a:rPr>
              <a:t>Physicochemical and biopharmaceutical principles </a:t>
            </a:r>
            <a:r>
              <a:rPr lang="en-GB" sz="1800" dirty="0">
                <a:solidFill>
                  <a:srgbClr val="002060"/>
                </a:solidFill>
              </a:rPr>
              <a:t>are applied in the </a:t>
            </a:r>
            <a:r>
              <a:rPr lang="en-GB" sz="1800" dirty="0">
                <a:solidFill>
                  <a:srgbClr val="FF0000"/>
                </a:solidFill>
              </a:rPr>
              <a:t>formulation and development </a:t>
            </a:r>
            <a:r>
              <a:rPr lang="en-GB" sz="1800" dirty="0">
                <a:solidFill>
                  <a:srgbClr val="002060"/>
                </a:solidFill>
              </a:rPr>
              <a:t>of pharmaceutical products.</a:t>
            </a:r>
            <a:endParaRPr lang="en-US" sz="1800" dirty="0">
              <a:solidFill>
                <a:srgbClr val="002060"/>
              </a:solidFill>
            </a:endParaRPr>
          </a:p>
          <a:p>
            <a:pPr marL="1071563" indent="-714375" algn="just">
              <a:lnSpc>
                <a:spcPct val="100000"/>
              </a:lnSpc>
              <a:spcBef>
                <a:spcPct val="20000"/>
              </a:spcBef>
              <a:spcAft>
                <a:spcPts val="1000"/>
              </a:spcAft>
              <a:buClr>
                <a:srgbClr val="0000FF"/>
              </a:buClr>
              <a:buSzPct val="100000"/>
              <a:buFont typeface="Wingdings" panose="05000000000000000000" pitchFamily="2" charset="2"/>
              <a:buChar char="v"/>
              <a:defRPr/>
            </a:pPr>
            <a:r>
              <a:rPr lang="en-GB" sz="1800" dirty="0">
                <a:solidFill>
                  <a:srgbClr val="002060"/>
                </a:solidFill>
              </a:rPr>
              <a:t>Physical, chemical and biological principles are applied in the manufacturing, compounding and quality assurance of pharmaceutical products.</a:t>
            </a:r>
          </a:p>
          <a:p>
            <a:pPr marL="1071563" indent="-714375" algn="just">
              <a:lnSpc>
                <a:spcPct val="100000"/>
              </a:lnSpc>
              <a:spcBef>
                <a:spcPct val="20000"/>
              </a:spcBef>
              <a:spcAft>
                <a:spcPts val="1000"/>
              </a:spcAft>
              <a:buClr>
                <a:srgbClr val="0000FF"/>
              </a:buClr>
              <a:buSzPct val="100000"/>
              <a:buFont typeface="Wingdings" panose="05000000000000000000" pitchFamily="2" charset="2"/>
              <a:buChar char="v"/>
              <a:defRPr/>
            </a:pPr>
            <a:r>
              <a:rPr lang="en-GB" sz="1800" dirty="0">
                <a:solidFill>
                  <a:srgbClr val="002060"/>
                </a:solidFill>
              </a:rPr>
              <a:t>Physicochemical and biopharmaceutical principles are applied in </a:t>
            </a:r>
            <a:r>
              <a:rPr lang="en-GB" sz="1800" dirty="0">
                <a:solidFill>
                  <a:srgbClr val="FF0000"/>
                </a:solidFill>
              </a:rPr>
              <a:t>compounding and dispensing </a:t>
            </a:r>
            <a:r>
              <a:rPr lang="en-GB" sz="1800" dirty="0">
                <a:solidFill>
                  <a:srgbClr val="002060"/>
                </a:solidFill>
              </a:rPr>
              <a:t>of pharmaceutical products.</a:t>
            </a:r>
          </a:p>
          <a:p>
            <a:pPr marL="1985963" lvl="2" indent="-714375" algn="just">
              <a:lnSpc>
                <a:spcPct val="100000"/>
              </a:lnSpc>
              <a:spcBef>
                <a:spcPts val="600"/>
              </a:spcBef>
              <a:buClr>
                <a:srgbClr val="0000FF"/>
              </a:buClr>
              <a:buSzPct val="100000"/>
              <a:buFont typeface="Wingdings" panose="05000000000000000000" pitchFamily="2" charset="2"/>
              <a:buChar char="v"/>
              <a:defRPr/>
            </a:pPr>
            <a:r>
              <a:rPr lang="en-GB" sz="1600" dirty="0">
                <a:solidFill>
                  <a:srgbClr val="002060"/>
                </a:solidFill>
              </a:rPr>
              <a:t>Biopharmaceutical factors in formulation design, its effect on the </a:t>
            </a:r>
            <a:r>
              <a:rPr lang="en-US" sz="1600" dirty="0">
                <a:solidFill>
                  <a:srgbClr val="002060"/>
                </a:solidFill>
              </a:rPr>
              <a:t>drug bioavailability.</a:t>
            </a:r>
          </a:p>
          <a:p>
            <a:pPr marL="1985963" lvl="2" indent="-714375" algn="just">
              <a:lnSpc>
                <a:spcPct val="100000"/>
              </a:lnSpc>
              <a:spcBef>
                <a:spcPts val="600"/>
              </a:spcBef>
              <a:buClr>
                <a:srgbClr val="0000FF"/>
              </a:buClr>
              <a:buSzPct val="100000"/>
              <a:buFont typeface="Wingdings" panose="05000000000000000000" pitchFamily="2" charset="2"/>
              <a:buChar char="v"/>
              <a:defRPr/>
            </a:pPr>
            <a:r>
              <a:rPr lang="en-US" sz="1600" dirty="0">
                <a:solidFill>
                  <a:srgbClr val="002060"/>
                </a:solidFill>
              </a:rPr>
              <a:t>Application of pharmacokinetics in clinical situations.</a:t>
            </a:r>
          </a:p>
          <a:p>
            <a:pPr marL="1985963" lvl="2" indent="-714375" algn="just">
              <a:lnSpc>
                <a:spcPct val="100000"/>
              </a:lnSpc>
              <a:spcBef>
                <a:spcPts val="600"/>
              </a:spcBef>
              <a:buClr>
                <a:srgbClr val="0000FF"/>
              </a:buClr>
              <a:buSzPct val="100000"/>
              <a:buFont typeface="Wingdings" panose="05000000000000000000" pitchFamily="2" charset="2"/>
              <a:buChar char="v"/>
              <a:defRPr/>
            </a:pPr>
            <a:r>
              <a:rPr lang="en-US" sz="1600" dirty="0">
                <a:solidFill>
                  <a:srgbClr val="002060"/>
                </a:solidFill>
              </a:rPr>
              <a:t>Novel drug delivery systems (GRDDS, Colon, Nasal, including the vesicular </a:t>
            </a:r>
            <a:r>
              <a:rPr lang="en-US" sz="1600" dirty="0" err="1">
                <a:solidFill>
                  <a:srgbClr val="002060"/>
                </a:solidFill>
              </a:rPr>
              <a:t>drig</a:t>
            </a:r>
            <a:r>
              <a:rPr lang="en-US" sz="1600" dirty="0">
                <a:solidFill>
                  <a:srgbClr val="002060"/>
                </a:solidFill>
              </a:rPr>
              <a:t> delivery systems)</a:t>
            </a:r>
          </a:p>
          <a:p>
            <a:pPr marL="1985963" lvl="2" indent="-714375" algn="just">
              <a:lnSpc>
                <a:spcPct val="100000"/>
              </a:lnSpc>
              <a:spcBef>
                <a:spcPts val="600"/>
              </a:spcBef>
              <a:buClr>
                <a:srgbClr val="0000FF"/>
              </a:buClr>
              <a:buSzPct val="100000"/>
              <a:buFont typeface="Wingdings" panose="05000000000000000000" pitchFamily="2" charset="2"/>
              <a:buChar char="v"/>
              <a:defRPr/>
            </a:pPr>
            <a:r>
              <a:rPr lang="en-US" sz="1600" dirty="0">
                <a:solidFill>
                  <a:srgbClr val="002060"/>
                </a:solidFill>
              </a:rPr>
              <a:t>References: </a:t>
            </a:r>
          </a:p>
          <a:p>
            <a:pPr marL="2900363" lvl="4" indent="-714375" algn="just">
              <a:lnSpc>
                <a:spcPct val="100000"/>
              </a:lnSpc>
              <a:spcBef>
                <a:spcPts val="600"/>
              </a:spcBef>
              <a:buClr>
                <a:srgbClr val="0000FF"/>
              </a:buClr>
              <a:buSzPct val="100000"/>
              <a:buFont typeface="Wingdings" panose="05000000000000000000" pitchFamily="2" charset="2"/>
              <a:buChar char="§"/>
              <a:defRPr/>
            </a:pPr>
            <a:r>
              <a:rPr lang="en-GB" sz="1400" b="1" i="0" u="none" strike="noStrike" baseline="0" dirty="0">
                <a:solidFill>
                  <a:srgbClr val="002060"/>
                </a:solidFill>
                <a:latin typeface="Arial" panose="020B0604020202020204" pitchFamily="34" charset="0"/>
              </a:rPr>
              <a:t>Applied Biopharmaceutics and Pharmacokinetics</a:t>
            </a:r>
            <a:r>
              <a:rPr lang="en-GB" sz="1400" b="0" i="0" u="none" strike="noStrike" baseline="0" dirty="0">
                <a:solidFill>
                  <a:srgbClr val="002060"/>
                </a:solidFill>
                <a:latin typeface="Arial" panose="020B0604020202020204" pitchFamily="34" charset="0"/>
              </a:rPr>
              <a:t>: Shargel L and Yu S.A. Latest edition. </a:t>
            </a:r>
          </a:p>
          <a:p>
            <a:pPr marL="2900363" lvl="4" indent="-714375" algn="just">
              <a:lnSpc>
                <a:spcPct val="100000"/>
              </a:lnSpc>
              <a:spcBef>
                <a:spcPts val="600"/>
              </a:spcBef>
              <a:buClr>
                <a:srgbClr val="0000FF"/>
              </a:buClr>
              <a:buSzPct val="100000"/>
              <a:buFont typeface="Wingdings" panose="05000000000000000000" pitchFamily="2" charset="2"/>
              <a:buChar char="§"/>
              <a:defRPr/>
            </a:pPr>
            <a:r>
              <a:rPr lang="en-GB" sz="1400" b="1" i="0" u="none" strike="noStrike" baseline="0" dirty="0">
                <a:solidFill>
                  <a:srgbClr val="002060"/>
                </a:solidFill>
                <a:latin typeface="Arial" panose="020B0604020202020204" pitchFamily="34" charset="0"/>
              </a:rPr>
              <a:t>Drug Delivery &amp; Targeting</a:t>
            </a:r>
            <a:r>
              <a:rPr lang="en-GB" sz="1400" b="0" i="0" u="none" strike="noStrike" baseline="0" dirty="0">
                <a:solidFill>
                  <a:srgbClr val="002060"/>
                </a:solidFill>
                <a:latin typeface="Arial" panose="020B0604020202020204" pitchFamily="34" charset="0"/>
              </a:rPr>
              <a:t>. Perrie Y and </a:t>
            </a:r>
            <a:r>
              <a:rPr lang="en-GB" sz="1400" b="0" i="0" u="none" strike="noStrike" baseline="0" dirty="0" err="1">
                <a:solidFill>
                  <a:srgbClr val="002060"/>
                </a:solidFill>
                <a:latin typeface="Arial" panose="020B0604020202020204" pitchFamily="34" charset="0"/>
              </a:rPr>
              <a:t>Rades</a:t>
            </a:r>
            <a:r>
              <a:rPr lang="en-GB" sz="1400" b="0" i="0" u="none" strike="noStrike" baseline="0" dirty="0">
                <a:solidFill>
                  <a:srgbClr val="002060"/>
                </a:solidFill>
                <a:latin typeface="Arial" panose="020B0604020202020204" pitchFamily="34" charset="0"/>
              </a:rPr>
              <a:t> T. Latest edition </a:t>
            </a:r>
          </a:p>
          <a:p>
            <a:pPr marL="1985963" lvl="2" indent="-714375" algn="just">
              <a:lnSpc>
                <a:spcPct val="100000"/>
              </a:lnSpc>
              <a:spcBef>
                <a:spcPts val="600"/>
              </a:spcBef>
              <a:buClr>
                <a:srgbClr val="0000FF"/>
              </a:buClr>
              <a:buSzPct val="100000"/>
              <a:buFont typeface="Wingdings" panose="05000000000000000000" pitchFamily="2" charset="2"/>
              <a:buChar char="v"/>
              <a:defRPr/>
            </a:pPr>
            <a:endParaRPr lang="en-GB" sz="1600" b="0" i="0" u="none" strike="noStrike" baseline="0" dirty="0">
              <a:solidFill>
                <a:srgbClr val="002060"/>
              </a:solidFill>
              <a:latin typeface="Arial" panose="020B0604020202020204" pitchFamily="34" charset="0"/>
            </a:endParaRPr>
          </a:p>
          <a:p>
            <a:pPr marL="1985963" lvl="2" indent="-714375" algn="just">
              <a:lnSpc>
                <a:spcPct val="100000"/>
              </a:lnSpc>
              <a:spcBef>
                <a:spcPct val="20000"/>
              </a:spcBef>
              <a:spcAft>
                <a:spcPts val="1000"/>
              </a:spcAft>
              <a:buClr>
                <a:srgbClr val="0000FF"/>
              </a:buClr>
              <a:buSzPct val="100000"/>
              <a:buFont typeface="Wingdings" panose="05000000000000000000" pitchFamily="2" charset="2"/>
              <a:buChar char="v"/>
              <a:defRPr/>
            </a:pPr>
            <a:endParaRPr lang="en-GB" sz="1600" dirty="0">
              <a:solidFill>
                <a:srgbClr val="002060"/>
              </a:solidFill>
            </a:endParaRPr>
          </a:p>
        </p:txBody>
      </p:sp>
    </p:spTree>
    <p:extLst>
      <p:ext uri="{BB962C8B-B14F-4D97-AF65-F5344CB8AC3E}">
        <p14:creationId xmlns:p14="http://schemas.microsoft.com/office/powerpoint/2010/main" val="371575659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D32F7D-178F-81FC-98A5-E4A6163A45F1}"/>
              </a:ext>
            </a:extLst>
          </p:cNvPr>
          <p:cNvSpPr>
            <a:spLocks noGrp="1"/>
          </p:cNvSpPr>
          <p:nvPr>
            <p:ph sz="half" idx="2"/>
          </p:nvPr>
        </p:nvSpPr>
        <p:spPr>
          <a:xfrm>
            <a:off x="838200" y="1815547"/>
            <a:ext cx="7590183" cy="4211555"/>
          </a:xfrm>
        </p:spPr>
        <p:txBody>
          <a:bodyPr/>
          <a:lstStyle/>
          <a:p>
            <a:pPr marL="0" indent="0" algn="just">
              <a:lnSpc>
                <a:spcPct val="150000"/>
              </a:lnSpc>
              <a:spcBef>
                <a:spcPts val="600"/>
              </a:spcBef>
              <a:buNone/>
            </a:pPr>
            <a:r>
              <a:rPr lang="en-GB" sz="1800" b="1" dirty="0">
                <a:effectLst/>
                <a:latin typeface="Arial" panose="020B0604020202020204" pitchFamily="34" charset="0"/>
                <a:ea typeface="Times New Roman" panose="02020603050405020304" pitchFamily="18" charset="0"/>
                <a:cs typeface="Arial" panose="020B0604020202020204" pitchFamily="34" charset="0"/>
              </a:rPr>
              <a:t>Question: </a:t>
            </a:r>
            <a:r>
              <a:rPr lang="en-GB" sz="1800" dirty="0">
                <a:effectLst/>
                <a:latin typeface="Arial" panose="020B0604020202020204" pitchFamily="34" charset="0"/>
                <a:ea typeface="Times New Roman" panose="02020603050405020304" pitchFamily="18" charset="0"/>
                <a:cs typeface="Arial" panose="020B0604020202020204" pitchFamily="34" charset="0"/>
              </a:rPr>
              <a:t>Which of the following age-related factors can significantly affect pharmacokinetics among elderly patients that would lead to dose adjustments?</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Bef>
                <a:spcPts val="600"/>
              </a:spcBef>
              <a:spcAft>
                <a:spcPts val="0"/>
              </a:spcAft>
              <a:buFont typeface="+mj-lt"/>
              <a:buAutoNum type="alphaLcParenR"/>
            </a:pPr>
            <a:r>
              <a:rPr lang="en-GB" sz="1800" dirty="0">
                <a:effectLst/>
                <a:latin typeface="Arial" panose="020B0604020202020204" pitchFamily="34" charset="0"/>
                <a:ea typeface="Times New Roman" panose="02020603050405020304" pitchFamily="18" charset="0"/>
                <a:cs typeface="Arial" panose="020B0604020202020204" pitchFamily="34" charset="0"/>
              </a:rPr>
              <a:t>Increase in total body water</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Bef>
                <a:spcPts val="600"/>
              </a:spcBef>
              <a:spcAft>
                <a:spcPts val="0"/>
              </a:spcAft>
              <a:buFont typeface="+mj-lt"/>
              <a:buAutoNum type="alphaLcParenR"/>
            </a:pPr>
            <a:r>
              <a:rPr lang="en-GB" sz="1800" dirty="0">
                <a:effectLst/>
                <a:latin typeface="Arial" panose="020B0604020202020204" pitchFamily="34" charset="0"/>
                <a:ea typeface="Times New Roman" panose="02020603050405020304" pitchFamily="18" charset="0"/>
                <a:cs typeface="Arial" panose="020B0604020202020204" pitchFamily="34" charset="0"/>
              </a:rPr>
              <a:t>Decrease in body fat</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Bef>
                <a:spcPts val="600"/>
              </a:spcBef>
              <a:spcAft>
                <a:spcPts val="0"/>
              </a:spcAft>
              <a:buFont typeface="+mj-lt"/>
              <a:buAutoNum type="alphaLcParenR"/>
            </a:pPr>
            <a:r>
              <a:rPr lang="en-GB" sz="1800" dirty="0">
                <a:effectLst/>
                <a:latin typeface="Arial" panose="020B0604020202020204" pitchFamily="34" charset="0"/>
                <a:ea typeface="Times New Roman" panose="02020603050405020304" pitchFamily="18" charset="0"/>
                <a:cs typeface="Arial" panose="020B0604020202020204" pitchFamily="34" charset="0"/>
              </a:rPr>
              <a:t>Decrease in serum albumin concentrations</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Bef>
                <a:spcPts val="600"/>
              </a:spcBef>
              <a:spcAft>
                <a:spcPts val="0"/>
              </a:spcAft>
              <a:buFont typeface="+mj-lt"/>
              <a:buAutoNum type="alphaLcParenR"/>
            </a:pPr>
            <a:r>
              <a:rPr lang="en-GB" sz="1800" dirty="0">
                <a:effectLst/>
                <a:latin typeface="Arial" panose="020B0604020202020204" pitchFamily="34" charset="0"/>
                <a:ea typeface="Times New Roman" panose="02020603050405020304" pitchFamily="18" charset="0"/>
                <a:cs typeface="Arial" panose="020B0604020202020204" pitchFamily="34" charset="0"/>
              </a:rPr>
              <a:t>Decrease in creatinine clearance</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ZA" dirty="0"/>
          </a:p>
        </p:txBody>
      </p:sp>
      <p:sp>
        <p:nvSpPr>
          <p:cNvPr id="3" name="Title 2">
            <a:extLst>
              <a:ext uri="{FF2B5EF4-FFF2-40B4-BE49-F238E27FC236}">
                <a16:creationId xmlns:a16="http://schemas.microsoft.com/office/drawing/2014/main" id="{2839C1E0-EB6F-F05F-CD01-9F8B603F39C2}"/>
              </a:ext>
            </a:extLst>
          </p:cNvPr>
          <p:cNvSpPr>
            <a:spLocks noGrp="1"/>
          </p:cNvSpPr>
          <p:nvPr>
            <p:ph type="title"/>
          </p:nvPr>
        </p:nvSpPr>
        <p:spPr/>
        <p:txBody>
          <a:bodyPr/>
          <a:lstStyle/>
          <a:p>
            <a:r>
              <a:rPr lang="en-ZA" dirty="0"/>
              <a:t>Pharmaceutics questions Examples</a:t>
            </a:r>
          </a:p>
        </p:txBody>
      </p:sp>
      <p:sp>
        <p:nvSpPr>
          <p:cNvPr id="4" name="Rectangle 3">
            <a:extLst>
              <a:ext uri="{FF2B5EF4-FFF2-40B4-BE49-F238E27FC236}">
                <a16:creationId xmlns:a16="http://schemas.microsoft.com/office/drawing/2014/main" id="{600EB6DA-C6DF-0F1D-11C5-C68519786646}"/>
              </a:ext>
            </a:extLst>
          </p:cNvPr>
          <p:cNvSpPr/>
          <p:nvPr/>
        </p:nvSpPr>
        <p:spPr>
          <a:xfrm>
            <a:off x="838200" y="4704523"/>
            <a:ext cx="3866322" cy="34455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5" name="Picture 4">
            <a:extLst>
              <a:ext uri="{FF2B5EF4-FFF2-40B4-BE49-F238E27FC236}">
                <a16:creationId xmlns:a16="http://schemas.microsoft.com/office/drawing/2014/main" id="{FB706871-6513-1D89-0D44-99ECB92C1F0F}"/>
              </a:ext>
            </a:extLst>
          </p:cNvPr>
          <p:cNvPicPr>
            <a:picLocks noChangeAspect="1"/>
          </p:cNvPicPr>
          <p:nvPr/>
        </p:nvPicPr>
        <p:blipFill>
          <a:blip r:embed="rId2"/>
          <a:stretch>
            <a:fillRect/>
          </a:stretch>
        </p:blipFill>
        <p:spPr>
          <a:xfrm>
            <a:off x="8586717" y="1179122"/>
            <a:ext cx="4693461" cy="44997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954938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C083E30-3C46-0B05-6487-776A9356E685}"/>
              </a:ext>
            </a:extLst>
          </p:cNvPr>
          <p:cNvSpPr>
            <a:spLocks noGrp="1"/>
          </p:cNvSpPr>
          <p:nvPr>
            <p:ph sz="half" idx="2"/>
          </p:nvPr>
        </p:nvSpPr>
        <p:spPr>
          <a:xfrm>
            <a:off x="745003" y="1728767"/>
            <a:ext cx="7797472" cy="4748910"/>
          </a:xfrm>
        </p:spPr>
        <p:txBody>
          <a:bodyPr>
            <a:normAutofit/>
          </a:bodyPr>
          <a:lstStyle/>
          <a:p>
            <a:pPr marL="0" indent="0" algn="just">
              <a:buNone/>
            </a:pPr>
            <a:r>
              <a:rPr lang="en-GB" sz="1800" b="1" dirty="0">
                <a:effectLst/>
                <a:latin typeface="Arial" panose="020B0604020202020204" pitchFamily="34" charset="0"/>
                <a:ea typeface="Times New Roman" panose="02020603050405020304" pitchFamily="18" charset="0"/>
                <a:cs typeface="Arial" panose="020B0604020202020204" pitchFamily="34" charset="0"/>
              </a:rPr>
              <a:t>Question: </a:t>
            </a:r>
            <a:r>
              <a:rPr lang="en-GB" sz="1800" dirty="0">
                <a:effectLst/>
                <a:latin typeface="Arial" panose="020B0604020202020204" pitchFamily="34" charset="0"/>
                <a:ea typeface="Calibri" panose="020F0502020204030204" pitchFamily="34" charset="0"/>
                <a:cs typeface="Arial" panose="020B0604020202020204" pitchFamily="34" charset="0"/>
              </a:rPr>
              <a:t>The figure below shows the plasma concentration time profiles of the weakly acidic drug X (</a:t>
            </a:r>
            <a:r>
              <a:rPr lang="en-GB" sz="1800" dirty="0" err="1">
                <a:effectLst/>
                <a:latin typeface="Arial" panose="020B0604020202020204" pitchFamily="34" charset="0"/>
                <a:ea typeface="Calibri" panose="020F0502020204030204" pitchFamily="34" charset="0"/>
                <a:cs typeface="Arial" panose="020B0604020202020204" pitchFamily="34" charset="0"/>
              </a:rPr>
              <a:t>pKa</a:t>
            </a:r>
            <a:r>
              <a:rPr lang="en-GB" sz="1800" dirty="0">
                <a:effectLst/>
                <a:latin typeface="Arial" panose="020B0604020202020204" pitchFamily="34" charset="0"/>
                <a:ea typeface="Calibri" panose="020F0502020204030204" pitchFamily="34" charset="0"/>
                <a:cs typeface="Arial" panose="020B0604020202020204" pitchFamily="34" charset="0"/>
              </a:rPr>
              <a:t> of 4.0), administered orally as a tablet under fasting (</a:t>
            </a:r>
            <a:r>
              <a:rPr lang="en-GB" sz="18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pH 1.2</a:t>
            </a:r>
            <a:r>
              <a:rPr lang="en-GB" sz="1800" dirty="0">
                <a:effectLst/>
                <a:latin typeface="Arial" panose="020B0604020202020204" pitchFamily="34" charset="0"/>
                <a:ea typeface="Calibri" panose="020F0502020204030204" pitchFamily="34" charset="0"/>
                <a:cs typeface="Arial" panose="020B0604020202020204" pitchFamily="34" charset="0"/>
              </a:rPr>
              <a:t>) and fed conditions (</a:t>
            </a:r>
            <a:r>
              <a:rPr lang="en-GB" sz="1800" b="1" dirty="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pH = 4</a:t>
            </a:r>
            <a:r>
              <a:rPr lang="en-GB" sz="1800" dirty="0">
                <a:effectLst/>
                <a:latin typeface="Arial" panose="020B0604020202020204" pitchFamily="34" charset="0"/>
                <a:ea typeface="Calibri" panose="020F0502020204030204" pitchFamily="34" charset="0"/>
                <a:cs typeface="Arial" panose="020B0604020202020204" pitchFamily="34" charset="0"/>
              </a:rPr>
              <a:t>). Which of the following statement is correct pertaining to the absorption of the drug?</a:t>
            </a:r>
          </a:p>
          <a:p>
            <a:pPr marL="342900" lvl="0" indent="-342900" algn="just">
              <a:lnSpc>
                <a:spcPct val="150000"/>
              </a:lnSpc>
              <a:spcBef>
                <a:spcPts val="600"/>
              </a:spcBef>
              <a:spcAft>
                <a:spcPts val="0"/>
              </a:spcAft>
              <a:buFont typeface="+mj-lt"/>
              <a:buAutoNum type="alphaLcParenR"/>
            </a:pPr>
            <a:r>
              <a:rPr lang="en-GB" sz="1800" dirty="0">
                <a:solidFill>
                  <a:srgbClr val="000000"/>
                </a:solidFill>
                <a:effectLst/>
                <a:latin typeface="Arial" panose="020B0604020202020204" pitchFamily="34" charset="0"/>
                <a:ea typeface="Calibri" panose="020F0502020204030204" pitchFamily="34" charset="0"/>
              </a:rPr>
              <a:t>The rate of absorption is always faster in the fasting conditions compared to the fed conditions</a:t>
            </a:r>
            <a:endParaRPr lang="en-ZA" sz="1800" dirty="0">
              <a:solidFill>
                <a:srgbClr val="000000"/>
              </a:solidFill>
              <a:effectLst/>
              <a:latin typeface="Arial" panose="020B0604020202020204" pitchFamily="34" charset="0"/>
              <a:ea typeface="Calibri" panose="020F0502020204030204" pitchFamily="34" charset="0"/>
            </a:endParaRPr>
          </a:p>
          <a:p>
            <a:pPr marL="342900" lvl="0" indent="-342900" algn="just">
              <a:lnSpc>
                <a:spcPct val="150000"/>
              </a:lnSpc>
              <a:spcBef>
                <a:spcPts val="600"/>
              </a:spcBef>
              <a:spcAft>
                <a:spcPts val="0"/>
              </a:spcAft>
              <a:buFont typeface="+mj-lt"/>
              <a:buAutoNum type="alphaLcParenR"/>
            </a:pPr>
            <a:r>
              <a:rPr lang="en-GB" sz="1800" dirty="0">
                <a:solidFill>
                  <a:srgbClr val="000000"/>
                </a:solidFill>
                <a:effectLst/>
                <a:latin typeface="Arial" panose="020B0604020202020204" pitchFamily="34" charset="0"/>
                <a:ea typeface="Calibri" panose="020F0502020204030204" pitchFamily="34" charset="0"/>
              </a:rPr>
              <a:t>The drug taken under fasting condition resulted 100% ionisation, leading to greater </a:t>
            </a:r>
            <a:r>
              <a:rPr lang="en-GB" sz="1800" dirty="0" err="1">
                <a:solidFill>
                  <a:srgbClr val="000000"/>
                </a:solidFill>
                <a:effectLst/>
                <a:latin typeface="Arial" panose="020B0604020202020204" pitchFamily="34" charset="0"/>
                <a:ea typeface="Calibri" panose="020F0502020204030204" pitchFamily="34" charset="0"/>
              </a:rPr>
              <a:t>Cmax</a:t>
            </a:r>
            <a:endParaRPr lang="en-ZA" sz="1800" dirty="0">
              <a:solidFill>
                <a:srgbClr val="000000"/>
              </a:solidFill>
              <a:effectLst/>
              <a:latin typeface="Arial" panose="020B0604020202020204" pitchFamily="34" charset="0"/>
              <a:ea typeface="Calibri" panose="020F0502020204030204" pitchFamily="34" charset="0"/>
            </a:endParaRPr>
          </a:p>
          <a:p>
            <a:pPr marL="342900" lvl="0" indent="-342900" algn="just">
              <a:lnSpc>
                <a:spcPct val="150000"/>
              </a:lnSpc>
              <a:spcBef>
                <a:spcPts val="600"/>
              </a:spcBef>
              <a:spcAft>
                <a:spcPts val="0"/>
              </a:spcAft>
              <a:buFont typeface="+mj-lt"/>
              <a:buAutoNum type="alphaLcParenR"/>
            </a:pPr>
            <a:r>
              <a:rPr lang="en-GB" sz="1800" dirty="0">
                <a:solidFill>
                  <a:srgbClr val="000000"/>
                </a:solidFill>
                <a:effectLst/>
                <a:latin typeface="Arial" panose="020B0604020202020204" pitchFamily="34" charset="0"/>
                <a:ea typeface="Calibri" panose="020F0502020204030204" pitchFamily="34" charset="0"/>
              </a:rPr>
              <a:t>The change in pH of fed conditions resulting in 50% of unionized form the drug, leading less </a:t>
            </a:r>
            <a:r>
              <a:rPr lang="en-GB" sz="1800" dirty="0" err="1">
                <a:solidFill>
                  <a:srgbClr val="000000"/>
                </a:solidFill>
                <a:effectLst/>
                <a:latin typeface="Arial" panose="020B0604020202020204" pitchFamily="34" charset="0"/>
                <a:ea typeface="Calibri" panose="020F0502020204030204" pitchFamily="34" charset="0"/>
              </a:rPr>
              <a:t>Cmax</a:t>
            </a:r>
            <a:endParaRPr lang="en-ZA" sz="1800" dirty="0">
              <a:solidFill>
                <a:srgbClr val="000000"/>
              </a:solidFill>
              <a:effectLst/>
              <a:latin typeface="Arial" panose="020B0604020202020204" pitchFamily="34" charset="0"/>
              <a:ea typeface="Calibri" panose="020F0502020204030204" pitchFamily="34" charset="0"/>
            </a:endParaRPr>
          </a:p>
          <a:p>
            <a:pPr marL="342900" lvl="0" indent="-342900" algn="just">
              <a:lnSpc>
                <a:spcPct val="150000"/>
              </a:lnSpc>
              <a:spcBef>
                <a:spcPts val="600"/>
              </a:spcBef>
              <a:spcAft>
                <a:spcPts val="0"/>
              </a:spcAft>
              <a:buFont typeface="+mj-lt"/>
              <a:buAutoNum type="alphaLcParenR"/>
            </a:pPr>
            <a:r>
              <a:rPr lang="en-GB" sz="1800" dirty="0">
                <a:solidFill>
                  <a:srgbClr val="000000"/>
                </a:solidFill>
                <a:effectLst/>
                <a:latin typeface="Arial" panose="020B0604020202020204" pitchFamily="34" charset="0"/>
                <a:ea typeface="Calibri" panose="020F0502020204030204" pitchFamily="34" charset="0"/>
              </a:rPr>
              <a:t>The extent of absorption is same under both fasting and fed conditions</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r>
              <a:rPr lang="en-ZA" sz="1800" dirty="0">
                <a:solidFill>
                  <a:srgbClr val="00B050"/>
                </a:solidFill>
              </a:rPr>
              <a:t>Henderson–</a:t>
            </a:r>
            <a:r>
              <a:rPr lang="en-ZA" sz="1800" dirty="0" err="1">
                <a:solidFill>
                  <a:srgbClr val="00B050"/>
                </a:solidFill>
              </a:rPr>
              <a:t>Hasselbalch</a:t>
            </a:r>
            <a:r>
              <a:rPr lang="en-ZA" sz="1800" dirty="0">
                <a:solidFill>
                  <a:srgbClr val="00B050"/>
                </a:solidFill>
              </a:rPr>
              <a:t> equation</a:t>
            </a:r>
          </a:p>
          <a:p>
            <a:endParaRPr lang="en-ZA" dirty="0"/>
          </a:p>
        </p:txBody>
      </p:sp>
      <p:pic>
        <p:nvPicPr>
          <p:cNvPr id="4" name="Picture 3">
            <a:extLst>
              <a:ext uri="{FF2B5EF4-FFF2-40B4-BE49-F238E27FC236}">
                <a16:creationId xmlns:a16="http://schemas.microsoft.com/office/drawing/2014/main" id="{BD7B9F71-6DC4-AD93-68B8-9EEDA8F41C0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99619" y="2203605"/>
            <a:ext cx="2905125" cy="2686050"/>
          </a:xfrm>
          <a:prstGeom prst="rect">
            <a:avLst/>
          </a:prstGeom>
          <a:noFill/>
          <a:ln>
            <a:noFill/>
          </a:ln>
        </p:spPr>
      </p:pic>
      <p:sp>
        <p:nvSpPr>
          <p:cNvPr id="7" name="Title 2">
            <a:extLst>
              <a:ext uri="{FF2B5EF4-FFF2-40B4-BE49-F238E27FC236}">
                <a16:creationId xmlns:a16="http://schemas.microsoft.com/office/drawing/2014/main" id="{25A0E7CC-B15B-1838-596A-B197B6125B45}"/>
              </a:ext>
            </a:extLst>
          </p:cNvPr>
          <p:cNvSpPr>
            <a:spLocks noGrp="1"/>
          </p:cNvSpPr>
          <p:nvPr>
            <p:ph type="title"/>
          </p:nvPr>
        </p:nvSpPr>
        <p:spPr>
          <a:xfrm>
            <a:off x="1422400" y="502776"/>
            <a:ext cx="9931400" cy="775417"/>
          </a:xfrm>
        </p:spPr>
        <p:txBody>
          <a:bodyPr/>
          <a:lstStyle/>
          <a:p>
            <a:r>
              <a:rPr lang="en-ZA" dirty="0"/>
              <a:t>Pharmaceutics questions Examples</a:t>
            </a:r>
          </a:p>
        </p:txBody>
      </p:sp>
      <p:sp>
        <p:nvSpPr>
          <p:cNvPr id="8" name="Rectangle 7">
            <a:extLst>
              <a:ext uri="{FF2B5EF4-FFF2-40B4-BE49-F238E27FC236}">
                <a16:creationId xmlns:a16="http://schemas.microsoft.com/office/drawing/2014/main" id="{968381BF-AD73-716B-38FF-CB756850D85F}"/>
              </a:ext>
            </a:extLst>
          </p:cNvPr>
          <p:cNvSpPr/>
          <p:nvPr/>
        </p:nvSpPr>
        <p:spPr>
          <a:xfrm>
            <a:off x="838199" y="4704522"/>
            <a:ext cx="7704275" cy="78187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512251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D32F7D-178F-81FC-98A5-E4A6163A45F1}"/>
              </a:ext>
            </a:extLst>
          </p:cNvPr>
          <p:cNvSpPr>
            <a:spLocks noGrp="1"/>
          </p:cNvSpPr>
          <p:nvPr>
            <p:ph sz="half" idx="2"/>
          </p:nvPr>
        </p:nvSpPr>
        <p:spPr>
          <a:xfrm>
            <a:off x="838200" y="1815547"/>
            <a:ext cx="7590183" cy="4211555"/>
          </a:xfrm>
        </p:spPr>
        <p:txBody>
          <a:bodyPr/>
          <a:lstStyle/>
          <a:p>
            <a:pPr marL="0" indent="0" algn="just">
              <a:lnSpc>
                <a:spcPct val="150000"/>
              </a:lnSpc>
              <a:buNone/>
            </a:pPr>
            <a:r>
              <a:rPr lang="en-GB" sz="1800" b="1" dirty="0">
                <a:effectLst/>
                <a:latin typeface="Arial" panose="020B0604020202020204" pitchFamily="34" charset="0"/>
                <a:ea typeface="Times New Roman" panose="02020603050405020304" pitchFamily="18" charset="0"/>
                <a:cs typeface="Arial" panose="020B0604020202020204" pitchFamily="34" charset="0"/>
              </a:rPr>
              <a:t>Question: </a:t>
            </a:r>
            <a:r>
              <a:rPr lang="en-GB" sz="1800" dirty="0">
                <a:solidFill>
                  <a:srgbClr val="000000"/>
                </a:solidFill>
                <a:effectLst/>
                <a:highlight>
                  <a:srgbClr val="FFFFFF"/>
                </a:highlight>
                <a:latin typeface="Arial" panose="020B0604020202020204" pitchFamily="34" charset="0"/>
                <a:ea typeface="Times New Roman" panose="02020603050405020304" pitchFamily="18" charset="0"/>
              </a:rPr>
              <a:t>If the bioavailability of sildenafil citrate in a 50 mg tablet is 0.25 compared to the bioavailability of 0.75 in a sildenafil citrate simple syrup (1 mg/mL), calculate the dose of the syrup equivalent to the tablet.</a:t>
            </a:r>
            <a:endParaRPr lang="en-ZA" sz="1800" dirty="0">
              <a:effectLst/>
              <a:highlight>
                <a:srgbClr val="FFFFFF"/>
              </a:highlight>
              <a:latin typeface="Times New Roman" panose="02020603050405020304" pitchFamily="18" charset="0"/>
              <a:ea typeface="Times New Roman" panose="02020603050405020304" pitchFamily="18" charset="0"/>
            </a:endParaRPr>
          </a:p>
          <a:p>
            <a:pPr marL="342900" indent="-342900" algn="just">
              <a:lnSpc>
                <a:spcPct val="150000"/>
              </a:lnSpc>
              <a:spcBef>
                <a:spcPts val="600"/>
              </a:spcBef>
              <a:buSzPts val="1200"/>
              <a:buFont typeface="+mj-lt"/>
              <a:buAutoNum type="alphaLcParenR"/>
            </a:pPr>
            <a:r>
              <a:rPr lang="en-GB" sz="1800" dirty="0"/>
              <a:t>3 ml</a:t>
            </a:r>
            <a:endParaRPr lang="en-ZA" sz="1800" dirty="0"/>
          </a:p>
          <a:p>
            <a:pPr marL="342900" indent="-342900" algn="just">
              <a:lnSpc>
                <a:spcPct val="150000"/>
              </a:lnSpc>
              <a:spcBef>
                <a:spcPts val="600"/>
              </a:spcBef>
              <a:buSzPts val="1200"/>
              <a:buFont typeface="+mj-lt"/>
              <a:buAutoNum type="alphaLcParenR"/>
            </a:pPr>
            <a:r>
              <a:rPr lang="en-GB" sz="1800" dirty="0"/>
              <a:t>16.7 ml</a:t>
            </a:r>
            <a:endParaRPr lang="en-ZA" sz="1800" dirty="0"/>
          </a:p>
          <a:p>
            <a:pPr marL="342900" indent="-342900" algn="just">
              <a:lnSpc>
                <a:spcPct val="150000"/>
              </a:lnSpc>
              <a:spcBef>
                <a:spcPts val="600"/>
              </a:spcBef>
              <a:buSzPts val="1200"/>
              <a:buFont typeface="+mj-lt"/>
              <a:buAutoNum type="alphaLcParenR"/>
            </a:pPr>
            <a:r>
              <a:rPr lang="en-GB" sz="1800" dirty="0"/>
              <a:t>26.6 ml</a:t>
            </a:r>
            <a:endParaRPr lang="en-ZA" sz="1800" dirty="0"/>
          </a:p>
          <a:p>
            <a:pPr marL="342900" indent="-342900" algn="just">
              <a:lnSpc>
                <a:spcPct val="150000"/>
              </a:lnSpc>
              <a:spcBef>
                <a:spcPts val="600"/>
              </a:spcBef>
              <a:buSzPts val="1200"/>
              <a:buFont typeface="+mj-lt"/>
              <a:buAutoNum type="alphaLcParenR"/>
            </a:pPr>
            <a:r>
              <a:rPr lang="en-GB" sz="1800" dirty="0"/>
              <a:t>66.6 ml</a:t>
            </a:r>
            <a:endParaRPr lang="en-ZA" sz="1800" dirty="0"/>
          </a:p>
          <a:p>
            <a:endParaRPr lang="en-ZA" dirty="0"/>
          </a:p>
        </p:txBody>
      </p:sp>
      <p:sp>
        <p:nvSpPr>
          <p:cNvPr id="3" name="Title 2">
            <a:extLst>
              <a:ext uri="{FF2B5EF4-FFF2-40B4-BE49-F238E27FC236}">
                <a16:creationId xmlns:a16="http://schemas.microsoft.com/office/drawing/2014/main" id="{2839C1E0-EB6F-F05F-CD01-9F8B603F39C2}"/>
              </a:ext>
            </a:extLst>
          </p:cNvPr>
          <p:cNvSpPr>
            <a:spLocks noGrp="1"/>
          </p:cNvSpPr>
          <p:nvPr>
            <p:ph type="title"/>
          </p:nvPr>
        </p:nvSpPr>
        <p:spPr/>
        <p:txBody>
          <a:bodyPr/>
          <a:lstStyle/>
          <a:p>
            <a:r>
              <a:rPr lang="en-ZA" dirty="0"/>
              <a:t>Pharmaceutics questions Examples</a:t>
            </a:r>
          </a:p>
        </p:txBody>
      </p:sp>
      <p:pic>
        <p:nvPicPr>
          <p:cNvPr id="4" name="Picture 3">
            <a:extLst>
              <a:ext uri="{FF2B5EF4-FFF2-40B4-BE49-F238E27FC236}">
                <a16:creationId xmlns:a16="http://schemas.microsoft.com/office/drawing/2014/main" id="{B19ED66F-7A8B-F61D-1998-4EBD02A3DC6D}"/>
              </a:ext>
            </a:extLst>
          </p:cNvPr>
          <p:cNvPicPr>
            <a:picLocks noChangeAspect="1"/>
          </p:cNvPicPr>
          <p:nvPr/>
        </p:nvPicPr>
        <p:blipFill>
          <a:blip r:embed="rId2"/>
          <a:stretch>
            <a:fillRect/>
          </a:stretch>
        </p:blipFill>
        <p:spPr>
          <a:xfrm>
            <a:off x="8586717" y="1179122"/>
            <a:ext cx="4693461" cy="44997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5505823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F12F164-25C1-0060-C2A8-9C46A9795733}"/>
              </a:ext>
            </a:extLst>
          </p:cNvPr>
          <p:cNvSpPr>
            <a:spLocks noGrp="1"/>
          </p:cNvSpPr>
          <p:nvPr>
            <p:ph sz="half" idx="2"/>
          </p:nvPr>
        </p:nvSpPr>
        <p:spPr>
          <a:xfrm>
            <a:off x="824948" y="1599046"/>
            <a:ext cx="7682948" cy="4748910"/>
          </a:xfrm>
        </p:spPr>
        <p:txBody>
          <a:bodyPr/>
          <a:lstStyle/>
          <a:p>
            <a:pPr>
              <a:lnSpc>
                <a:spcPct val="150000"/>
              </a:lnSpc>
              <a:spcBef>
                <a:spcPts val="600"/>
              </a:spcBef>
            </a:pPr>
            <a:r>
              <a:rPr lang="en-GB" sz="1800" dirty="0"/>
              <a:t>Amount of </a:t>
            </a:r>
            <a:r>
              <a:rPr lang="en-US" sz="1800" dirty="0"/>
              <a:t>sildenafil citrate</a:t>
            </a:r>
            <a:r>
              <a:rPr lang="en-GB" sz="1800" dirty="0"/>
              <a:t> bioavailable from the tablet = 50 mg x 0.25 = 12.5 mg, </a:t>
            </a:r>
            <a:endParaRPr lang="en-ZA" sz="1800" dirty="0"/>
          </a:p>
          <a:p>
            <a:pPr>
              <a:lnSpc>
                <a:spcPct val="150000"/>
              </a:lnSpc>
              <a:spcBef>
                <a:spcPts val="600"/>
              </a:spcBef>
            </a:pPr>
            <a:r>
              <a:rPr lang="en-GB" sz="1800" dirty="0"/>
              <a:t>Amount of ‘</a:t>
            </a:r>
            <a:r>
              <a:rPr lang="en-US" sz="1800" dirty="0"/>
              <a:t>sildenafil citrate</a:t>
            </a:r>
            <a:r>
              <a:rPr lang="en-GB" sz="1800" dirty="0"/>
              <a:t> bioavailable from the syrup = 0.75 x 1 mg/ml = 0.75 mg/ml</a:t>
            </a:r>
            <a:endParaRPr lang="en-ZA" sz="1800" dirty="0"/>
          </a:p>
          <a:p>
            <a:pPr>
              <a:lnSpc>
                <a:spcPct val="150000"/>
              </a:lnSpc>
              <a:spcBef>
                <a:spcPts val="600"/>
              </a:spcBef>
            </a:pPr>
            <a:r>
              <a:rPr lang="en-GB" sz="1800" dirty="0"/>
              <a:t>Quantity of syrup that will provide 12.5 mg of ‘‘bioavailable’’ </a:t>
            </a:r>
            <a:r>
              <a:rPr lang="en-US" sz="1800" dirty="0"/>
              <a:t>sildenafil citrate = </a:t>
            </a:r>
            <a:endParaRPr lang="en-ZA" sz="1800" dirty="0"/>
          </a:p>
          <a:p>
            <a:pPr>
              <a:lnSpc>
                <a:spcPct val="150000"/>
              </a:lnSpc>
              <a:spcBef>
                <a:spcPts val="600"/>
              </a:spcBef>
            </a:pPr>
            <a:r>
              <a:rPr lang="en-US" sz="1800" dirty="0"/>
              <a:t>12.5 mg/0.75 mg = 16.7 ml</a:t>
            </a:r>
            <a:endParaRPr lang="en-ZA" sz="1800" dirty="0"/>
          </a:p>
          <a:p>
            <a:pPr marL="0" indent="0">
              <a:buNone/>
            </a:pPr>
            <a:endParaRPr lang="en-ZA" dirty="0"/>
          </a:p>
        </p:txBody>
      </p:sp>
      <p:sp>
        <p:nvSpPr>
          <p:cNvPr id="4" name="Title 2">
            <a:extLst>
              <a:ext uri="{FF2B5EF4-FFF2-40B4-BE49-F238E27FC236}">
                <a16:creationId xmlns:a16="http://schemas.microsoft.com/office/drawing/2014/main" id="{88FFB4C5-BC0B-A35A-E520-2611EB1B80C4}"/>
              </a:ext>
            </a:extLst>
          </p:cNvPr>
          <p:cNvSpPr>
            <a:spLocks noGrp="1"/>
          </p:cNvSpPr>
          <p:nvPr>
            <p:ph type="title"/>
          </p:nvPr>
        </p:nvSpPr>
        <p:spPr>
          <a:xfrm>
            <a:off x="1422400" y="502776"/>
            <a:ext cx="9931400" cy="775417"/>
          </a:xfrm>
        </p:spPr>
        <p:txBody>
          <a:bodyPr/>
          <a:lstStyle/>
          <a:p>
            <a:r>
              <a:rPr lang="en-ZA" dirty="0"/>
              <a:t>Pharmaceutics questions Examples</a:t>
            </a:r>
          </a:p>
        </p:txBody>
      </p:sp>
      <p:pic>
        <p:nvPicPr>
          <p:cNvPr id="3" name="Picture 2">
            <a:extLst>
              <a:ext uri="{FF2B5EF4-FFF2-40B4-BE49-F238E27FC236}">
                <a16:creationId xmlns:a16="http://schemas.microsoft.com/office/drawing/2014/main" id="{1E5997DF-D0BE-755C-7E78-D4DF06AD6354}"/>
              </a:ext>
            </a:extLst>
          </p:cNvPr>
          <p:cNvPicPr>
            <a:picLocks noChangeAspect="1"/>
          </p:cNvPicPr>
          <p:nvPr/>
        </p:nvPicPr>
        <p:blipFill>
          <a:blip r:embed="rId2"/>
          <a:stretch>
            <a:fillRect/>
          </a:stretch>
        </p:blipFill>
        <p:spPr>
          <a:xfrm>
            <a:off x="8586717" y="1179122"/>
            <a:ext cx="4693461" cy="44997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7032412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BBFBAA-98A7-45C3-8610-65DD24B22419}"/>
              </a:ext>
            </a:extLst>
          </p:cNvPr>
          <p:cNvSpPr>
            <a:spLocks noGrp="1"/>
          </p:cNvSpPr>
          <p:nvPr>
            <p:ph type="title"/>
          </p:nvPr>
        </p:nvSpPr>
        <p:spPr>
          <a:xfrm>
            <a:off x="1422400" y="502776"/>
            <a:ext cx="8491034" cy="775417"/>
          </a:xfrm>
          <a:solidFill>
            <a:schemeClr val="accent1">
              <a:lumMod val="50000"/>
            </a:schemeClr>
          </a:solidFill>
        </p:spPr>
        <p:txBody>
          <a:bodyPr/>
          <a:lstStyle/>
          <a:p>
            <a:r>
              <a:rPr lang="en-ZA" b="1" dirty="0">
                <a:solidFill>
                  <a:schemeClr val="bg1"/>
                </a:solidFill>
              </a:rPr>
              <a:t>ELO </a:t>
            </a:r>
            <a:r>
              <a:rPr lang="en-ZA" b="1" dirty="0">
                <a:solidFill>
                  <a:schemeClr val="bg1"/>
                </a:solidFill>
                <a:latin typeface="Arial" panose="020B0604020202020204" pitchFamily="34" charset="0"/>
                <a:cs typeface="Arial" panose="020B0604020202020204" pitchFamily="34" charset="0"/>
              </a:rPr>
              <a:t>1</a:t>
            </a:r>
            <a:r>
              <a:rPr lang="en-ZA" b="1" dirty="0">
                <a:solidFill>
                  <a:schemeClr val="bg1"/>
                </a:solidFill>
              </a:rPr>
              <a:t> </a:t>
            </a:r>
          </a:p>
        </p:txBody>
      </p:sp>
      <p:sp>
        <p:nvSpPr>
          <p:cNvPr id="2" name="Content Placeholder 1">
            <a:extLst>
              <a:ext uri="{FF2B5EF4-FFF2-40B4-BE49-F238E27FC236}">
                <a16:creationId xmlns:a16="http://schemas.microsoft.com/office/drawing/2014/main" id="{B1010164-1907-499C-8B08-043031FE0D7E}"/>
              </a:ext>
            </a:extLst>
          </p:cNvPr>
          <p:cNvSpPr>
            <a:spLocks noGrp="1"/>
          </p:cNvSpPr>
          <p:nvPr>
            <p:ph sz="half" idx="1"/>
          </p:nvPr>
        </p:nvSpPr>
        <p:spPr>
          <a:xfrm>
            <a:off x="991521" y="2003886"/>
            <a:ext cx="9194460" cy="4351338"/>
          </a:xfrm>
        </p:spPr>
        <p:txBody>
          <a:bodyPr>
            <a:normAutofit/>
          </a:bodyPr>
          <a:lstStyle/>
          <a:p>
            <a:pPr marL="700088" indent="-342900">
              <a:lnSpc>
                <a:spcPct val="100000"/>
              </a:lnSpc>
              <a:spcBef>
                <a:spcPct val="20000"/>
              </a:spcBef>
              <a:spcAft>
                <a:spcPts val="1000"/>
              </a:spcAft>
              <a:buSzPct val="100000"/>
              <a:buFont typeface="Wingdings" panose="05000000000000000000" pitchFamily="2" charset="2"/>
              <a:buChar char="Ø"/>
              <a:defRPr/>
            </a:pPr>
            <a:r>
              <a:rPr lang="en-GB" sz="2000" dirty="0">
                <a:solidFill>
                  <a:srgbClr val="002060"/>
                </a:solidFill>
              </a:rPr>
              <a:t>Physical, chemical and biological principles are integrated and applied in the development, formulation, compounding, manufacturing, drug supply management and dispensing of pharmaceutical products.</a:t>
            </a:r>
          </a:p>
          <a:p>
            <a:pPr marL="1100138" lvl="1" indent="-285750">
              <a:lnSpc>
                <a:spcPct val="100000"/>
              </a:lnSpc>
              <a:spcBef>
                <a:spcPct val="20000"/>
              </a:spcBef>
              <a:spcAft>
                <a:spcPts val="1000"/>
              </a:spcAft>
              <a:buSzPct val="100000"/>
              <a:buFont typeface="Arial" panose="020B0604020202020204" pitchFamily="34" charset="0"/>
              <a:buChar char="•"/>
              <a:defRPr/>
            </a:pPr>
            <a:r>
              <a:rPr lang="en-US" sz="1600" dirty="0">
                <a:solidFill>
                  <a:srgbClr val="002060"/>
                </a:solidFill>
              </a:rPr>
              <a:t>Demonstrate ethical and professional conduct related to the relevant scope of practice in the provision of pharmaceutical technical support services</a:t>
            </a:r>
          </a:p>
          <a:p>
            <a:pPr marL="700088" indent="-342900">
              <a:lnSpc>
                <a:spcPct val="100000"/>
              </a:lnSpc>
              <a:spcBef>
                <a:spcPct val="20000"/>
              </a:spcBef>
              <a:spcAft>
                <a:spcPts val="1000"/>
              </a:spcAft>
              <a:buSzPct val="100000"/>
              <a:buFont typeface="Wingdings" panose="05000000000000000000" pitchFamily="2" charset="2"/>
              <a:buChar char="Ø"/>
              <a:defRPr/>
            </a:pPr>
            <a:r>
              <a:rPr lang="en-GB" sz="2000" dirty="0">
                <a:solidFill>
                  <a:srgbClr val="002060"/>
                </a:solidFill>
              </a:rPr>
              <a:t>Anatomical, physiological, biochemical and pathophysiological principles and knowledge are integrated and applied in the initiation and/or modification of therapy and provision of pharmaceutical care.</a:t>
            </a:r>
          </a:p>
          <a:p>
            <a:pPr marL="1100138" lvl="1" indent="-285750">
              <a:lnSpc>
                <a:spcPct val="100000"/>
              </a:lnSpc>
              <a:spcBef>
                <a:spcPct val="20000"/>
              </a:spcBef>
              <a:spcAft>
                <a:spcPts val="1000"/>
              </a:spcAft>
              <a:buSzPct val="100000"/>
              <a:buFont typeface="Arial" panose="020B0604020202020204" pitchFamily="34" charset="0"/>
              <a:buChar char="•"/>
              <a:defRPr/>
            </a:pPr>
            <a:r>
              <a:rPr lang="en-US" sz="1600" dirty="0">
                <a:solidFill>
                  <a:srgbClr val="002060"/>
                </a:solidFill>
              </a:rPr>
              <a:t>Apply basic scientific principles and perform basic scientific calculations</a:t>
            </a:r>
          </a:p>
          <a:p>
            <a:pPr marL="700088" indent="-342900">
              <a:lnSpc>
                <a:spcPct val="100000"/>
              </a:lnSpc>
              <a:spcBef>
                <a:spcPct val="20000"/>
              </a:spcBef>
              <a:spcAft>
                <a:spcPts val="1000"/>
              </a:spcAft>
              <a:buSzPct val="100000"/>
              <a:buFont typeface="Wingdings" panose="05000000000000000000" pitchFamily="2" charset="2"/>
              <a:buChar char="Ø"/>
              <a:defRPr/>
            </a:pPr>
            <a:r>
              <a:rPr lang="en-GB" sz="2000" dirty="0">
                <a:solidFill>
                  <a:srgbClr val="002060"/>
                </a:solidFill>
              </a:rPr>
              <a:t>Social and behavioural principles and knowledge are integrated and applied in the initiation of therapy and provision of pharmaceutical care.</a:t>
            </a:r>
          </a:p>
        </p:txBody>
      </p:sp>
      <p:pic>
        <p:nvPicPr>
          <p:cNvPr id="5" name="Graphic 4" descr="Scientist male with solid fill">
            <a:extLst>
              <a:ext uri="{FF2B5EF4-FFF2-40B4-BE49-F238E27FC236}">
                <a16:creationId xmlns:a16="http://schemas.microsoft.com/office/drawing/2014/main" id="{838ADA0C-A90A-4595-829C-15EF88002FE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389896" y="1629639"/>
            <a:ext cx="1599670" cy="1599670"/>
          </a:xfrm>
          <a:prstGeom prst="rect">
            <a:avLst/>
          </a:prstGeom>
        </p:spPr>
      </p:pic>
      <p:pic>
        <p:nvPicPr>
          <p:cNvPr id="7" name="Graphic 6" descr="Microscope with solid fill">
            <a:extLst>
              <a:ext uri="{FF2B5EF4-FFF2-40B4-BE49-F238E27FC236}">
                <a16:creationId xmlns:a16="http://schemas.microsoft.com/office/drawing/2014/main" id="{99FCC694-AE9D-4B3A-B633-F1411C1C01B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60690" y="3229309"/>
            <a:ext cx="1458083" cy="1458083"/>
          </a:xfrm>
          <a:prstGeom prst="rect">
            <a:avLst/>
          </a:prstGeom>
        </p:spPr>
      </p:pic>
      <p:pic>
        <p:nvPicPr>
          <p:cNvPr id="8" name="Graphic 7" descr="Scales of justice with solid fill">
            <a:extLst>
              <a:ext uri="{FF2B5EF4-FFF2-40B4-BE49-F238E27FC236}">
                <a16:creationId xmlns:a16="http://schemas.microsoft.com/office/drawing/2014/main" id="{25F4FE60-E64D-4B9D-80AA-EC1F6E9C38D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62444" y="4795815"/>
            <a:ext cx="1654575" cy="1224412"/>
          </a:xfrm>
          <a:prstGeom prst="rect">
            <a:avLst/>
          </a:prstGeom>
        </p:spPr>
      </p:pic>
      <p:sp>
        <p:nvSpPr>
          <p:cNvPr id="9" name="Title 2">
            <a:extLst>
              <a:ext uri="{FF2B5EF4-FFF2-40B4-BE49-F238E27FC236}">
                <a16:creationId xmlns:a16="http://schemas.microsoft.com/office/drawing/2014/main" id="{9775FD8B-4547-49D3-BCB5-D1E9709772A6}"/>
              </a:ext>
            </a:extLst>
          </p:cNvPr>
          <p:cNvSpPr txBox="1">
            <a:spLocks/>
          </p:cNvSpPr>
          <p:nvPr/>
        </p:nvSpPr>
        <p:spPr>
          <a:xfrm>
            <a:off x="1422400" y="1218605"/>
            <a:ext cx="3751943" cy="7754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lumMod val="50000"/>
                  </a:schemeClr>
                </a:solidFill>
                <a:effectLst>
                  <a:outerShdw blurRad="38100" dist="38100" dir="2700000" algn="tl">
                    <a:srgbClr val="000000">
                      <a:alpha val="43137"/>
                    </a:srgbClr>
                  </a:outerShdw>
                </a:effectLst>
                <a:latin typeface="Aharoni" panose="02010803020104030203" pitchFamily="2" charset="-79"/>
                <a:ea typeface="+mj-ea"/>
                <a:cs typeface="Aharoni" panose="02010803020104030203" pitchFamily="2" charset="-79"/>
              </a:defRPr>
            </a:lvl1pPr>
          </a:lstStyle>
          <a:p>
            <a:r>
              <a:rPr lang="en-ZA" b="1" dirty="0">
                <a:latin typeface="Arial" panose="020B0604020202020204" pitchFamily="34" charset="0"/>
                <a:cs typeface="Arial" panose="020B0604020202020204" pitchFamily="34" charset="0"/>
              </a:rPr>
              <a:t>12%</a:t>
            </a:r>
          </a:p>
        </p:txBody>
      </p:sp>
    </p:spTree>
    <p:extLst>
      <p:ext uri="{BB962C8B-B14F-4D97-AF65-F5344CB8AC3E}">
        <p14:creationId xmlns:p14="http://schemas.microsoft.com/office/powerpoint/2010/main" val="210348432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0E84EA-1981-459F-B89A-03576DB2A1BE}"/>
              </a:ext>
            </a:extLst>
          </p:cNvPr>
          <p:cNvSpPr>
            <a:spLocks noGrp="1"/>
          </p:cNvSpPr>
          <p:nvPr>
            <p:ph type="title"/>
          </p:nvPr>
        </p:nvSpPr>
        <p:spPr>
          <a:xfrm>
            <a:off x="1130300" y="238012"/>
            <a:ext cx="8777559" cy="775417"/>
          </a:xfrm>
          <a:solidFill>
            <a:schemeClr val="accent1">
              <a:lumMod val="60000"/>
              <a:lumOff val="40000"/>
            </a:schemeClr>
          </a:solidFill>
        </p:spPr>
        <p:txBody>
          <a:bodyPr/>
          <a:lstStyle/>
          <a:p>
            <a:r>
              <a:rPr lang="en-ZA" b="1" dirty="0">
                <a:solidFill>
                  <a:schemeClr val="bg1"/>
                </a:solidFill>
                <a:latin typeface="+mn-lt"/>
              </a:rPr>
              <a:t>ELO 3</a:t>
            </a:r>
          </a:p>
        </p:txBody>
      </p:sp>
      <p:sp>
        <p:nvSpPr>
          <p:cNvPr id="2" name="Content Placeholder 1">
            <a:extLst>
              <a:ext uri="{FF2B5EF4-FFF2-40B4-BE49-F238E27FC236}">
                <a16:creationId xmlns:a16="http://schemas.microsoft.com/office/drawing/2014/main" id="{4E1F81A6-020E-41C6-9414-994AF3BAC5E5}"/>
              </a:ext>
            </a:extLst>
          </p:cNvPr>
          <p:cNvSpPr>
            <a:spLocks noGrp="1"/>
          </p:cNvSpPr>
          <p:nvPr>
            <p:ph sz="half" idx="1"/>
          </p:nvPr>
        </p:nvSpPr>
        <p:spPr>
          <a:xfrm>
            <a:off x="710144" y="1944048"/>
            <a:ext cx="10771711" cy="4576021"/>
          </a:xfrm>
        </p:spPr>
        <p:txBody>
          <a:bodyPr>
            <a:noAutofit/>
          </a:bodyPr>
          <a:lstStyle/>
          <a:p>
            <a:pPr marL="1071563" marR="0" lvl="0" indent="-714375" algn="just" defTabSz="914400" rtl="0" eaLnBrk="1" fontAlgn="auto" latinLnBrk="0" hangingPunct="1">
              <a:lnSpc>
                <a:spcPct val="100000"/>
              </a:lnSpc>
              <a:spcBef>
                <a:spcPts val="0"/>
              </a:spcBef>
              <a:spcAft>
                <a:spcPts val="600"/>
              </a:spcAft>
              <a:buClr>
                <a:srgbClr val="0000FF"/>
              </a:buClr>
              <a:buSzPct val="100000"/>
              <a:buFont typeface="Wingdings" panose="05000000000000000000" pitchFamily="2" charset="2"/>
              <a:buChar char="v"/>
              <a:tabLst/>
              <a:defRPr/>
            </a:pPr>
            <a:r>
              <a:rPr lang="en-GB" sz="2400" dirty="0">
                <a:solidFill>
                  <a:srgbClr val="002060"/>
                </a:solidFill>
              </a:rPr>
              <a:t>Pharmaceutical preparations are compounded in accordance with GMP.</a:t>
            </a:r>
            <a:endParaRPr lang="en-US" sz="2400" dirty="0">
              <a:solidFill>
                <a:srgbClr val="002060"/>
              </a:solidFill>
            </a:endParaRPr>
          </a:p>
          <a:p>
            <a:pPr marL="1071563" marR="0" lvl="0" indent="-714375" algn="just" defTabSz="914400" rtl="0" eaLnBrk="1" fontAlgn="auto" latinLnBrk="0" hangingPunct="1">
              <a:lnSpc>
                <a:spcPct val="100000"/>
              </a:lnSpc>
              <a:spcBef>
                <a:spcPts val="0"/>
              </a:spcBef>
              <a:spcAft>
                <a:spcPts val="600"/>
              </a:spcAft>
              <a:buClr>
                <a:srgbClr val="0000FF"/>
              </a:buClr>
              <a:buSzPct val="100000"/>
              <a:buFont typeface="Wingdings" panose="05000000000000000000" pitchFamily="2" charset="2"/>
              <a:buChar char="v"/>
              <a:tabLst/>
              <a:defRPr/>
            </a:pPr>
            <a:r>
              <a:rPr lang="en-GB" sz="2400" dirty="0">
                <a:solidFill>
                  <a:srgbClr val="002060"/>
                </a:solidFill>
              </a:rPr>
              <a:t>Sterile admixtures are produced in accordance with aseptic techniques and principles of GMP and GPP.</a:t>
            </a:r>
          </a:p>
          <a:p>
            <a:pPr marL="2443163" lvl="3" indent="-714375" algn="just">
              <a:lnSpc>
                <a:spcPct val="100000"/>
              </a:lnSpc>
              <a:spcBef>
                <a:spcPts val="0"/>
              </a:spcBef>
              <a:spcAft>
                <a:spcPts val="600"/>
              </a:spcAft>
              <a:buClr>
                <a:srgbClr val="0000FF"/>
              </a:buClr>
              <a:buSzPct val="100000"/>
              <a:buFont typeface="Wingdings" panose="05000000000000000000" pitchFamily="2" charset="2"/>
              <a:buChar char="v"/>
              <a:defRPr/>
            </a:pPr>
            <a:r>
              <a:rPr lang="en-GB" sz="1600" dirty="0">
                <a:solidFill>
                  <a:srgbClr val="002060"/>
                </a:solidFill>
              </a:rPr>
              <a:t>Application of GMP principles in compounding and manufacturing (The 5P’s, validation &amp; qualification, cross-contamination, audits, product recalls).</a:t>
            </a:r>
          </a:p>
          <a:p>
            <a:pPr marL="2443163" lvl="3" indent="-714375" algn="just">
              <a:lnSpc>
                <a:spcPct val="100000"/>
              </a:lnSpc>
              <a:spcBef>
                <a:spcPts val="0"/>
              </a:spcBef>
              <a:spcAft>
                <a:spcPts val="600"/>
              </a:spcAft>
              <a:buClr>
                <a:srgbClr val="0000FF"/>
              </a:buClr>
              <a:buSzPct val="100000"/>
              <a:buFont typeface="Wingdings" panose="05000000000000000000" pitchFamily="2" charset="2"/>
              <a:buChar char="v"/>
              <a:defRPr/>
            </a:pPr>
            <a:r>
              <a:rPr lang="en-GB" sz="1600" dirty="0">
                <a:solidFill>
                  <a:srgbClr val="002060"/>
                </a:solidFill>
              </a:rPr>
              <a:t>Look at the sterilization techniques, formulation of sterile pharmaceutical products such as small and large volume parenteral, ophthalmic, nasal sterile formulations and Isotonicity adjustments. Also, clean room requirements. </a:t>
            </a:r>
          </a:p>
          <a:p>
            <a:pPr marL="2443163" lvl="3" indent="-714375" algn="just">
              <a:lnSpc>
                <a:spcPct val="100000"/>
              </a:lnSpc>
              <a:spcBef>
                <a:spcPts val="0"/>
              </a:spcBef>
              <a:spcAft>
                <a:spcPts val="600"/>
              </a:spcAft>
              <a:buClr>
                <a:srgbClr val="0000FF"/>
              </a:buClr>
              <a:buSzPct val="100000"/>
              <a:buFont typeface="Wingdings" panose="05000000000000000000" pitchFamily="2" charset="2"/>
              <a:buChar char="v"/>
              <a:defRPr/>
            </a:pPr>
            <a:r>
              <a:rPr lang="en-GB" sz="1600" dirty="0">
                <a:solidFill>
                  <a:srgbClr val="002060"/>
                </a:solidFill>
              </a:rPr>
              <a:t>References:</a:t>
            </a:r>
          </a:p>
          <a:p>
            <a:pPr marL="3357563" lvl="5" indent="-714375" algn="just">
              <a:lnSpc>
                <a:spcPct val="100000"/>
              </a:lnSpc>
              <a:spcBef>
                <a:spcPts val="0"/>
              </a:spcBef>
              <a:spcAft>
                <a:spcPts val="600"/>
              </a:spcAft>
              <a:buClr>
                <a:srgbClr val="0000FF"/>
              </a:buClr>
              <a:buSzPct val="100000"/>
              <a:buFont typeface="Wingdings" panose="05000000000000000000" pitchFamily="2" charset="2"/>
              <a:buChar char="§"/>
              <a:defRPr/>
            </a:pPr>
            <a:r>
              <a:rPr lang="en-GB" sz="1600" b="1" i="0" u="none" strike="noStrike" baseline="0" dirty="0">
                <a:solidFill>
                  <a:srgbClr val="002060"/>
                </a:solidFill>
                <a:latin typeface="Arial" panose="020B0604020202020204" pitchFamily="34" charset="0"/>
              </a:rPr>
              <a:t>The Design and Manufacture of Medicines</a:t>
            </a:r>
            <a:r>
              <a:rPr lang="en-GB" sz="1600" b="0" i="0" u="none" strike="noStrike" baseline="0" dirty="0">
                <a:solidFill>
                  <a:srgbClr val="002060"/>
                </a:solidFill>
                <a:latin typeface="Arial" panose="020B0604020202020204" pitchFamily="34" charset="0"/>
              </a:rPr>
              <a:t>. </a:t>
            </a:r>
            <a:r>
              <a:rPr lang="en-GB" sz="1600" b="0" i="0" u="none" strike="noStrike" baseline="0" dirty="0" err="1">
                <a:solidFill>
                  <a:srgbClr val="002060"/>
                </a:solidFill>
                <a:latin typeface="Arial" panose="020B0604020202020204" pitchFamily="34" charset="0"/>
              </a:rPr>
              <a:t>Aulton</a:t>
            </a:r>
            <a:r>
              <a:rPr lang="en-GB" sz="1600" b="0" i="0" u="none" strike="noStrike" baseline="0" dirty="0">
                <a:solidFill>
                  <a:srgbClr val="002060"/>
                </a:solidFill>
                <a:latin typeface="Arial" panose="020B0604020202020204" pitchFamily="34" charset="0"/>
              </a:rPr>
              <a:t>, M.E. Latest Edition, </a:t>
            </a:r>
          </a:p>
          <a:p>
            <a:pPr marL="3357563" lvl="5" indent="-714375" algn="just">
              <a:lnSpc>
                <a:spcPct val="100000"/>
              </a:lnSpc>
              <a:spcBef>
                <a:spcPts val="0"/>
              </a:spcBef>
              <a:spcAft>
                <a:spcPts val="600"/>
              </a:spcAft>
              <a:buClr>
                <a:srgbClr val="0000FF"/>
              </a:buClr>
              <a:buSzPct val="100000"/>
              <a:buFont typeface="Wingdings" panose="05000000000000000000" pitchFamily="2" charset="2"/>
              <a:buChar char="§"/>
              <a:defRPr/>
            </a:pPr>
            <a:r>
              <a:rPr lang="en-GB" sz="1600" b="1" i="0" u="none" strike="noStrike" baseline="0" dirty="0">
                <a:solidFill>
                  <a:srgbClr val="002060"/>
                </a:solidFill>
                <a:latin typeface="Arial" panose="020B0604020202020204" pitchFamily="34" charset="0"/>
              </a:rPr>
              <a:t>Pharmaceutical Practice</a:t>
            </a:r>
            <a:r>
              <a:rPr lang="en-GB" sz="1600" b="0" i="0" u="none" strike="noStrike" baseline="0" dirty="0">
                <a:solidFill>
                  <a:srgbClr val="002060"/>
                </a:solidFill>
                <a:latin typeface="Arial" panose="020B0604020202020204" pitchFamily="34" charset="0"/>
              </a:rPr>
              <a:t>: Winfield AJ and Richards RME. Latest edition. </a:t>
            </a:r>
          </a:p>
          <a:p>
            <a:pPr marL="3357563" lvl="5" indent="-714375" algn="just">
              <a:lnSpc>
                <a:spcPct val="100000"/>
              </a:lnSpc>
              <a:spcBef>
                <a:spcPts val="0"/>
              </a:spcBef>
              <a:spcAft>
                <a:spcPts val="600"/>
              </a:spcAft>
              <a:buClr>
                <a:srgbClr val="0000FF"/>
              </a:buClr>
              <a:buSzPct val="100000"/>
              <a:buFont typeface="Wingdings" panose="05000000000000000000" pitchFamily="2" charset="2"/>
              <a:buChar char="§"/>
              <a:defRPr/>
            </a:pPr>
            <a:r>
              <a:rPr lang="en-GB" sz="1600" b="1" i="0" u="none" strike="noStrike" baseline="0" dirty="0">
                <a:solidFill>
                  <a:srgbClr val="002060"/>
                </a:solidFill>
                <a:latin typeface="Arial" panose="020B0604020202020204" pitchFamily="34" charset="0"/>
              </a:rPr>
              <a:t>GMP guidelines (SA Guide to GMP)</a:t>
            </a:r>
          </a:p>
          <a:p>
            <a:pPr marL="2443163" lvl="3" indent="-714375" algn="just">
              <a:lnSpc>
                <a:spcPct val="100000"/>
              </a:lnSpc>
              <a:spcBef>
                <a:spcPts val="0"/>
              </a:spcBef>
              <a:spcAft>
                <a:spcPts val="600"/>
              </a:spcAft>
              <a:buClr>
                <a:srgbClr val="0000FF"/>
              </a:buClr>
              <a:buSzPct val="100000"/>
              <a:buFont typeface="Wingdings" panose="05000000000000000000" pitchFamily="2" charset="2"/>
              <a:buChar char="v"/>
              <a:defRPr/>
            </a:pPr>
            <a:endParaRPr lang="en-GB" sz="1600" b="0" i="0" u="none" strike="noStrike" baseline="0" dirty="0">
              <a:solidFill>
                <a:srgbClr val="002060"/>
              </a:solidFill>
              <a:latin typeface="Arial" panose="020B0604020202020204" pitchFamily="34" charset="0"/>
            </a:endParaRPr>
          </a:p>
          <a:p>
            <a:pPr marL="2443163" lvl="3" indent="-714375" algn="just">
              <a:lnSpc>
                <a:spcPct val="100000"/>
              </a:lnSpc>
              <a:spcBef>
                <a:spcPts val="0"/>
              </a:spcBef>
              <a:spcAft>
                <a:spcPts val="600"/>
              </a:spcAft>
              <a:buClr>
                <a:srgbClr val="0000FF"/>
              </a:buClr>
              <a:buSzPct val="100000"/>
              <a:buFont typeface="Wingdings" panose="05000000000000000000" pitchFamily="2" charset="2"/>
              <a:buChar char="v"/>
              <a:defRPr/>
            </a:pPr>
            <a:endParaRPr lang="en-GB" sz="1600" b="0" i="0" u="none" strike="noStrike" baseline="0" dirty="0">
              <a:solidFill>
                <a:srgbClr val="002060"/>
              </a:solidFill>
              <a:latin typeface="Arial" panose="020B0604020202020204" pitchFamily="34" charset="0"/>
            </a:endParaRPr>
          </a:p>
          <a:p>
            <a:pPr marL="2443163" lvl="3" indent="-714375" algn="just">
              <a:lnSpc>
                <a:spcPct val="100000"/>
              </a:lnSpc>
              <a:spcBef>
                <a:spcPts val="0"/>
              </a:spcBef>
              <a:spcAft>
                <a:spcPts val="600"/>
              </a:spcAft>
              <a:buClr>
                <a:srgbClr val="0000FF"/>
              </a:buClr>
              <a:buSzPct val="100000"/>
              <a:buFont typeface="Wingdings" panose="05000000000000000000" pitchFamily="2" charset="2"/>
              <a:buChar char="v"/>
              <a:defRPr/>
            </a:pPr>
            <a:endParaRPr lang="en-GB" sz="1600" dirty="0">
              <a:solidFill>
                <a:srgbClr val="002060"/>
              </a:solidFill>
            </a:endParaRPr>
          </a:p>
          <a:p>
            <a:pPr marL="1071563" marR="0" lvl="0" indent="-714375" algn="l" defTabSz="914400" rtl="0" eaLnBrk="1" fontAlgn="auto" latinLnBrk="0" hangingPunct="1">
              <a:lnSpc>
                <a:spcPct val="100000"/>
              </a:lnSpc>
              <a:spcBef>
                <a:spcPts val="0"/>
              </a:spcBef>
              <a:spcAft>
                <a:spcPts val="600"/>
              </a:spcAft>
              <a:buClr>
                <a:srgbClr val="0000FF"/>
              </a:buClr>
              <a:buSzPct val="100000"/>
              <a:buFont typeface="Wingdings" panose="05000000000000000000" pitchFamily="2" charset="2"/>
              <a:buChar char="v"/>
              <a:tabLst/>
              <a:defRPr/>
            </a:pPr>
            <a:endParaRPr lang="en-GB" sz="2400" dirty="0">
              <a:solidFill>
                <a:srgbClr val="002060"/>
              </a:solidFill>
            </a:endParaRPr>
          </a:p>
        </p:txBody>
      </p:sp>
      <p:pic>
        <p:nvPicPr>
          <p:cNvPr id="5" name="Graphic 4" descr="Factory with solid fill">
            <a:extLst>
              <a:ext uri="{FF2B5EF4-FFF2-40B4-BE49-F238E27FC236}">
                <a16:creationId xmlns:a16="http://schemas.microsoft.com/office/drawing/2014/main" id="{89BEC345-202E-425F-9F17-B7543ACECAF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9565323" y="-301189"/>
            <a:ext cx="2626677" cy="2626677"/>
          </a:xfrm>
          <a:prstGeom prst="rect">
            <a:avLst/>
          </a:prstGeom>
        </p:spPr>
      </p:pic>
      <p:sp>
        <p:nvSpPr>
          <p:cNvPr id="9" name="Title 2">
            <a:extLst>
              <a:ext uri="{FF2B5EF4-FFF2-40B4-BE49-F238E27FC236}">
                <a16:creationId xmlns:a16="http://schemas.microsoft.com/office/drawing/2014/main" id="{0800E0B8-716F-49E2-B09A-C9673D2B99B7}"/>
              </a:ext>
            </a:extLst>
          </p:cNvPr>
          <p:cNvSpPr txBox="1">
            <a:spLocks/>
          </p:cNvSpPr>
          <p:nvPr/>
        </p:nvSpPr>
        <p:spPr>
          <a:xfrm>
            <a:off x="1130300" y="932672"/>
            <a:ext cx="3751943" cy="7754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lumMod val="50000"/>
                  </a:schemeClr>
                </a:solidFill>
                <a:effectLst>
                  <a:outerShdw blurRad="38100" dist="38100" dir="2700000" algn="tl">
                    <a:srgbClr val="000000">
                      <a:alpha val="43137"/>
                    </a:srgbClr>
                  </a:outerShdw>
                </a:effectLst>
                <a:latin typeface="Aharoni" panose="02010803020104030203" pitchFamily="2" charset="-79"/>
                <a:ea typeface="+mj-ea"/>
                <a:cs typeface="Aharoni" panose="02010803020104030203" pitchFamily="2" charset="-79"/>
              </a:defRPr>
            </a:lvl1pPr>
          </a:lstStyle>
          <a:p>
            <a:r>
              <a:rPr lang="en-ZA" b="1" dirty="0">
                <a:latin typeface="+mn-lt"/>
              </a:rPr>
              <a:t>20%</a:t>
            </a:r>
          </a:p>
        </p:txBody>
      </p:sp>
    </p:spTree>
    <p:extLst>
      <p:ext uri="{BB962C8B-B14F-4D97-AF65-F5344CB8AC3E}">
        <p14:creationId xmlns:p14="http://schemas.microsoft.com/office/powerpoint/2010/main" val="3317702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F12F164-25C1-0060-C2A8-9C46A9795733}"/>
              </a:ext>
            </a:extLst>
          </p:cNvPr>
          <p:cNvSpPr>
            <a:spLocks noGrp="1"/>
          </p:cNvSpPr>
          <p:nvPr>
            <p:ph sz="half" idx="2"/>
          </p:nvPr>
        </p:nvSpPr>
        <p:spPr>
          <a:xfrm>
            <a:off x="824948" y="1599046"/>
            <a:ext cx="7682948" cy="4748910"/>
          </a:xfrm>
        </p:spPr>
        <p:txBody>
          <a:bodyPr/>
          <a:lstStyle/>
          <a:p>
            <a:pPr marL="0" indent="0" algn="just">
              <a:lnSpc>
                <a:spcPct val="150000"/>
              </a:lnSpc>
              <a:buNone/>
            </a:pPr>
            <a:r>
              <a:rPr lang="en-GB" sz="1800" b="1" dirty="0">
                <a:effectLst/>
                <a:latin typeface="Arial" panose="020B0604020202020204" pitchFamily="34" charset="0"/>
                <a:ea typeface="Times New Roman" panose="02020603050405020304" pitchFamily="18" charset="0"/>
                <a:cs typeface="Arial" panose="020B0604020202020204" pitchFamily="34" charset="0"/>
              </a:rPr>
              <a:t>Question: </a:t>
            </a:r>
            <a:r>
              <a:rPr lang="en-GB" sz="1800" dirty="0">
                <a:effectLst/>
                <a:latin typeface="Arial" panose="020B0604020202020204" pitchFamily="34" charset="0"/>
                <a:ea typeface="Times New Roman" panose="02020603050405020304" pitchFamily="18" charset="0"/>
                <a:cs typeface="Arial" panose="020B0604020202020204" pitchFamily="34" charset="0"/>
              </a:rPr>
              <a:t>According to Good Manufacturing Practice, sliding doors may be undesirable in clean room because they:</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Bef>
                <a:spcPts val="600"/>
              </a:spcBef>
              <a:spcAft>
                <a:spcPts val="0"/>
              </a:spcAft>
              <a:buFont typeface="+mj-lt"/>
              <a:buAutoNum type="alphaLcPeriod"/>
            </a:pPr>
            <a:r>
              <a:rPr lang="en-GB" sz="1800" dirty="0">
                <a:effectLst/>
                <a:latin typeface="Arial" panose="020B0604020202020204" pitchFamily="34" charset="0"/>
                <a:ea typeface="Times New Roman" panose="02020603050405020304" pitchFamily="18" charset="0"/>
                <a:cs typeface="Arial" panose="020B0604020202020204" pitchFamily="34" charset="0"/>
              </a:rPr>
              <a:t>are difficult to open and close under pressure</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Bef>
                <a:spcPts val="600"/>
              </a:spcBef>
              <a:spcAft>
                <a:spcPts val="0"/>
              </a:spcAft>
              <a:buFont typeface="+mj-lt"/>
              <a:buAutoNum type="alphaLcPeriod"/>
            </a:pPr>
            <a:r>
              <a:rPr lang="en-GB" sz="1800" dirty="0">
                <a:effectLst/>
                <a:latin typeface="Arial" panose="020B0604020202020204" pitchFamily="34" charset="0"/>
                <a:ea typeface="Times New Roman" panose="02020603050405020304" pitchFamily="18" charset="0"/>
                <a:cs typeface="Arial" panose="020B0604020202020204" pitchFamily="34" charset="0"/>
              </a:rPr>
              <a:t>are very expensive to maintain</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Bef>
                <a:spcPts val="600"/>
              </a:spcBef>
              <a:spcAft>
                <a:spcPts val="0"/>
              </a:spcAft>
              <a:buFont typeface="+mj-lt"/>
              <a:buAutoNum type="alphaLcPeriod"/>
            </a:pPr>
            <a:r>
              <a:rPr lang="en-GB" sz="1800" dirty="0">
                <a:effectLst/>
                <a:latin typeface="Arial" panose="020B0604020202020204" pitchFamily="34" charset="0"/>
                <a:ea typeface="Times New Roman" panose="02020603050405020304" pitchFamily="18" charset="0"/>
                <a:cs typeface="Arial" panose="020B0604020202020204" pitchFamily="34" charset="0"/>
              </a:rPr>
              <a:t>may have uncleanable recesses</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Bef>
                <a:spcPts val="600"/>
              </a:spcBef>
              <a:spcAft>
                <a:spcPts val="0"/>
              </a:spcAft>
              <a:buFont typeface="+mj-lt"/>
              <a:buAutoNum type="alphaLcPeriod"/>
            </a:pPr>
            <a:r>
              <a:rPr lang="en-GB" sz="1800" dirty="0">
                <a:effectLst/>
                <a:latin typeface="Arial" panose="020B0604020202020204" pitchFamily="34" charset="0"/>
                <a:ea typeface="Times New Roman" panose="02020603050405020304" pitchFamily="18" charset="0"/>
                <a:cs typeface="Arial" panose="020B0604020202020204" pitchFamily="34" charset="0"/>
              </a:rPr>
              <a:t>cannot handle pressure differentials</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ZA" dirty="0"/>
          </a:p>
        </p:txBody>
      </p:sp>
      <p:sp>
        <p:nvSpPr>
          <p:cNvPr id="4" name="Title 2">
            <a:extLst>
              <a:ext uri="{FF2B5EF4-FFF2-40B4-BE49-F238E27FC236}">
                <a16:creationId xmlns:a16="http://schemas.microsoft.com/office/drawing/2014/main" id="{88FFB4C5-BC0B-A35A-E520-2611EB1B80C4}"/>
              </a:ext>
            </a:extLst>
          </p:cNvPr>
          <p:cNvSpPr>
            <a:spLocks noGrp="1"/>
          </p:cNvSpPr>
          <p:nvPr>
            <p:ph type="title"/>
          </p:nvPr>
        </p:nvSpPr>
        <p:spPr>
          <a:xfrm>
            <a:off x="1422400" y="502776"/>
            <a:ext cx="9931400" cy="775417"/>
          </a:xfrm>
        </p:spPr>
        <p:txBody>
          <a:bodyPr/>
          <a:lstStyle/>
          <a:p>
            <a:r>
              <a:rPr lang="en-ZA" dirty="0"/>
              <a:t>Pharmaceutics questions Examples</a:t>
            </a:r>
          </a:p>
        </p:txBody>
      </p:sp>
      <p:sp>
        <p:nvSpPr>
          <p:cNvPr id="3" name="Rectangle 2">
            <a:extLst>
              <a:ext uri="{FF2B5EF4-FFF2-40B4-BE49-F238E27FC236}">
                <a16:creationId xmlns:a16="http://schemas.microsoft.com/office/drawing/2014/main" id="{8CB7B8A5-9EA5-5FE7-545B-44EA09EAC2D9}"/>
              </a:ext>
            </a:extLst>
          </p:cNvPr>
          <p:cNvSpPr/>
          <p:nvPr/>
        </p:nvSpPr>
        <p:spPr>
          <a:xfrm>
            <a:off x="824948" y="3599127"/>
            <a:ext cx="3866322" cy="37437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6" name="Picture 5">
            <a:extLst>
              <a:ext uri="{FF2B5EF4-FFF2-40B4-BE49-F238E27FC236}">
                <a16:creationId xmlns:a16="http://schemas.microsoft.com/office/drawing/2014/main" id="{31916B33-971E-C7B3-2CF3-02A05C92A5CE}"/>
              </a:ext>
            </a:extLst>
          </p:cNvPr>
          <p:cNvPicPr>
            <a:picLocks noChangeAspect="1"/>
          </p:cNvPicPr>
          <p:nvPr/>
        </p:nvPicPr>
        <p:blipFill>
          <a:blip r:embed="rId2"/>
          <a:stretch>
            <a:fillRect/>
          </a:stretch>
        </p:blipFill>
        <p:spPr>
          <a:xfrm>
            <a:off x="8586717" y="1179122"/>
            <a:ext cx="4693461" cy="44997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12591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F12F164-25C1-0060-C2A8-9C46A9795733}"/>
              </a:ext>
            </a:extLst>
          </p:cNvPr>
          <p:cNvSpPr>
            <a:spLocks noGrp="1"/>
          </p:cNvSpPr>
          <p:nvPr>
            <p:ph sz="half" idx="2"/>
          </p:nvPr>
        </p:nvSpPr>
        <p:spPr>
          <a:xfrm>
            <a:off x="824948" y="1599046"/>
            <a:ext cx="7682948" cy="4748910"/>
          </a:xfrm>
        </p:spPr>
        <p:txBody>
          <a:bodyPr>
            <a:normAutofit fontScale="92500" lnSpcReduction="10000"/>
          </a:bodyPr>
          <a:lstStyle/>
          <a:p>
            <a:pPr marL="0" marR="252095" indent="0" algn="just">
              <a:lnSpc>
                <a:spcPct val="150000"/>
              </a:lnSpc>
              <a:spcBef>
                <a:spcPts val="600"/>
              </a:spcBef>
              <a:spcAft>
                <a:spcPts val="0"/>
              </a:spcAft>
              <a:buNone/>
            </a:pPr>
            <a:r>
              <a:rPr lang="en-GB" sz="1800" b="1" dirty="0">
                <a:effectLst/>
                <a:latin typeface="Arial" panose="020B0604020202020204" pitchFamily="34" charset="0"/>
                <a:ea typeface="Times New Roman" panose="02020603050405020304" pitchFamily="18" charset="0"/>
                <a:cs typeface="Arial" panose="020B0604020202020204" pitchFamily="34" charset="0"/>
              </a:rPr>
              <a:t>Question: </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Good manufacturing practice (GMP) requires that materials and products, should be stored accordingly to avoid contamination, mix-up’s and instability. Which of the following statement(s) is/ are TRUE pertaining to storage conditions used?</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50000"/>
              </a:lnSpc>
              <a:buFont typeface="+mj-lt"/>
              <a:buAutoNum type="alphaLcParenR"/>
            </a:pPr>
            <a:r>
              <a:rPr lang="en-GB" sz="1800" dirty="0">
                <a:solidFill>
                  <a:srgbClr val="000000"/>
                </a:solidFill>
                <a:effectLst/>
                <a:highlight>
                  <a:srgbClr val="FFFFFF"/>
                </a:highlight>
                <a:latin typeface="Arial" panose="020B0604020202020204" pitchFamily="34" charset="0"/>
                <a:ea typeface="Times New Roman" panose="02020603050405020304" pitchFamily="18" charset="0"/>
              </a:rPr>
              <a:t>Intermediates of effervescent product should be stored at 25 °C and 50% RH</a:t>
            </a:r>
            <a:endParaRPr lang="en-ZA" sz="1800" dirty="0">
              <a:effectLst/>
              <a:highlight>
                <a:srgbClr val="FFFFFF"/>
              </a:highlight>
              <a:latin typeface="Times New Roman" panose="02020603050405020304" pitchFamily="18" charset="0"/>
              <a:ea typeface="Times New Roman" panose="02020603050405020304" pitchFamily="18" charset="0"/>
            </a:endParaRPr>
          </a:p>
          <a:p>
            <a:pPr marL="342900" lvl="0" indent="-342900" algn="just">
              <a:lnSpc>
                <a:spcPct val="150000"/>
              </a:lnSpc>
              <a:buFont typeface="+mj-lt"/>
              <a:buAutoNum type="alphaLcParenR"/>
            </a:pPr>
            <a:r>
              <a:rPr lang="en-GB" sz="1800" dirty="0">
                <a:solidFill>
                  <a:srgbClr val="000000"/>
                </a:solidFill>
                <a:effectLst/>
                <a:highlight>
                  <a:srgbClr val="FFFFFF"/>
                </a:highlight>
                <a:ea typeface="Times New Roman" panose="02020603050405020304" pitchFamily="18" charset="0"/>
              </a:rPr>
              <a:t>Rejected materials should be stored in a lockable cage</a:t>
            </a:r>
            <a:endParaRPr lang="en-ZA" sz="1800" dirty="0">
              <a:effectLst/>
              <a:highlight>
                <a:srgbClr val="FFFFFF"/>
              </a:highlight>
              <a:latin typeface="Times New Roman" panose="02020603050405020304" pitchFamily="18" charset="0"/>
              <a:ea typeface="Times New Roman" panose="02020603050405020304" pitchFamily="18" charset="0"/>
            </a:endParaRPr>
          </a:p>
          <a:p>
            <a:pPr marL="342900" lvl="0" indent="-342900" algn="just">
              <a:lnSpc>
                <a:spcPct val="150000"/>
              </a:lnSpc>
              <a:buFont typeface="+mj-lt"/>
              <a:buAutoNum type="alphaLcParenR"/>
            </a:pPr>
            <a:r>
              <a:rPr lang="en-GB" sz="1800" dirty="0">
                <a:solidFill>
                  <a:srgbClr val="000000"/>
                </a:solidFill>
                <a:effectLst/>
                <a:highlight>
                  <a:srgbClr val="FFFFFF"/>
                </a:highlight>
                <a:latin typeface="Arial" panose="020B0604020202020204" pitchFamily="34" charset="0"/>
                <a:ea typeface="Times New Roman" panose="02020603050405020304" pitchFamily="18" charset="0"/>
              </a:rPr>
              <a:t>Starting materials can be stored with intermediate products as long as the temperature and humidity conditions are maintained</a:t>
            </a:r>
            <a:endParaRPr lang="en-ZA" sz="1800" dirty="0">
              <a:effectLst/>
              <a:highlight>
                <a:srgbClr val="FFFFFF"/>
              </a:highlight>
              <a:latin typeface="Times New Roman" panose="02020603050405020304" pitchFamily="18" charset="0"/>
              <a:ea typeface="Times New Roman" panose="02020603050405020304" pitchFamily="18" charset="0"/>
            </a:endParaRPr>
          </a:p>
          <a:p>
            <a:pPr marL="342900" lvl="0" indent="-342900" algn="just">
              <a:lnSpc>
                <a:spcPct val="150000"/>
              </a:lnSpc>
              <a:buFont typeface="+mj-lt"/>
              <a:buAutoNum type="alphaLcParenR"/>
            </a:pPr>
            <a:r>
              <a:rPr lang="en-GB" sz="1800" dirty="0">
                <a:solidFill>
                  <a:srgbClr val="000000"/>
                </a:solidFill>
                <a:effectLst/>
                <a:highlight>
                  <a:srgbClr val="FFFFFF"/>
                </a:highlight>
                <a:latin typeface="Arial" panose="020B0604020202020204" pitchFamily="34" charset="0"/>
                <a:ea typeface="Times New Roman" panose="02020603050405020304" pitchFamily="18" charset="0"/>
              </a:rPr>
              <a:t>Finished products can be stored in passage as long as they are shrink wrapped to avoid mix-up’s</a:t>
            </a:r>
            <a:endParaRPr lang="en-ZA" sz="1800" dirty="0">
              <a:effectLst/>
              <a:highlight>
                <a:srgbClr val="FFFFFF"/>
              </a:highlight>
              <a:latin typeface="Times New Roman" panose="02020603050405020304" pitchFamily="18" charset="0"/>
              <a:ea typeface="Times New Roman" panose="02020603050405020304" pitchFamily="18" charset="0"/>
            </a:endParaRPr>
          </a:p>
          <a:p>
            <a:endParaRPr lang="en-ZA" dirty="0"/>
          </a:p>
        </p:txBody>
      </p:sp>
      <p:sp>
        <p:nvSpPr>
          <p:cNvPr id="4" name="Title 2">
            <a:extLst>
              <a:ext uri="{FF2B5EF4-FFF2-40B4-BE49-F238E27FC236}">
                <a16:creationId xmlns:a16="http://schemas.microsoft.com/office/drawing/2014/main" id="{88FFB4C5-BC0B-A35A-E520-2611EB1B80C4}"/>
              </a:ext>
            </a:extLst>
          </p:cNvPr>
          <p:cNvSpPr>
            <a:spLocks noGrp="1"/>
          </p:cNvSpPr>
          <p:nvPr>
            <p:ph type="title"/>
          </p:nvPr>
        </p:nvSpPr>
        <p:spPr>
          <a:xfrm>
            <a:off x="1422400" y="502776"/>
            <a:ext cx="9931400" cy="775417"/>
          </a:xfrm>
        </p:spPr>
        <p:txBody>
          <a:bodyPr/>
          <a:lstStyle/>
          <a:p>
            <a:r>
              <a:rPr lang="en-ZA" dirty="0"/>
              <a:t>Pharmaceutics questions Examples</a:t>
            </a:r>
          </a:p>
        </p:txBody>
      </p:sp>
      <p:sp>
        <p:nvSpPr>
          <p:cNvPr id="3" name="Rectangle 2">
            <a:extLst>
              <a:ext uri="{FF2B5EF4-FFF2-40B4-BE49-F238E27FC236}">
                <a16:creationId xmlns:a16="http://schemas.microsoft.com/office/drawing/2014/main" id="{8CB7B8A5-9EA5-5FE7-545B-44EA09EAC2D9}"/>
              </a:ext>
            </a:extLst>
          </p:cNvPr>
          <p:cNvSpPr/>
          <p:nvPr/>
        </p:nvSpPr>
        <p:spPr>
          <a:xfrm>
            <a:off x="824947" y="4115962"/>
            <a:ext cx="5787887" cy="37437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7" name="Picture 6">
            <a:extLst>
              <a:ext uri="{FF2B5EF4-FFF2-40B4-BE49-F238E27FC236}">
                <a16:creationId xmlns:a16="http://schemas.microsoft.com/office/drawing/2014/main" id="{78E345DE-4D0A-DF02-D320-E7883A6CFAB1}"/>
              </a:ext>
            </a:extLst>
          </p:cNvPr>
          <p:cNvPicPr>
            <a:picLocks noChangeAspect="1"/>
          </p:cNvPicPr>
          <p:nvPr/>
        </p:nvPicPr>
        <p:blipFill>
          <a:blip r:embed="rId2"/>
          <a:stretch>
            <a:fillRect/>
          </a:stretch>
        </p:blipFill>
        <p:spPr>
          <a:xfrm>
            <a:off x="8586717" y="1179122"/>
            <a:ext cx="4693461" cy="44997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457022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F12F164-25C1-0060-C2A8-9C46A9795733}"/>
              </a:ext>
            </a:extLst>
          </p:cNvPr>
          <p:cNvSpPr>
            <a:spLocks noGrp="1"/>
          </p:cNvSpPr>
          <p:nvPr>
            <p:ph sz="half" idx="2"/>
          </p:nvPr>
        </p:nvSpPr>
        <p:spPr>
          <a:xfrm>
            <a:off x="824948" y="1599046"/>
            <a:ext cx="7682948" cy="4748910"/>
          </a:xfrm>
        </p:spPr>
        <p:txBody>
          <a:bodyPr/>
          <a:lstStyle/>
          <a:p>
            <a:pPr marL="0" indent="0" algn="just">
              <a:lnSpc>
                <a:spcPct val="150000"/>
              </a:lnSpc>
              <a:spcBef>
                <a:spcPts val="600"/>
              </a:spcBef>
              <a:buNone/>
            </a:pPr>
            <a:r>
              <a:rPr lang="en-GB" sz="1800" b="1" dirty="0">
                <a:effectLst/>
                <a:latin typeface="Arial" panose="020B0604020202020204" pitchFamily="34" charset="0"/>
                <a:ea typeface="Times New Roman" panose="02020603050405020304" pitchFamily="18" charset="0"/>
                <a:cs typeface="Arial" panose="020B0604020202020204" pitchFamily="34" charset="0"/>
              </a:rPr>
              <a:t>Question: </a:t>
            </a:r>
            <a:r>
              <a:rPr lang="en-GB" sz="1800" dirty="0">
                <a:solidFill>
                  <a:srgbClr val="000000"/>
                </a:solidFill>
                <a:effectLst/>
                <a:latin typeface="Arial" panose="020B0604020202020204" pitchFamily="34" charset="0"/>
                <a:ea typeface="Calibri" panose="020F0502020204030204" pitchFamily="34" charset="0"/>
              </a:rPr>
              <a:t>Which of the following parameters needs to be optimized</a:t>
            </a:r>
            <a:r>
              <a:rPr lang="en-GB" sz="1800" b="1" dirty="0">
                <a:solidFill>
                  <a:srgbClr val="000000"/>
                </a:solidFill>
                <a:effectLst/>
                <a:latin typeface="Arial" panose="020B0604020202020204" pitchFamily="34" charset="0"/>
                <a:ea typeface="Calibri" panose="020F0502020204030204" pitchFamily="34" charset="0"/>
              </a:rPr>
              <a:t> </a:t>
            </a:r>
            <a:r>
              <a:rPr lang="en-GB" sz="1800" dirty="0">
                <a:solidFill>
                  <a:srgbClr val="000000"/>
                </a:solidFill>
                <a:effectLst/>
                <a:latin typeface="Arial" panose="020B0604020202020204" pitchFamily="34" charset="0"/>
                <a:ea typeface="Calibri" panose="020F0502020204030204" pitchFamily="34" charset="0"/>
              </a:rPr>
              <a:t>during the process validation of a tablet dosage form manufactured by wet granulation?	</a:t>
            </a:r>
            <a:r>
              <a:rPr lang="en-GB" sz="1800" b="1" dirty="0">
                <a:solidFill>
                  <a:srgbClr val="000000"/>
                </a:solidFill>
                <a:effectLst/>
                <a:latin typeface="Arial" panose="020B0604020202020204" pitchFamily="34" charset="0"/>
                <a:ea typeface="Calibri" panose="020F0502020204030204" pitchFamily="34" charset="0"/>
              </a:rPr>
              <a:t>  </a:t>
            </a:r>
            <a:endParaRPr lang="en-ZA" sz="1800" dirty="0">
              <a:solidFill>
                <a:srgbClr val="000000"/>
              </a:solidFill>
              <a:effectLst/>
              <a:latin typeface="Arial" panose="020B0604020202020204" pitchFamily="34" charset="0"/>
              <a:ea typeface="Calibri" panose="020F0502020204030204" pitchFamily="34" charset="0"/>
            </a:endParaRPr>
          </a:p>
          <a:p>
            <a:pPr marL="342900" lvl="0" indent="-342900" algn="just">
              <a:lnSpc>
                <a:spcPct val="150000"/>
              </a:lnSpc>
              <a:spcBef>
                <a:spcPts val="600"/>
              </a:spcBef>
              <a:spcAft>
                <a:spcPts val="0"/>
              </a:spcAft>
              <a:buFont typeface="+mj-lt"/>
              <a:buAutoNum type="alphaLcParenR"/>
            </a:pPr>
            <a:r>
              <a:rPr lang="en-GB" sz="1800" dirty="0">
                <a:solidFill>
                  <a:srgbClr val="000000"/>
                </a:solidFill>
                <a:effectLst/>
                <a:latin typeface="Arial" panose="020B0604020202020204" pitchFamily="34" charset="0"/>
                <a:ea typeface="Calibri" panose="020F0502020204030204" pitchFamily="34" charset="0"/>
              </a:rPr>
              <a:t>Quantity of the diluent </a:t>
            </a:r>
            <a:endParaRPr lang="en-ZA" sz="1800" dirty="0">
              <a:solidFill>
                <a:srgbClr val="000000"/>
              </a:solidFill>
              <a:effectLst/>
              <a:latin typeface="Arial" panose="020B0604020202020204" pitchFamily="34" charset="0"/>
              <a:ea typeface="Calibri" panose="020F0502020204030204" pitchFamily="34" charset="0"/>
            </a:endParaRPr>
          </a:p>
          <a:p>
            <a:pPr marL="342900" lvl="0" indent="-342900" algn="just">
              <a:lnSpc>
                <a:spcPct val="150000"/>
              </a:lnSpc>
              <a:spcBef>
                <a:spcPts val="600"/>
              </a:spcBef>
              <a:spcAft>
                <a:spcPts val="0"/>
              </a:spcAft>
              <a:buFont typeface="+mj-lt"/>
              <a:buAutoNum type="alphaLcParenR"/>
            </a:pPr>
            <a:r>
              <a:rPr lang="en-GB" sz="1800" dirty="0">
                <a:solidFill>
                  <a:srgbClr val="000000"/>
                </a:solidFill>
                <a:effectLst/>
                <a:latin typeface="Arial" panose="020B0604020202020204" pitchFamily="34" charset="0"/>
                <a:ea typeface="Calibri" panose="020F0502020204030204" pitchFamily="34" charset="0"/>
              </a:rPr>
              <a:t>Storage conditions of the </a:t>
            </a:r>
            <a:r>
              <a:rPr lang="en-GB" sz="1800">
                <a:solidFill>
                  <a:srgbClr val="000000"/>
                </a:solidFill>
                <a:effectLst/>
                <a:latin typeface="Arial" panose="020B0604020202020204" pitchFamily="34" charset="0"/>
                <a:ea typeface="Calibri" panose="020F0502020204030204" pitchFamily="34" charset="0"/>
              </a:rPr>
              <a:t>finished product</a:t>
            </a:r>
            <a:endParaRPr lang="en-ZA" sz="1800" dirty="0">
              <a:solidFill>
                <a:srgbClr val="000000"/>
              </a:solidFill>
              <a:effectLst/>
              <a:latin typeface="Arial" panose="020B0604020202020204" pitchFamily="34" charset="0"/>
              <a:ea typeface="Calibri" panose="020F0502020204030204" pitchFamily="34" charset="0"/>
            </a:endParaRPr>
          </a:p>
          <a:p>
            <a:pPr marL="342900" lvl="0" indent="-342900" algn="just">
              <a:lnSpc>
                <a:spcPct val="150000"/>
              </a:lnSpc>
              <a:spcBef>
                <a:spcPts val="600"/>
              </a:spcBef>
              <a:spcAft>
                <a:spcPts val="0"/>
              </a:spcAft>
              <a:buFont typeface="+mj-lt"/>
              <a:buAutoNum type="alphaLcParenR"/>
            </a:pPr>
            <a:r>
              <a:rPr lang="en-GB" sz="1800" dirty="0">
                <a:solidFill>
                  <a:srgbClr val="000000"/>
                </a:solidFill>
                <a:effectLst/>
                <a:latin typeface="Arial" panose="020B0604020202020204" pitchFamily="34" charset="0"/>
                <a:ea typeface="Calibri" panose="020F0502020204030204" pitchFamily="34" charset="0"/>
              </a:rPr>
              <a:t>Container and closure system</a:t>
            </a:r>
            <a:endParaRPr lang="en-ZA" sz="1800" dirty="0">
              <a:solidFill>
                <a:srgbClr val="000000"/>
              </a:solidFill>
              <a:effectLst/>
              <a:latin typeface="Arial" panose="020B0604020202020204" pitchFamily="34" charset="0"/>
              <a:ea typeface="Calibri" panose="020F0502020204030204" pitchFamily="34" charset="0"/>
            </a:endParaRPr>
          </a:p>
          <a:p>
            <a:pPr marL="342900" lvl="0" indent="-342900" algn="just">
              <a:lnSpc>
                <a:spcPct val="150000"/>
              </a:lnSpc>
              <a:spcBef>
                <a:spcPts val="600"/>
              </a:spcBef>
              <a:spcAft>
                <a:spcPts val="0"/>
              </a:spcAft>
              <a:buFont typeface="+mj-lt"/>
              <a:buAutoNum type="alphaLcParenR"/>
            </a:pPr>
            <a:r>
              <a:rPr lang="en-GB" sz="1800" dirty="0">
                <a:solidFill>
                  <a:srgbClr val="000000"/>
                </a:solidFill>
                <a:effectLst/>
                <a:latin typeface="Arial" panose="020B0604020202020204" pitchFamily="34" charset="0"/>
                <a:ea typeface="Calibri" panose="020F0502020204030204" pitchFamily="34" charset="0"/>
              </a:rPr>
              <a:t>Loss on drying</a:t>
            </a:r>
            <a:endParaRPr lang="en-ZA" sz="1800" dirty="0">
              <a:solidFill>
                <a:srgbClr val="000000"/>
              </a:solidFill>
              <a:effectLst/>
              <a:latin typeface="Arial" panose="020B0604020202020204" pitchFamily="34" charset="0"/>
              <a:ea typeface="Calibri" panose="020F0502020204030204" pitchFamily="34" charset="0"/>
            </a:endParaRPr>
          </a:p>
          <a:p>
            <a:endParaRPr lang="en-ZA" dirty="0"/>
          </a:p>
        </p:txBody>
      </p:sp>
      <p:sp>
        <p:nvSpPr>
          <p:cNvPr id="4" name="Title 2">
            <a:extLst>
              <a:ext uri="{FF2B5EF4-FFF2-40B4-BE49-F238E27FC236}">
                <a16:creationId xmlns:a16="http://schemas.microsoft.com/office/drawing/2014/main" id="{88FFB4C5-BC0B-A35A-E520-2611EB1B80C4}"/>
              </a:ext>
            </a:extLst>
          </p:cNvPr>
          <p:cNvSpPr>
            <a:spLocks noGrp="1"/>
          </p:cNvSpPr>
          <p:nvPr>
            <p:ph type="title"/>
          </p:nvPr>
        </p:nvSpPr>
        <p:spPr>
          <a:xfrm>
            <a:off x="1422400" y="502776"/>
            <a:ext cx="9931400" cy="775417"/>
          </a:xfrm>
        </p:spPr>
        <p:txBody>
          <a:bodyPr/>
          <a:lstStyle/>
          <a:p>
            <a:r>
              <a:rPr lang="en-ZA" dirty="0"/>
              <a:t>Pharmaceutics questions Examples</a:t>
            </a:r>
          </a:p>
        </p:txBody>
      </p:sp>
      <p:sp>
        <p:nvSpPr>
          <p:cNvPr id="3" name="Rectangle 2">
            <a:extLst>
              <a:ext uri="{FF2B5EF4-FFF2-40B4-BE49-F238E27FC236}">
                <a16:creationId xmlns:a16="http://schemas.microsoft.com/office/drawing/2014/main" id="{8CB7B8A5-9EA5-5FE7-545B-44EA09EAC2D9}"/>
              </a:ext>
            </a:extLst>
          </p:cNvPr>
          <p:cNvSpPr/>
          <p:nvPr/>
        </p:nvSpPr>
        <p:spPr>
          <a:xfrm>
            <a:off x="800100" y="4460519"/>
            <a:ext cx="3866322" cy="37437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6" name="Picture 5">
            <a:extLst>
              <a:ext uri="{FF2B5EF4-FFF2-40B4-BE49-F238E27FC236}">
                <a16:creationId xmlns:a16="http://schemas.microsoft.com/office/drawing/2014/main" id="{F7DD5055-E238-0369-BA4D-6F693C56FB5A}"/>
              </a:ext>
            </a:extLst>
          </p:cNvPr>
          <p:cNvPicPr>
            <a:picLocks noChangeAspect="1"/>
          </p:cNvPicPr>
          <p:nvPr/>
        </p:nvPicPr>
        <p:blipFill>
          <a:blip r:embed="rId2"/>
          <a:stretch>
            <a:fillRect/>
          </a:stretch>
        </p:blipFill>
        <p:spPr>
          <a:xfrm>
            <a:off x="8586717" y="1179122"/>
            <a:ext cx="4693461" cy="44997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09881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F12F164-25C1-0060-C2A8-9C46A9795733}"/>
              </a:ext>
            </a:extLst>
          </p:cNvPr>
          <p:cNvSpPr>
            <a:spLocks noGrp="1"/>
          </p:cNvSpPr>
          <p:nvPr>
            <p:ph sz="half" idx="2"/>
          </p:nvPr>
        </p:nvSpPr>
        <p:spPr>
          <a:xfrm>
            <a:off x="824948" y="1599046"/>
            <a:ext cx="7682948" cy="4748910"/>
          </a:xfrm>
        </p:spPr>
        <p:txBody>
          <a:bodyPr/>
          <a:lstStyle/>
          <a:p>
            <a:pPr marL="0" indent="0" algn="just">
              <a:lnSpc>
                <a:spcPct val="150000"/>
              </a:lnSpc>
              <a:spcBef>
                <a:spcPts val="600"/>
              </a:spcBef>
              <a:buNone/>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Which the following excipient is not advised to use in the formulation of large volume parenteral product?</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50000"/>
              </a:lnSpc>
              <a:buFont typeface="+mj-lt"/>
              <a:buAutoNum type="alphaLcPeriod"/>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Cyclodextrin</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50000"/>
              </a:lnSpc>
              <a:buFont typeface="+mj-lt"/>
              <a:buAutoNum type="alphaLcPeriod"/>
            </a:pP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Benzothonium</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chloride</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50000"/>
              </a:lnSpc>
              <a:buFont typeface="+mj-lt"/>
              <a:buAutoNum type="alphaLcPeriod"/>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Dextrose</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Bef>
                <a:spcPts val="600"/>
              </a:spcBef>
              <a:spcAft>
                <a:spcPts val="0"/>
              </a:spcAft>
              <a:buFont typeface="+mj-lt"/>
              <a:buAutoNum type="alphaLcPeriod"/>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Sodium acetate</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ZA" dirty="0"/>
          </a:p>
        </p:txBody>
      </p:sp>
      <p:sp>
        <p:nvSpPr>
          <p:cNvPr id="4" name="Title 2">
            <a:extLst>
              <a:ext uri="{FF2B5EF4-FFF2-40B4-BE49-F238E27FC236}">
                <a16:creationId xmlns:a16="http://schemas.microsoft.com/office/drawing/2014/main" id="{88FFB4C5-BC0B-A35A-E520-2611EB1B80C4}"/>
              </a:ext>
            </a:extLst>
          </p:cNvPr>
          <p:cNvSpPr>
            <a:spLocks noGrp="1"/>
          </p:cNvSpPr>
          <p:nvPr>
            <p:ph type="title"/>
          </p:nvPr>
        </p:nvSpPr>
        <p:spPr>
          <a:xfrm>
            <a:off x="1422400" y="502776"/>
            <a:ext cx="9931400" cy="775417"/>
          </a:xfrm>
        </p:spPr>
        <p:txBody>
          <a:bodyPr/>
          <a:lstStyle/>
          <a:p>
            <a:r>
              <a:rPr lang="en-ZA" dirty="0"/>
              <a:t>Pharmaceutics questions Examples</a:t>
            </a:r>
          </a:p>
        </p:txBody>
      </p:sp>
      <p:sp>
        <p:nvSpPr>
          <p:cNvPr id="3" name="Rectangle 2">
            <a:extLst>
              <a:ext uri="{FF2B5EF4-FFF2-40B4-BE49-F238E27FC236}">
                <a16:creationId xmlns:a16="http://schemas.microsoft.com/office/drawing/2014/main" id="{8CB7B8A5-9EA5-5FE7-545B-44EA09EAC2D9}"/>
              </a:ext>
            </a:extLst>
          </p:cNvPr>
          <p:cNvSpPr/>
          <p:nvPr/>
        </p:nvSpPr>
        <p:spPr>
          <a:xfrm>
            <a:off x="601317" y="3148553"/>
            <a:ext cx="3866322" cy="37437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7" name="Picture 6">
            <a:extLst>
              <a:ext uri="{FF2B5EF4-FFF2-40B4-BE49-F238E27FC236}">
                <a16:creationId xmlns:a16="http://schemas.microsoft.com/office/drawing/2014/main" id="{F51F3EDA-3F6C-3D49-6DBE-0434310776AB}"/>
              </a:ext>
            </a:extLst>
          </p:cNvPr>
          <p:cNvPicPr>
            <a:picLocks noChangeAspect="1"/>
          </p:cNvPicPr>
          <p:nvPr/>
        </p:nvPicPr>
        <p:blipFill>
          <a:blip r:embed="rId2"/>
          <a:stretch>
            <a:fillRect/>
          </a:stretch>
        </p:blipFill>
        <p:spPr>
          <a:xfrm>
            <a:off x="8586717" y="1179122"/>
            <a:ext cx="4693461" cy="44997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93285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890D1D-75CE-4667-BA67-FB5EB5FECBD4}"/>
              </a:ext>
            </a:extLst>
          </p:cNvPr>
          <p:cNvSpPr>
            <a:spLocks noGrp="1"/>
          </p:cNvSpPr>
          <p:nvPr>
            <p:ph type="title"/>
          </p:nvPr>
        </p:nvSpPr>
        <p:spPr>
          <a:xfrm>
            <a:off x="1302478" y="308038"/>
            <a:ext cx="8873010" cy="775417"/>
          </a:xfrm>
          <a:solidFill>
            <a:schemeClr val="accent5">
              <a:lumMod val="75000"/>
            </a:schemeClr>
          </a:solidFill>
        </p:spPr>
        <p:txBody>
          <a:bodyPr/>
          <a:lstStyle/>
          <a:p>
            <a:r>
              <a:rPr lang="en-ZA" b="1" dirty="0">
                <a:solidFill>
                  <a:schemeClr val="bg1"/>
                </a:solidFill>
                <a:latin typeface="+mn-lt"/>
              </a:rPr>
              <a:t>ELO 4:</a:t>
            </a:r>
          </a:p>
        </p:txBody>
      </p:sp>
      <p:sp>
        <p:nvSpPr>
          <p:cNvPr id="2" name="Content Placeholder 1">
            <a:extLst>
              <a:ext uri="{FF2B5EF4-FFF2-40B4-BE49-F238E27FC236}">
                <a16:creationId xmlns:a16="http://schemas.microsoft.com/office/drawing/2014/main" id="{FE9CC57C-AD59-46DA-9B89-5AACC6497D06}"/>
              </a:ext>
            </a:extLst>
          </p:cNvPr>
          <p:cNvSpPr>
            <a:spLocks noGrp="1"/>
          </p:cNvSpPr>
          <p:nvPr>
            <p:ph sz="half" idx="1"/>
          </p:nvPr>
        </p:nvSpPr>
        <p:spPr>
          <a:xfrm>
            <a:off x="1138522" y="1982933"/>
            <a:ext cx="10484786" cy="4364899"/>
          </a:xfrm>
        </p:spPr>
        <p:txBody>
          <a:bodyPr>
            <a:noAutofit/>
          </a:bodyPr>
          <a:lstStyle/>
          <a:p>
            <a:pPr marL="1071563" marR="0" lvl="0" indent="-714375" algn="l" defTabSz="914400" rtl="0" eaLnBrk="1" fontAlgn="auto" latinLnBrk="0" hangingPunct="1">
              <a:lnSpc>
                <a:spcPct val="100000"/>
              </a:lnSpc>
              <a:spcBef>
                <a:spcPts val="0"/>
              </a:spcBef>
              <a:spcAft>
                <a:spcPts val="600"/>
              </a:spcAft>
              <a:buClr>
                <a:srgbClr val="0000FF"/>
              </a:buClr>
              <a:buSzPct val="100000"/>
              <a:buFont typeface="Wingdings" panose="05000000000000000000" pitchFamily="2" charset="2"/>
              <a:buChar char="v"/>
              <a:tabLst/>
              <a:defRPr/>
            </a:pPr>
            <a:r>
              <a:rPr lang="en-GB" sz="2400" dirty="0">
                <a:solidFill>
                  <a:srgbClr val="002060"/>
                </a:solidFill>
              </a:rPr>
              <a:t>Medicines registration dossiers for pharmaceutical products using the supplied data and documentation are compiled in accordance with the current relevant legislation.</a:t>
            </a:r>
          </a:p>
          <a:p>
            <a:pPr marL="1071563" marR="0" lvl="0" indent="-714375" algn="l" defTabSz="914400" rtl="0" eaLnBrk="1" fontAlgn="auto" latinLnBrk="0" hangingPunct="1">
              <a:lnSpc>
                <a:spcPct val="100000"/>
              </a:lnSpc>
              <a:spcBef>
                <a:spcPts val="0"/>
              </a:spcBef>
              <a:spcAft>
                <a:spcPts val="600"/>
              </a:spcAft>
              <a:buClr>
                <a:srgbClr val="0000FF"/>
              </a:buClr>
              <a:buSzPct val="100000"/>
              <a:buFont typeface="Wingdings" panose="05000000000000000000" pitchFamily="2" charset="2"/>
              <a:buChar char="v"/>
              <a:tabLst/>
              <a:defRPr/>
            </a:pPr>
            <a:r>
              <a:rPr lang="en-GB" sz="1800" dirty="0">
                <a:solidFill>
                  <a:srgbClr val="002060"/>
                </a:solidFill>
              </a:rPr>
              <a:t>Understand CTD with emphasis on Quality aspects of API and FPP</a:t>
            </a:r>
          </a:p>
          <a:p>
            <a:pPr marL="1071563" marR="0" lvl="0" indent="-714375" algn="l" defTabSz="914400" rtl="0" eaLnBrk="1" fontAlgn="auto" latinLnBrk="0" hangingPunct="1">
              <a:lnSpc>
                <a:spcPct val="100000"/>
              </a:lnSpc>
              <a:spcBef>
                <a:spcPts val="0"/>
              </a:spcBef>
              <a:spcAft>
                <a:spcPts val="600"/>
              </a:spcAft>
              <a:buClr>
                <a:srgbClr val="0000FF"/>
              </a:buClr>
              <a:buSzPct val="100000"/>
              <a:buFont typeface="Wingdings" panose="05000000000000000000" pitchFamily="2" charset="2"/>
              <a:buChar char="v"/>
              <a:tabLst/>
              <a:defRPr/>
            </a:pPr>
            <a:r>
              <a:rPr lang="en-GB" sz="1800" dirty="0">
                <a:solidFill>
                  <a:srgbClr val="002060"/>
                </a:solidFill>
              </a:rPr>
              <a:t>guidelines such as stability, </a:t>
            </a:r>
          </a:p>
          <a:p>
            <a:pPr marL="1071563" marR="0" lvl="0" indent="-714375" algn="l" defTabSz="914400" rtl="0" eaLnBrk="1" fontAlgn="auto" latinLnBrk="0" hangingPunct="1">
              <a:lnSpc>
                <a:spcPct val="100000"/>
              </a:lnSpc>
              <a:spcBef>
                <a:spcPts val="0"/>
              </a:spcBef>
              <a:spcAft>
                <a:spcPts val="600"/>
              </a:spcAft>
              <a:buClr>
                <a:srgbClr val="0000FF"/>
              </a:buClr>
              <a:buSzPct val="100000"/>
              <a:buFont typeface="Wingdings" panose="05000000000000000000" pitchFamily="2" charset="2"/>
              <a:buChar char="v"/>
              <a:tabLst/>
              <a:defRPr/>
            </a:pPr>
            <a:r>
              <a:rPr lang="en-GB" sz="1800" dirty="0">
                <a:solidFill>
                  <a:srgbClr val="002060"/>
                </a:solidFill>
              </a:rPr>
              <a:t>dissolution, </a:t>
            </a:r>
          </a:p>
          <a:p>
            <a:pPr marL="1071563" marR="0" lvl="0" indent="-714375" algn="l" defTabSz="914400" rtl="0" eaLnBrk="1" fontAlgn="auto" latinLnBrk="0" hangingPunct="1">
              <a:lnSpc>
                <a:spcPct val="100000"/>
              </a:lnSpc>
              <a:spcBef>
                <a:spcPts val="0"/>
              </a:spcBef>
              <a:spcAft>
                <a:spcPts val="600"/>
              </a:spcAft>
              <a:buClr>
                <a:srgbClr val="0000FF"/>
              </a:buClr>
              <a:buSzPct val="100000"/>
              <a:buFont typeface="Wingdings" panose="05000000000000000000" pitchFamily="2" charset="2"/>
              <a:buChar char="v"/>
              <a:tabLst/>
              <a:defRPr/>
            </a:pPr>
            <a:r>
              <a:rPr lang="en-GB" sz="1800" dirty="0">
                <a:solidFill>
                  <a:srgbClr val="002060"/>
                </a:solidFill>
              </a:rPr>
              <a:t>post registration amendments </a:t>
            </a:r>
          </a:p>
          <a:p>
            <a:pPr marL="1071563" marR="0" lvl="0" indent="-714375" algn="l" defTabSz="914400" rtl="0" eaLnBrk="1" fontAlgn="auto" latinLnBrk="0" hangingPunct="1">
              <a:lnSpc>
                <a:spcPct val="100000"/>
              </a:lnSpc>
              <a:spcBef>
                <a:spcPts val="0"/>
              </a:spcBef>
              <a:spcAft>
                <a:spcPts val="600"/>
              </a:spcAft>
              <a:buClr>
                <a:srgbClr val="0000FF"/>
              </a:buClr>
              <a:buSzPct val="100000"/>
              <a:buFont typeface="Wingdings" panose="05000000000000000000" pitchFamily="2" charset="2"/>
              <a:buChar char="v"/>
              <a:tabLst/>
              <a:defRPr/>
            </a:pPr>
            <a:r>
              <a:rPr lang="en-GB" sz="1800" dirty="0">
                <a:solidFill>
                  <a:srgbClr val="002060"/>
                </a:solidFill>
              </a:rPr>
              <a:t>impurity profiles</a:t>
            </a:r>
          </a:p>
        </p:txBody>
      </p:sp>
      <p:pic>
        <p:nvPicPr>
          <p:cNvPr id="5" name="Graphic 4" descr="Homeopathy with solid fill">
            <a:extLst>
              <a:ext uri="{FF2B5EF4-FFF2-40B4-BE49-F238E27FC236}">
                <a16:creationId xmlns:a16="http://schemas.microsoft.com/office/drawing/2014/main" id="{A541798E-E1DA-4666-A109-9F41841C191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072033" y="-115730"/>
            <a:ext cx="2012428" cy="2012428"/>
          </a:xfrm>
          <a:prstGeom prst="rect">
            <a:avLst/>
          </a:prstGeom>
        </p:spPr>
      </p:pic>
      <p:sp>
        <p:nvSpPr>
          <p:cNvPr id="6" name="Title 2">
            <a:extLst>
              <a:ext uri="{FF2B5EF4-FFF2-40B4-BE49-F238E27FC236}">
                <a16:creationId xmlns:a16="http://schemas.microsoft.com/office/drawing/2014/main" id="{F310F256-4A52-492B-ACA6-943A0EB392E6}"/>
              </a:ext>
            </a:extLst>
          </p:cNvPr>
          <p:cNvSpPr txBox="1">
            <a:spLocks/>
          </p:cNvSpPr>
          <p:nvPr/>
        </p:nvSpPr>
        <p:spPr>
          <a:xfrm>
            <a:off x="1302478" y="1083455"/>
            <a:ext cx="3751943" cy="7754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lumMod val="50000"/>
                  </a:schemeClr>
                </a:solidFill>
                <a:effectLst>
                  <a:outerShdw blurRad="38100" dist="38100" dir="2700000" algn="tl">
                    <a:srgbClr val="000000">
                      <a:alpha val="43137"/>
                    </a:srgbClr>
                  </a:outerShdw>
                </a:effectLst>
                <a:latin typeface="Aharoni" panose="02010803020104030203" pitchFamily="2" charset="-79"/>
                <a:ea typeface="+mj-ea"/>
                <a:cs typeface="Aharoni" panose="02010803020104030203" pitchFamily="2" charset="-79"/>
              </a:defRPr>
            </a:lvl1pPr>
          </a:lstStyle>
          <a:p>
            <a:r>
              <a:rPr lang="en-ZA" b="1" dirty="0">
                <a:latin typeface="+mn-lt"/>
              </a:rPr>
              <a:t>42%</a:t>
            </a:r>
          </a:p>
        </p:txBody>
      </p:sp>
      <p:pic>
        <p:nvPicPr>
          <p:cNvPr id="4" name="Picture 3">
            <a:extLst>
              <a:ext uri="{FF2B5EF4-FFF2-40B4-BE49-F238E27FC236}">
                <a16:creationId xmlns:a16="http://schemas.microsoft.com/office/drawing/2014/main" id="{F1D63418-F1E1-BE62-6082-DD4A3DF477CD}"/>
              </a:ext>
            </a:extLst>
          </p:cNvPr>
          <p:cNvPicPr>
            <a:picLocks noChangeAspect="1"/>
          </p:cNvPicPr>
          <p:nvPr/>
        </p:nvPicPr>
        <p:blipFill>
          <a:blip r:embed="rId3"/>
          <a:stretch>
            <a:fillRect/>
          </a:stretch>
        </p:blipFill>
        <p:spPr>
          <a:xfrm>
            <a:off x="7968453" y="3619800"/>
            <a:ext cx="4207159" cy="2930162"/>
          </a:xfrm>
          <a:prstGeom prst="rect">
            <a:avLst/>
          </a:prstGeom>
        </p:spPr>
      </p:pic>
      <p:cxnSp>
        <p:nvCxnSpPr>
          <p:cNvPr id="8" name="Straight Arrow Connector 7">
            <a:extLst>
              <a:ext uri="{FF2B5EF4-FFF2-40B4-BE49-F238E27FC236}">
                <a16:creationId xmlns:a16="http://schemas.microsoft.com/office/drawing/2014/main" id="{FF6D296C-4231-F40D-2279-64E25ED73E43}"/>
              </a:ext>
            </a:extLst>
          </p:cNvPr>
          <p:cNvCxnSpPr/>
          <p:nvPr/>
        </p:nvCxnSpPr>
        <p:spPr>
          <a:xfrm>
            <a:off x="7438366" y="6109293"/>
            <a:ext cx="861391"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083382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133EC19-5995-3624-286D-940FBA89A568}"/>
              </a:ext>
            </a:extLst>
          </p:cNvPr>
          <p:cNvSpPr>
            <a:spLocks noGrp="1"/>
          </p:cNvSpPr>
          <p:nvPr>
            <p:ph sz="half" idx="2"/>
          </p:nvPr>
        </p:nvSpPr>
        <p:spPr/>
        <p:txBody>
          <a:bodyPr/>
          <a:lstStyle/>
          <a:p>
            <a:pPr marL="0" indent="0" algn="just">
              <a:lnSpc>
                <a:spcPct val="150000"/>
              </a:lnSpc>
              <a:buNone/>
            </a:pPr>
            <a:r>
              <a:rPr lang="en-GB" sz="1800" b="1" dirty="0">
                <a:ea typeface="Times New Roman" panose="02020603050405020304" pitchFamily="18" charset="0"/>
              </a:rPr>
              <a:t>Question: </a:t>
            </a:r>
            <a:r>
              <a:rPr lang="en-US" sz="1800" dirty="0">
                <a:effectLst/>
                <a:latin typeface="Arial" panose="020B0604020202020204" pitchFamily="34" charset="0"/>
                <a:ea typeface="Times New Roman" panose="02020603050405020304" pitchFamily="18" charset="0"/>
                <a:cs typeface="Arial" panose="020B0604020202020204" pitchFamily="34" charset="0"/>
              </a:rPr>
              <a:t>How many pilot scale batches should be considered for stability testing of codeine tablets?</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50000"/>
              </a:lnSpc>
              <a:buFont typeface="+mj-lt"/>
              <a:buAutoNum type="alphaLcParenR"/>
            </a:pPr>
            <a:r>
              <a:rPr lang="en-US" sz="1800" dirty="0">
                <a:effectLst/>
                <a:latin typeface="Arial" panose="020B0604020202020204" pitchFamily="34" charset="0"/>
                <a:ea typeface="Times New Roman" panose="02020603050405020304" pitchFamily="18" charset="0"/>
                <a:cs typeface="Arial" panose="020B0604020202020204" pitchFamily="34" charset="0"/>
              </a:rPr>
              <a:t>At least 2</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50000"/>
              </a:lnSpc>
              <a:buFont typeface="+mj-lt"/>
              <a:buAutoNum type="alphaLcParenR"/>
            </a:pPr>
            <a:r>
              <a:rPr lang="en-US" sz="1800" dirty="0">
                <a:effectLst/>
                <a:latin typeface="Arial" panose="020B0604020202020204" pitchFamily="34" charset="0"/>
                <a:ea typeface="Times New Roman" panose="02020603050405020304" pitchFamily="18" charset="0"/>
                <a:cs typeface="Arial" panose="020B0604020202020204" pitchFamily="34" charset="0"/>
              </a:rPr>
              <a:t>At least 1</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50000"/>
              </a:lnSpc>
              <a:buFont typeface="+mj-lt"/>
              <a:buAutoNum type="alphaLcParenR"/>
            </a:pPr>
            <a:r>
              <a:rPr lang="en-US" sz="1800" dirty="0">
                <a:effectLst/>
                <a:latin typeface="Arial" panose="020B0604020202020204" pitchFamily="34" charset="0"/>
                <a:ea typeface="Times New Roman" panose="02020603050405020304" pitchFamily="18" charset="0"/>
                <a:cs typeface="Arial" panose="020B0604020202020204" pitchFamily="34" charset="0"/>
              </a:rPr>
              <a:t>At least 3</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50000"/>
              </a:lnSpc>
              <a:buFont typeface="+mj-lt"/>
              <a:buAutoNum type="alphaLcParenR"/>
            </a:pPr>
            <a:r>
              <a:rPr lang="en-US" sz="1800" dirty="0">
                <a:effectLst/>
                <a:latin typeface="Arial" panose="020B0604020202020204" pitchFamily="34" charset="0"/>
                <a:ea typeface="Times New Roman" panose="02020603050405020304" pitchFamily="18" charset="0"/>
                <a:cs typeface="Arial" panose="020B0604020202020204" pitchFamily="34" charset="0"/>
              </a:rPr>
              <a:t>At least 4</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ZA" dirty="0"/>
          </a:p>
        </p:txBody>
      </p:sp>
      <p:sp>
        <p:nvSpPr>
          <p:cNvPr id="4" name="Title 2">
            <a:extLst>
              <a:ext uri="{FF2B5EF4-FFF2-40B4-BE49-F238E27FC236}">
                <a16:creationId xmlns:a16="http://schemas.microsoft.com/office/drawing/2014/main" id="{F9F3FF71-5173-88A2-F826-7F84156E6DEB}"/>
              </a:ext>
            </a:extLst>
          </p:cNvPr>
          <p:cNvSpPr>
            <a:spLocks noGrp="1"/>
          </p:cNvSpPr>
          <p:nvPr>
            <p:ph type="title"/>
          </p:nvPr>
        </p:nvSpPr>
        <p:spPr>
          <a:xfrm>
            <a:off x="1422400" y="502776"/>
            <a:ext cx="9931400" cy="775417"/>
          </a:xfrm>
        </p:spPr>
        <p:txBody>
          <a:bodyPr/>
          <a:lstStyle/>
          <a:p>
            <a:r>
              <a:rPr lang="en-ZA" dirty="0"/>
              <a:t>Pharmaceutics questions Examples</a:t>
            </a:r>
          </a:p>
        </p:txBody>
      </p:sp>
      <p:sp>
        <p:nvSpPr>
          <p:cNvPr id="5" name="Rectangle 4">
            <a:extLst>
              <a:ext uri="{FF2B5EF4-FFF2-40B4-BE49-F238E27FC236}">
                <a16:creationId xmlns:a16="http://schemas.microsoft.com/office/drawing/2014/main" id="{81DF0ECC-7230-967E-FCC2-E2A3AA109E11}"/>
              </a:ext>
            </a:extLst>
          </p:cNvPr>
          <p:cNvSpPr/>
          <p:nvPr/>
        </p:nvSpPr>
        <p:spPr>
          <a:xfrm>
            <a:off x="1263927" y="2288818"/>
            <a:ext cx="3866322" cy="37437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3" name="Picture 2">
            <a:extLst>
              <a:ext uri="{FF2B5EF4-FFF2-40B4-BE49-F238E27FC236}">
                <a16:creationId xmlns:a16="http://schemas.microsoft.com/office/drawing/2014/main" id="{A8B3907C-17AA-3BED-F1B3-DE13D77CA15F}"/>
              </a:ext>
            </a:extLst>
          </p:cNvPr>
          <p:cNvPicPr>
            <a:picLocks noChangeAspect="1"/>
          </p:cNvPicPr>
          <p:nvPr/>
        </p:nvPicPr>
        <p:blipFill>
          <a:blip r:embed="rId2"/>
          <a:stretch>
            <a:fillRect/>
          </a:stretch>
        </p:blipFill>
        <p:spPr>
          <a:xfrm>
            <a:off x="8586717" y="1179122"/>
            <a:ext cx="4693461" cy="44997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83958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49F3CE-07C1-DAAB-0945-C47C2BE46AC2}"/>
              </a:ext>
            </a:extLst>
          </p:cNvPr>
          <p:cNvSpPr>
            <a:spLocks noGrp="1"/>
          </p:cNvSpPr>
          <p:nvPr>
            <p:ph sz="half" idx="2"/>
          </p:nvPr>
        </p:nvSpPr>
        <p:spPr>
          <a:xfrm>
            <a:off x="940905" y="1599046"/>
            <a:ext cx="7620000" cy="4748910"/>
          </a:xfrm>
        </p:spPr>
        <p:txBody>
          <a:bodyPr>
            <a:normAutofit/>
          </a:bodyPr>
          <a:lstStyle/>
          <a:p>
            <a:pPr marL="0" indent="0" algn="just">
              <a:lnSpc>
                <a:spcPct val="150000"/>
              </a:lnSpc>
              <a:spcBef>
                <a:spcPts val="600"/>
              </a:spcBef>
              <a:buNone/>
            </a:pPr>
            <a:r>
              <a:rPr lang="en-GB" sz="1800" b="1" dirty="0">
                <a:ea typeface="Times New Roman" panose="02020603050405020304" pitchFamily="18" charset="0"/>
              </a:rPr>
              <a:t>Question: </a:t>
            </a:r>
            <a:r>
              <a:rPr lang="en-US" sz="1800" dirty="0">
                <a:effectLst/>
                <a:latin typeface="Arial" panose="020B0604020202020204" pitchFamily="34" charset="0"/>
                <a:ea typeface="Times New Roman" panose="02020603050405020304" pitchFamily="18" charset="0"/>
                <a:cs typeface="Arial" panose="020B0604020202020204" pitchFamily="34" charset="0"/>
              </a:rPr>
              <a:t>PTA pharmaceuticals decided to use a fluidized bed dryer as the tray dryer method was taking too long to complete the manufacturing of paracetamol tablets. Which of the following minimum data is required for submission to the</a:t>
            </a:r>
            <a:r>
              <a:rPr lang="en-US" sz="1800" b="1" dirty="0">
                <a:effectLst/>
                <a:latin typeface="Arial" panose="020B0604020202020204" pitchFamily="34" charset="0"/>
                <a:ea typeface="Times New Roman" panose="02020603050405020304" pitchFamily="18" charset="0"/>
                <a:cs typeface="Arial" panose="020B0604020202020204" pitchFamily="34" charset="0"/>
              </a:rPr>
              <a:t> </a:t>
            </a:r>
            <a:r>
              <a:rPr lang="en-US" sz="1800" dirty="0">
                <a:effectLst/>
                <a:latin typeface="Arial" panose="020B0604020202020204" pitchFamily="34" charset="0"/>
                <a:ea typeface="Times New Roman" panose="02020603050405020304" pitchFamily="18" charset="0"/>
                <a:cs typeface="Arial" panose="020B0604020202020204" pitchFamily="34" charset="0"/>
              </a:rPr>
              <a:t>South African Health Products Regulatory Authority (SAHPRA) for the approval of post registration changes?</a:t>
            </a:r>
          </a:p>
          <a:p>
            <a:pPr marL="342900" indent="-342900">
              <a:lnSpc>
                <a:spcPct val="150000"/>
              </a:lnSpc>
              <a:spcBef>
                <a:spcPts val="600"/>
              </a:spcBef>
              <a:buFont typeface="+mj-lt"/>
              <a:buAutoNum type="alphaLcParenR"/>
            </a:pPr>
            <a:r>
              <a:rPr lang="en-US" sz="1800" dirty="0"/>
              <a:t>Moisture content  and Type A dissolution</a:t>
            </a:r>
            <a:endParaRPr lang="en-ZA" sz="1800" dirty="0"/>
          </a:p>
          <a:p>
            <a:pPr marL="342900" indent="-342900">
              <a:lnSpc>
                <a:spcPct val="150000"/>
              </a:lnSpc>
              <a:spcBef>
                <a:spcPts val="600"/>
              </a:spcBef>
              <a:spcAft>
                <a:spcPts val="0"/>
              </a:spcAft>
              <a:buFont typeface="+mj-lt"/>
              <a:buAutoNum type="alphaLcParenR"/>
            </a:pPr>
            <a:r>
              <a:rPr lang="en-US" sz="1800" dirty="0"/>
              <a:t>Moisture content, Type A dissolution and stability</a:t>
            </a:r>
            <a:endParaRPr lang="en-ZA" sz="1800" dirty="0"/>
          </a:p>
          <a:p>
            <a:pPr marL="342900" indent="-342900">
              <a:lnSpc>
                <a:spcPct val="150000"/>
              </a:lnSpc>
              <a:spcBef>
                <a:spcPts val="600"/>
              </a:spcBef>
              <a:spcAft>
                <a:spcPts val="0"/>
              </a:spcAft>
              <a:buFont typeface="+mj-lt"/>
              <a:buAutoNum type="alphaLcParenR"/>
            </a:pPr>
            <a:r>
              <a:rPr lang="en-US" sz="1800" dirty="0"/>
              <a:t>Type A dissolution, stability and process validation</a:t>
            </a:r>
            <a:endParaRPr lang="en-ZA" sz="1800" dirty="0"/>
          </a:p>
          <a:p>
            <a:pPr marL="342900" indent="-342900">
              <a:lnSpc>
                <a:spcPct val="150000"/>
              </a:lnSpc>
              <a:spcBef>
                <a:spcPts val="600"/>
              </a:spcBef>
              <a:spcAft>
                <a:spcPts val="0"/>
              </a:spcAft>
              <a:buFont typeface="+mj-lt"/>
              <a:buAutoNum type="alphaLcParenR"/>
            </a:pPr>
            <a:r>
              <a:rPr lang="en-US" sz="1800" dirty="0"/>
              <a:t>Type A dissolution and stability </a:t>
            </a:r>
            <a:endParaRPr lang="en-ZA" sz="1800" dirty="0"/>
          </a:p>
          <a:p>
            <a:pPr marL="0" indent="0">
              <a:buNone/>
            </a:pPr>
            <a:endParaRPr lang="en-ZA" dirty="0"/>
          </a:p>
          <a:p>
            <a:endParaRPr lang="en-ZA" dirty="0"/>
          </a:p>
        </p:txBody>
      </p:sp>
      <p:sp>
        <p:nvSpPr>
          <p:cNvPr id="4" name="Title 2">
            <a:extLst>
              <a:ext uri="{FF2B5EF4-FFF2-40B4-BE49-F238E27FC236}">
                <a16:creationId xmlns:a16="http://schemas.microsoft.com/office/drawing/2014/main" id="{8C9B860E-1D21-F5D9-CEB4-A8F71D68D75B}"/>
              </a:ext>
            </a:extLst>
          </p:cNvPr>
          <p:cNvSpPr>
            <a:spLocks noGrp="1"/>
          </p:cNvSpPr>
          <p:nvPr>
            <p:ph type="title"/>
          </p:nvPr>
        </p:nvSpPr>
        <p:spPr>
          <a:xfrm>
            <a:off x="1422400" y="502776"/>
            <a:ext cx="9931400" cy="775417"/>
          </a:xfrm>
        </p:spPr>
        <p:txBody>
          <a:bodyPr/>
          <a:lstStyle/>
          <a:p>
            <a:r>
              <a:rPr lang="en-ZA" dirty="0"/>
              <a:t>Pharmaceutics questions Examples</a:t>
            </a:r>
          </a:p>
        </p:txBody>
      </p:sp>
      <p:sp>
        <p:nvSpPr>
          <p:cNvPr id="5" name="Rectangle 4">
            <a:extLst>
              <a:ext uri="{FF2B5EF4-FFF2-40B4-BE49-F238E27FC236}">
                <a16:creationId xmlns:a16="http://schemas.microsoft.com/office/drawing/2014/main" id="{700134A9-C9F6-E72B-454D-DF99C6D5F887}"/>
              </a:ext>
            </a:extLst>
          </p:cNvPr>
          <p:cNvSpPr/>
          <p:nvPr/>
        </p:nvSpPr>
        <p:spPr>
          <a:xfrm>
            <a:off x="940904" y="4780227"/>
            <a:ext cx="5486399" cy="37437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3" name="Picture 2">
            <a:extLst>
              <a:ext uri="{FF2B5EF4-FFF2-40B4-BE49-F238E27FC236}">
                <a16:creationId xmlns:a16="http://schemas.microsoft.com/office/drawing/2014/main" id="{09A4A402-EC1A-CA31-8F53-4502DA351FF2}"/>
              </a:ext>
            </a:extLst>
          </p:cNvPr>
          <p:cNvPicPr>
            <a:picLocks noChangeAspect="1"/>
          </p:cNvPicPr>
          <p:nvPr/>
        </p:nvPicPr>
        <p:blipFill>
          <a:blip r:embed="rId2"/>
          <a:stretch>
            <a:fillRect/>
          </a:stretch>
        </p:blipFill>
        <p:spPr>
          <a:xfrm>
            <a:off x="8586717" y="1179122"/>
            <a:ext cx="4693461" cy="44997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411892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49F3CE-07C1-DAAB-0945-C47C2BE46AC2}"/>
              </a:ext>
            </a:extLst>
          </p:cNvPr>
          <p:cNvSpPr>
            <a:spLocks noGrp="1"/>
          </p:cNvSpPr>
          <p:nvPr>
            <p:ph sz="half" idx="2"/>
          </p:nvPr>
        </p:nvSpPr>
        <p:spPr>
          <a:xfrm>
            <a:off x="940905" y="1599046"/>
            <a:ext cx="7620000" cy="4748910"/>
          </a:xfrm>
        </p:spPr>
        <p:txBody>
          <a:bodyPr>
            <a:normAutofit/>
          </a:bodyPr>
          <a:lstStyle/>
          <a:p>
            <a:pPr marL="0" indent="0" algn="just">
              <a:lnSpc>
                <a:spcPct val="150000"/>
              </a:lnSpc>
              <a:spcBef>
                <a:spcPts val="600"/>
              </a:spcBef>
              <a:buNone/>
            </a:pPr>
            <a:r>
              <a:rPr lang="en-GB" sz="1800" b="1" dirty="0">
                <a:ea typeface="Times New Roman" panose="02020603050405020304" pitchFamily="18" charset="0"/>
              </a:rPr>
              <a:t>Question: </a:t>
            </a:r>
            <a:r>
              <a:rPr lang="en-GB" sz="1800" dirty="0"/>
              <a:t>PTA pharmaceuticals decided to substitute an Active Pharmaceutical Ingredient (API) of a multi-active tablet dosage form by a different salt from the API, where the efficacy/safety characteristics are not significantly different. Which of the following variation type allocation should be submitted to regulatory authorities prior to marketing?</a:t>
            </a:r>
            <a:endParaRPr lang="en-ZA" sz="1800" dirty="0"/>
          </a:p>
          <a:p>
            <a:pPr marL="342900" lvl="0" indent="-342900">
              <a:lnSpc>
                <a:spcPct val="150000"/>
              </a:lnSpc>
              <a:spcBef>
                <a:spcPts val="600"/>
              </a:spcBef>
              <a:buFont typeface="+mj-lt"/>
              <a:buAutoNum type="alphaLcParenR"/>
            </a:pPr>
            <a:r>
              <a:rPr lang="en-GB" sz="1800" dirty="0"/>
              <a:t>Type IA variation </a:t>
            </a:r>
            <a:endParaRPr lang="en-ZA" sz="1800" dirty="0"/>
          </a:p>
          <a:p>
            <a:pPr marL="342900" lvl="0" indent="-342900">
              <a:lnSpc>
                <a:spcPct val="150000"/>
              </a:lnSpc>
              <a:spcBef>
                <a:spcPts val="600"/>
              </a:spcBef>
              <a:buFont typeface="+mj-lt"/>
              <a:buAutoNum type="alphaLcParenR"/>
            </a:pPr>
            <a:r>
              <a:rPr lang="en-GB" sz="1800" dirty="0"/>
              <a:t>Type IB variation </a:t>
            </a:r>
            <a:endParaRPr lang="en-ZA" sz="1800" dirty="0"/>
          </a:p>
          <a:p>
            <a:pPr marL="342900" lvl="0" indent="-342900">
              <a:lnSpc>
                <a:spcPct val="150000"/>
              </a:lnSpc>
              <a:spcBef>
                <a:spcPts val="600"/>
              </a:spcBef>
              <a:buFont typeface="+mj-lt"/>
              <a:buAutoNum type="alphaLcParenR"/>
            </a:pPr>
            <a:r>
              <a:rPr lang="en-GB" sz="1800" dirty="0"/>
              <a:t>Type II variation </a:t>
            </a:r>
            <a:endParaRPr lang="en-ZA" sz="1800" dirty="0"/>
          </a:p>
          <a:p>
            <a:pPr marL="342900" lvl="0" indent="-342900">
              <a:lnSpc>
                <a:spcPct val="150000"/>
              </a:lnSpc>
              <a:spcBef>
                <a:spcPts val="600"/>
              </a:spcBef>
              <a:buFont typeface="+mj-lt"/>
              <a:buAutoNum type="alphaLcParenR"/>
            </a:pPr>
            <a:r>
              <a:rPr lang="en-GB" sz="1800" dirty="0"/>
              <a:t>Extension applications</a:t>
            </a:r>
            <a:endParaRPr lang="en-ZA" sz="1800" dirty="0"/>
          </a:p>
          <a:p>
            <a:pPr marL="0" indent="0">
              <a:buNone/>
            </a:pPr>
            <a:endParaRPr lang="en-ZA" dirty="0"/>
          </a:p>
          <a:p>
            <a:endParaRPr lang="en-ZA" dirty="0"/>
          </a:p>
        </p:txBody>
      </p:sp>
      <p:sp>
        <p:nvSpPr>
          <p:cNvPr id="4" name="Title 2">
            <a:extLst>
              <a:ext uri="{FF2B5EF4-FFF2-40B4-BE49-F238E27FC236}">
                <a16:creationId xmlns:a16="http://schemas.microsoft.com/office/drawing/2014/main" id="{BBEC03E1-591F-17A0-2197-412B91CFB6EA}"/>
              </a:ext>
            </a:extLst>
          </p:cNvPr>
          <p:cNvSpPr>
            <a:spLocks noGrp="1"/>
          </p:cNvSpPr>
          <p:nvPr>
            <p:ph type="title"/>
          </p:nvPr>
        </p:nvSpPr>
        <p:spPr>
          <a:xfrm>
            <a:off x="1422400" y="502776"/>
            <a:ext cx="9931400" cy="775417"/>
          </a:xfrm>
        </p:spPr>
        <p:txBody>
          <a:bodyPr/>
          <a:lstStyle/>
          <a:p>
            <a:r>
              <a:rPr lang="en-ZA" dirty="0"/>
              <a:t>Pharmaceutics questions Examples</a:t>
            </a:r>
          </a:p>
        </p:txBody>
      </p:sp>
      <p:sp>
        <p:nvSpPr>
          <p:cNvPr id="5" name="Rectangle 4">
            <a:extLst>
              <a:ext uri="{FF2B5EF4-FFF2-40B4-BE49-F238E27FC236}">
                <a16:creationId xmlns:a16="http://schemas.microsoft.com/office/drawing/2014/main" id="{B032555A-6D07-1CA8-4993-1918B77E9780}"/>
              </a:ext>
            </a:extLst>
          </p:cNvPr>
          <p:cNvSpPr/>
          <p:nvPr/>
        </p:nvSpPr>
        <p:spPr>
          <a:xfrm>
            <a:off x="884583" y="5258954"/>
            <a:ext cx="3866322" cy="37437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3" name="Picture 2">
            <a:extLst>
              <a:ext uri="{FF2B5EF4-FFF2-40B4-BE49-F238E27FC236}">
                <a16:creationId xmlns:a16="http://schemas.microsoft.com/office/drawing/2014/main" id="{52826A7B-98D0-CB96-F203-CC4BBB320BAC}"/>
              </a:ext>
            </a:extLst>
          </p:cNvPr>
          <p:cNvPicPr>
            <a:picLocks noChangeAspect="1"/>
          </p:cNvPicPr>
          <p:nvPr/>
        </p:nvPicPr>
        <p:blipFill>
          <a:blip r:embed="rId2"/>
          <a:stretch>
            <a:fillRect/>
          </a:stretch>
        </p:blipFill>
        <p:spPr>
          <a:xfrm>
            <a:off x="8586717" y="1179122"/>
            <a:ext cx="4693461" cy="44997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442680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890D1D-75CE-4667-BA67-FB5EB5FECBD4}"/>
              </a:ext>
            </a:extLst>
          </p:cNvPr>
          <p:cNvSpPr>
            <a:spLocks noGrp="1"/>
          </p:cNvSpPr>
          <p:nvPr>
            <p:ph type="title"/>
          </p:nvPr>
        </p:nvSpPr>
        <p:spPr>
          <a:xfrm>
            <a:off x="1302478" y="308038"/>
            <a:ext cx="8873010" cy="775417"/>
          </a:xfrm>
          <a:solidFill>
            <a:schemeClr val="accent5">
              <a:lumMod val="75000"/>
            </a:schemeClr>
          </a:solidFill>
        </p:spPr>
        <p:txBody>
          <a:bodyPr/>
          <a:lstStyle/>
          <a:p>
            <a:r>
              <a:rPr lang="en-ZA" b="1" dirty="0">
                <a:solidFill>
                  <a:schemeClr val="bg1"/>
                </a:solidFill>
                <a:latin typeface="+mn-lt"/>
              </a:rPr>
              <a:t>ELO 4:</a:t>
            </a:r>
          </a:p>
        </p:txBody>
      </p:sp>
      <p:sp>
        <p:nvSpPr>
          <p:cNvPr id="2" name="Content Placeholder 1">
            <a:extLst>
              <a:ext uri="{FF2B5EF4-FFF2-40B4-BE49-F238E27FC236}">
                <a16:creationId xmlns:a16="http://schemas.microsoft.com/office/drawing/2014/main" id="{FE9CC57C-AD59-46DA-9B89-5AACC6497D06}"/>
              </a:ext>
            </a:extLst>
          </p:cNvPr>
          <p:cNvSpPr>
            <a:spLocks noGrp="1"/>
          </p:cNvSpPr>
          <p:nvPr>
            <p:ph sz="half" idx="1"/>
          </p:nvPr>
        </p:nvSpPr>
        <p:spPr>
          <a:xfrm>
            <a:off x="1138522" y="1982933"/>
            <a:ext cx="10484786" cy="4364899"/>
          </a:xfrm>
        </p:spPr>
        <p:txBody>
          <a:bodyPr>
            <a:noAutofit/>
          </a:bodyPr>
          <a:lstStyle/>
          <a:p>
            <a:pPr marL="1071563" marR="0" lvl="0" indent="-714375" algn="l" defTabSz="914400" rtl="0" eaLnBrk="1" fontAlgn="auto" latinLnBrk="0" hangingPunct="1">
              <a:lnSpc>
                <a:spcPct val="100000"/>
              </a:lnSpc>
              <a:spcBef>
                <a:spcPts val="0"/>
              </a:spcBef>
              <a:spcAft>
                <a:spcPts val="600"/>
              </a:spcAft>
              <a:buClr>
                <a:srgbClr val="0000FF"/>
              </a:buClr>
              <a:buSzPct val="100000"/>
              <a:buFont typeface="Wingdings" panose="05000000000000000000" pitchFamily="2" charset="2"/>
              <a:buChar char="v"/>
              <a:tabLst/>
              <a:defRPr/>
            </a:pPr>
            <a:r>
              <a:rPr lang="en-GB" sz="2000" dirty="0">
                <a:solidFill>
                  <a:srgbClr val="002060"/>
                </a:solidFill>
              </a:rPr>
              <a:t>Master production documentation for the manufacture of pharmaceutical products is interpreted in terms of GMP.</a:t>
            </a:r>
          </a:p>
          <a:p>
            <a:pPr marL="1271588" lvl="2" indent="0">
              <a:lnSpc>
                <a:spcPct val="100000"/>
              </a:lnSpc>
              <a:spcBef>
                <a:spcPts val="0"/>
              </a:spcBef>
              <a:spcAft>
                <a:spcPts val="600"/>
              </a:spcAft>
              <a:buClr>
                <a:srgbClr val="0000FF"/>
              </a:buClr>
              <a:buSzPct val="100000"/>
              <a:buNone/>
              <a:defRPr/>
            </a:pPr>
            <a:endParaRPr lang="en-GB" sz="1600" dirty="0">
              <a:solidFill>
                <a:srgbClr val="002060"/>
              </a:solidFill>
            </a:endParaRPr>
          </a:p>
          <a:p>
            <a:pPr marL="1071563" marR="0" lvl="0" indent="-714375" algn="l" defTabSz="914400" rtl="0" eaLnBrk="1" fontAlgn="auto" latinLnBrk="0" hangingPunct="1">
              <a:lnSpc>
                <a:spcPct val="100000"/>
              </a:lnSpc>
              <a:spcBef>
                <a:spcPts val="0"/>
              </a:spcBef>
              <a:spcAft>
                <a:spcPts val="600"/>
              </a:spcAft>
              <a:buClr>
                <a:srgbClr val="0000FF"/>
              </a:buClr>
              <a:buSzPct val="100000"/>
              <a:buFont typeface="Wingdings" panose="05000000000000000000" pitchFamily="2" charset="2"/>
              <a:buChar char="v"/>
              <a:tabLst/>
              <a:defRPr/>
            </a:pPr>
            <a:r>
              <a:rPr lang="en-GB" sz="2000" dirty="0">
                <a:solidFill>
                  <a:srgbClr val="002060"/>
                </a:solidFill>
              </a:rPr>
              <a:t>The GMP requirements for generation and reconciliation of batch manufacturing documents are described.</a:t>
            </a:r>
          </a:p>
          <a:p>
            <a:pPr marL="1985963" lvl="2" indent="-714375">
              <a:lnSpc>
                <a:spcPct val="100000"/>
              </a:lnSpc>
              <a:spcBef>
                <a:spcPts val="0"/>
              </a:spcBef>
              <a:spcAft>
                <a:spcPts val="600"/>
              </a:spcAft>
              <a:buClr>
                <a:srgbClr val="0000FF"/>
              </a:buClr>
              <a:buSzPct val="100000"/>
              <a:buFont typeface="Wingdings" panose="05000000000000000000" pitchFamily="2" charset="2"/>
              <a:buChar char="v"/>
              <a:defRPr/>
            </a:pPr>
            <a:r>
              <a:rPr lang="en-GB" sz="1600" dirty="0">
                <a:solidFill>
                  <a:srgbClr val="002060"/>
                </a:solidFill>
              </a:rPr>
              <a:t>Understand the importance and elements of SOPs, COA, Specifications, Site master file, Validation master plan, logbooks, Batch manufacturing and packing documents. </a:t>
            </a:r>
          </a:p>
          <a:p>
            <a:pPr marL="1985963" lvl="2" indent="-714375">
              <a:lnSpc>
                <a:spcPct val="100000"/>
              </a:lnSpc>
              <a:spcBef>
                <a:spcPts val="0"/>
              </a:spcBef>
              <a:spcAft>
                <a:spcPts val="600"/>
              </a:spcAft>
              <a:buClr>
                <a:srgbClr val="0000FF"/>
              </a:buClr>
              <a:buSzPct val="100000"/>
              <a:buFont typeface="Wingdings" panose="05000000000000000000" pitchFamily="2" charset="2"/>
              <a:buChar char="v"/>
              <a:defRPr/>
            </a:pPr>
            <a:r>
              <a:rPr lang="en-GB" sz="1600" dirty="0">
                <a:solidFill>
                  <a:srgbClr val="002060"/>
                </a:solidFill>
              </a:rPr>
              <a:t>Ref: </a:t>
            </a:r>
            <a:r>
              <a:rPr lang="en-GB" sz="1600" b="1" dirty="0">
                <a:solidFill>
                  <a:srgbClr val="002060"/>
                </a:solidFill>
              </a:rPr>
              <a:t>SA guide to </a:t>
            </a:r>
            <a:r>
              <a:rPr lang="en-GB" sz="1600" b="1" i="0" u="none" strike="noStrike" baseline="0" dirty="0">
                <a:solidFill>
                  <a:srgbClr val="002060"/>
                </a:solidFill>
                <a:latin typeface="Arial" panose="020B0604020202020204" pitchFamily="34" charset="0"/>
              </a:rPr>
              <a:t>GMP guidelines, available from https://www.sahpra.org.za </a:t>
            </a:r>
          </a:p>
          <a:p>
            <a:pPr marL="1985963" lvl="2" indent="-714375">
              <a:lnSpc>
                <a:spcPct val="100000"/>
              </a:lnSpc>
              <a:spcBef>
                <a:spcPts val="0"/>
              </a:spcBef>
              <a:spcAft>
                <a:spcPts val="600"/>
              </a:spcAft>
              <a:buClr>
                <a:srgbClr val="0000FF"/>
              </a:buClr>
              <a:buSzPct val="100000"/>
              <a:buFont typeface="Wingdings" panose="05000000000000000000" pitchFamily="2" charset="2"/>
              <a:buChar char="v"/>
              <a:defRPr/>
            </a:pPr>
            <a:endParaRPr lang="en-GB" sz="1600" dirty="0">
              <a:solidFill>
                <a:srgbClr val="002060"/>
              </a:solidFill>
            </a:endParaRPr>
          </a:p>
          <a:p>
            <a:pPr marL="1071563" marR="0" lvl="0" indent="-714375" algn="l" defTabSz="914400" rtl="0" eaLnBrk="1" fontAlgn="auto" latinLnBrk="0" hangingPunct="1">
              <a:lnSpc>
                <a:spcPct val="100000"/>
              </a:lnSpc>
              <a:spcBef>
                <a:spcPts val="0"/>
              </a:spcBef>
              <a:spcAft>
                <a:spcPts val="600"/>
              </a:spcAft>
              <a:buClr>
                <a:srgbClr val="0000FF"/>
              </a:buClr>
              <a:buSzPct val="100000"/>
              <a:buFont typeface="Wingdings" panose="05000000000000000000" pitchFamily="2" charset="2"/>
              <a:buChar char="v"/>
              <a:tabLst/>
              <a:defRPr/>
            </a:pPr>
            <a:endParaRPr lang="en-GB" sz="2000" dirty="0">
              <a:solidFill>
                <a:srgbClr val="002060"/>
              </a:solidFill>
            </a:endParaRPr>
          </a:p>
        </p:txBody>
      </p:sp>
      <p:pic>
        <p:nvPicPr>
          <p:cNvPr id="5" name="Graphic 4" descr="Homeopathy with solid fill">
            <a:extLst>
              <a:ext uri="{FF2B5EF4-FFF2-40B4-BE49-F238E27FC236}">
                <a16:creationId xmlns:a16="http://schemas.microsoft.com/office/drawing/2014/main" id="{A541798E-E1DA-4666-A109-9F41841C191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072033" y="-115730"/>
            <a:ext cx="2012428" cy="2012428"/>
          </a:xfrm>
          <a:prstGeom prst="rect">
            <a:avLst/>
          </a:prstGeom>
        </p:spPr>
      </p:pic>
      <p:sp>
        <p:nvSpPr>
          <p:cNvPr id="6" name="Title 2">
            <a:extLst>
              <a:ext uri="{FF2B5EF4-FFF2-40B4-BE49-F238E27FC236}">
                <a16:creationId xmlns:a16="http://schemas.microsoft.com/office/drawing/2014/main" id="{F310F256-4A52-492B-ACA6-943A0EB392E6}"/>
              </a:ext>
            </a:extLst>
          </p:cNvPr>
          <p:cNvSpPr txBox="1">
            <a:spLocks/>
          </p:cNvSpPr>
          <p:nvPr/>
        </p:nvSpPr>
        <p:spPr>
          <a:xfrm>
            <a:off x="1302478" y="1083455"/>
            <a:ext cx="3751943" cy="7754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lumMod val="50000"/>
                  </a:schemeClr>
                </a:solidFill>
                <a:effectLst>
                  <a:outerShdw blurRad="38100" dist="38100" dir="2700000" algn="tl">
                    <a:srgbClr val="000000">
                      <a:alpha val="43137"/>
                    </a:srgbClr>
                  </a:outerShdw>
                </a:effectLst>
                <a:latin typeface="Aharoni" panose="02010803020104030203" pitchFamily="2" charset="-79"/>
                <a:ea typeface="+mj-ea"/>
                <a:cs typeface="Aharoni" panose="02010803020104030203" pitchFamily="2" charset="-79"/>
              </a:defRPr>
            </a:lvl1pPr>
          </a:lstStyle>
          <a:p>
            <a:r>
              <a:rPr lang="en-ZA" b="1" dirty="0">
                <a:latin typeface="+mn-lt"/>
              </a:rPr>
              <a:t>42%</a:t>
            </a:r>
          </a:p>
        </p:txBody>
      </p:sp>
    </p:spTree>
    <p:extLst>
      <p:ext uri="{BB962C8B-B14F-4D97-AF65-F5344CB8AC3E}">
        <p14:creationId xmlns:p14="http://schemas.microsoft.com/office/powerpoint/2010/main" val="4826647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A35B2D-C7D0-45F5-91AC-01098E9D135C}"/>
              </a:ext>
            </a:extLst>
          </p:cNvPr>
          <p:cNvSpPr>
            <a:spLocks noGrp="1"/>
          </p:cNvSpPr>
          <p:nvPr>
            <p:ph type="title"/>
          </p:nvPr>
        </p:nvSpPr>
        <p:spPr>
          <a:xfrm>
            <a:off x="1265212" y="277960"/>
            <a:ext cx="9139662" cy="775417"/>
          </a:xfrm>
          <a:solidFill>
            <a:schemeClr val="accent1">
              <a:lumMod val="75000"/>
            </a:schemeClr>
          </a:solidFill>
        </p:spPr>
        <p:txBody>
          <a:bodyPr/>
          <a:lstStyle/>
          <a:p>
            <a:r>
              <a:rPr lang="en-ZA" b="1" dirty="0">
                <a:solidFill>
                  <a:schemeClr val="bg1"/>
                </a:solidFill>
              </a:rPr>
              <a:t>ELO</a:t>
            </a:r>
            <a:r>
              <a:rPr lang="en-ZA" b="1" dirty="0">
                <a:solidFill>
                  <a:schemeClr val="bg1"/>
                </a:solidFill>
                <a:latin typeface="+mn-lt"/>
              </a:rPr>
              <a:t> </a:t>
            </a:r>
            <a:r>
              <a:rPr lang="en-ZA" b="1" dirty="0">
                <a:solidFill>
                  <a:schemeClr val="bg1"/>
                </a:solidFill>
                <a:latin typeface="Arial" panose="020B0604020202020204" pitchFamily="34" charset="0"/>
                <a:cs typeface="Arial" panose="020B0604020202020204" pitchFamily="34" charset="0"/>
              </a:rPr>
              <a:t>2</a:t>
            </a:r>
          </a:p>
        </p:txBody>
      </p:sp>
      <p:pic>
        <p:nvPicPr>
          <p:cNvPr id="5" name="Graphic 4" descr="Medicine with solid fill">
            <a:extLst>
              <a:ext uri="{FF2B5EF4-FFF2-40B4-BE49-F238E27FC236}">
                <a16:creationId xmlns:a16="http://schemas.microsoft.com/office/drawing/2014/main" id="{20A9FE44-71BE-4776-BEA1-04FB0728470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404874" y="3694125"/>
            <a:ext cx="1595695" cy="1595695"/>
          </a:xfrm>
          <a:prstGeom prst="rect">
            <a:avLst/>
          </a:prstGeom>
        </p:spPr>
      </p:pic>
      <p:pic>
        <p:nvPicPr>
          <p:cNvPr id="7" name="Graphic 6" descr="Clipboard Checked with solid fill">
            <a:extLst>
              <a:ext uri="{FF2B5EF4-FFF2-40B4-BE49-F238E27FC236}">
                <a16:creationId xmlns:a16="http://schemas.microsoft.com/office/drawing/2014/main" id="{B6093A9E-2DB6-4FAE-ADD8-90C719348EB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04874" y="2277758"/>
            <a:ext cx="1595695" cy="1595695"/>
          </a:xfrm>
          <a:prstGeom prst="rect">
            <a:avLst/>
          </a:prstGeom>
        </p:spPr>
      </p:pic>
      <p:sp>
        <p:nvSpPr>
          <p:cNvPr id="6" name="Title 2">
            <a:extLst>
              <a:ext uri="{FF2B5EF4-FFF2-40B4-BE49-F238E27FC236}">
                <a16:creationId xmlns:a16="http://schemas.microsoft.com/office/drawing/2014/main" id="{4E1681D3-F036-4151-A6FB-9C00556EB4B5}"/>
              </a:ext>
            </a:extLst>
          </p:cNvPr>
          <p:cNvSpPr txBox="1">
            <a:spLocks/>
          </p:cNvSpPr>
          <p:nvPr/>
        </p:nvSpPr>
        <p:spPr>
          <a:xfrm>
            <a:off x="1265212" y="1053377"/>
            <a:ext cx="3751943" cy="7754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lumMod val="50000"/>
                  </a:schemeClr>
                </a:solidFill>
                <a:effectLst>
                  <a:outerShdw blurRad="38100" dist="38100" dir="2700000" algn="tl">
                    <a:srgbClr val="000000">
                      <a:alpha val="43137"/>
                    </a:srgbClr>
                  </a:outerShdw>
                </a:effectLst>
                <a:latin typeface="Aharoni" panose="02010803020104030203" pitchFamily="2" charset="-79"/>
                <a:ea typeface="+mj-ea"/>
                <a:cs typeface="Aharoni" panose="02010803020104030203" pitchFamily="2" charset="-79"/>
              </a:defRPr>
            </a:lvl1pPr>
          </a:lstStyle>
          <a:p>
            <a:r>
              <a:rPr lang="en-ZA" b="1" dirty="0">
                <a:latin typeface="Arial" panose="020B0604020202020204" pitchFamily="34" charset="0"/>
                <a:cs typeface="Arial" panose="020B0604020202020204" pitchFamily="34" charset="0"/>
              </a:rPr>
              <a:t>9.67%</a:t>
            </a:r>
          </a:p>
        </p:txBody>
      </p:sp>
      <p:sp>
        <p:nvSpPr>
          <p:cNvPr id="9" name="Content Placeholder 1">
            <a:extLst>
              <a:ext uri="{FF2B5EF4-FFF2-40B4-BE49-F238E27FC236}">
                <a16:creationId xmlns:a16="http://schemas.microsoft.com/office/drawing/2014/main" id="{74E37DFF-63C5-437B-9EF6-D6213B002BA4}"/>
              </a:ext>
            </a:extLst>
          </p:cNvPr>
          <p:cNvSpPr txBox="1">
            <a:spLocks/>
          </p:cNvSpPr>
          <p:nvPr/>
        </p:nvSpPr>
        <p:spPr>
          <a:xfrm>
            <a:off x="916005" y="1945845"/>
            <a:ext cx="9666762"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lumMod val="50000"/>
                </a:schemeClr>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Ø"/>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50000"/>
                </a:schemeClr>
              </a:buClr>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v"/>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71563" indent="-714375">
              <a:lnSpc>
                <a:spcPct val="100000"/>
              </a:lnSpc>
              <a:spcBef>
                <a:spcPct val="20000"/>
              </a:spcBef>
              <a:spcAft>
                <a:spcPts val="1000"/>
              </a:spcAft>
              <a:buSzPct val="100000"/>
              <a:buFont typeface="Wingdings" panose="05000000000000000000" pitchFamily="2" charset="2"/>
              <a:buChar char="Ø"/>
              <a:defRPr/>
            </a:pPr>
            <a:r>
              <a:rPr lang="en-GB" sz="2000" dirty="0">
                <a:solidFill>
                  <a:srgbClr val="002060"/>
                </a:solidFill>
              </a:rPr>
              <a:t>Physicochemical and biopharmaceutical principles are applied in the formulation and development of pharmaceutical products. </a:t>
            </a:r>
            <a:r>
              <a:rPr lang="en-US" sz="2000" dirty="0">
                <a:solidFill>
                  <a:srgbClr val="002060"/>
                </a:solidFill>
              </a:rPr>
              <a:t>Pick, pack and secure orders for medicines or scheduled substances according to all requirements and check that orders are dispatched according to SOPs.</a:t>
            </a:r>
          </a:p>
          <a:p>
            <a:pPr marL="1071563" indent="-714375">
              <a:lnSpc>
                <a:spcPct val="100000"/>
              </a:lnSpc>
              <a:spcBef>
                <a:spcPct val="20000"/>
              </a:spcBef>
              <a:spcAft>
                <a:spcPts val="1000"/>
              </a:spcAft>
              <a:buSzPct val="100000"/>
              <a:buFont typeface="Wingdings" panose="05000000000000000000" pitchFamily="2" charset="2"/>
              <a:buChar char="Ø"/>
              <a:defRPr/>
            </a:pPr>
            <a:r>
              <a:rPr lang="en-GB" sz="2000" dirty="0">
                <a:solidFill>
                  <a:srgbClr val="002060"/>
                </a:solidFill>
              </a:rPr>
              <a:t>Physical, chemical and biological principles are applied in the manufacturing, compounding and quality assurance of pharmaceutical products.</a:t>
            </a:r>
          </a:p>
          <a:p>
            <a:pPr marL="1071563" indent="-714375">
              <a:lnSpc>
                <a:spcPct val="100000"/>
              </a:lnSpc>
              <a:spcBef>
                <a:spcPct val="20000"/>
              </a:spcBef>
              <a:spcAft>
                <a:spcPts val="1000"/>
              </a:spcAft>
              <a:buSzPct val="100000"/>
              <a:buFont typeface="Wingdings" panose="05000000000000000000" pitchFamily="2" charset="2"/>
              <a:buChar char="Ø"/>
              <a:defRPr/>
            </a:pPr>
            <a:r>
              <a:rPr lang="en-GB" sz="2000" dirty="0">
                <a:solidFill>
                  <a:srgbClr val="002060"/>
                </a:solidFill>
              </a:rPr>
              <a:t>Physicochemical and biopharmaceutical principles are applied in compounding and dispensing of pharmaceutical products.</a:t>
            </a:r>
          </a:p>
          <a:p>
            <a:pPr marL="1071563" indent="-714375">
              <a:lnSpc>
                <a:spcPct val="100000"/>
              </a:lnSpc>
              <a:spcBef>
                <a:spcPct val="20000"/>
              </a:spcBef>
              <a:spcAft>
                <a:spcPts val="1000"/>
              </a:spcAft>
              <a:buSzPct val="100000"/>
              <a:buFont typeface="Wingdings" panose="05000000000000000000" pitchFamily="2" charset="2"/>
              <a:buChar char="Ø"/>
              <a:defRPr/>
            </a:pPr>
            <a:r>
              <a:rPr lang="en-GB" sz="2000" dirty="0">
                <a:solidFill>
                  <a:srgbClr val="002060"/>
                </a:solidFill>
              </a:rPr>
              <a:t>Pharmaceutical product integrity is maintained during storage and distribution according to GPP.</a:t>
            </a:r>
          </a:p>
        </p:txBody>
      </p:sp>
    </p:spTree>
    <p:extLst>
      <p:ext uri="{BB962C8B-B14F-4D97-AF65-F5344CB8AC3E}">
        <p14:creationId xmlns:p14="http://schemas.microsoft.com/office/powerpoint/2010/main" val="271674611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49F3CE-07C1-DAAB-0945-C47C2BE46AC2}"/>
              </a:ext>
            </a:extLst>
          </p:cNvPr>
          <p:cNvSpPr>
            <a:spLocks noGrp="1"/>
          </p:cNvSpPr>
          <p:nvPr>
            <p:ph sz="half" idx="2"/>
          </p:nvPr>
        </p:nvSpPr>
        <p:spPr>
          <a:xfrm>
            <a:off x="940904" y="1599046"/>
            <a:ext cx="7858539" cy="4748910"/>
          </a:xfrm>
        </p:spPr>
        <p:txBody>
          <a:bodyPr>
            <a:normAutofit/>
          </a:bodyPr>
          <a:lstStyle/>
          <a:p>
            <a:pPr marL="0" indent="0" algn="just">
              <a:lnSpc>
                <a:spcPct val="150000"/>
              </a:lnSpc>
              <a:spcBef>
                <a:spcPts val="600"/>
              </a:spcBef>
              <a:buNone/>
            </a:pPr>
            <a:r>
              <a:rPr lang="en-GB" sz="1800" b="1" dirty="0">
                <a:ea typeface="Times New Roman" panose="02020603050405020304" pitchFamily="18" charset="0"/>
              </a:rPr>
              <a:t>Question: </a:t>
            </a:r>
            <a:r>
              <a:rPr lang="en-US" sz="1800" dirty="0"/>
              <a:t>Which of the following would </a:t>
            </a:r>
            <a:r>
              <a:rPr lang="en-US" sz="1800" b="1" dirty="0"/>
              <a:t>NOT</a:t>
            </a:r>
            <a:r>
              <a:rPr lang="en-US" sz="1800" dirty="0"/>
              <a:t> form part of a Site Master File for a specific manufacturing site?              </a:t>
            </a:r>
            <a:endParaRPr lang="en-ZA" sz="1800" dirty="0"/>
          </a:p>
          <a:p>
            <a:pPr marL="514350" lvl="0" indent="-514350" algn="just">
              <a:lnSpc>
                <a:spcPct val="150000"/>
              </a:lnSpc>
              <a:spcBef>
                <a:spcPts val="600"/>
              </a:spcBef>
              <a:buFont typeface="+mj-lt"/>
              <a:buAutoNum type="alphaLcParenR"/>
            </a:pPr>
            <a:r>
              <a:rPr lang="en-US" sz="1800" dirty="0"/>
              <a:t>Organizational charts</a:t>
            </a:r>
            <a:endParaRPr lang="en-ZA" sz="1800" dirty="0"/>
          </a:p>
          <a:p>
            <a:pPr marL="514350" lvl="0" indent="-514350" algn="just">
              <a:lnSpc>
                <a:spcPct val="150000"/>
              </a:lnSpc>
              <a:spcBef>
                <a:spcPts val="600"/>
              </a:spcBef>
              <a:buFont typeface="+mj-lt"/>
              <a:buAutoNum type="alphaLcParenR"/>
            </a:pPr>
            <a:r>
              <a:rPr lang="en-US" sz="1800" dirty="0"/>
              <a:t>Reports of finished product analysis </a:t>
            </a:r>
            <a:endParaRPr lang="en-ZA" sz="1800" dirty="0"/>
          </a:p>
          <a:p>
            <a:pPr marL="514350" lvl="0" indent="-514350" algn="just">
              <a:lnSpc>
                <a:spcPct val="150000"/>
              </a:lnSpc>
              <a:spcBef>
                <a:spcPts val="600"/>
              </a:spcBef>
              <a:buFont typeface="+mj-lt"/>
              <a:buAutoNum type="alphaLcParenR"/>
            </a:pPr>
            <a:r>
              <a:rPr lang="en-US" sz="1800" dirty="0"/>
              <a:t>Details of starting material suppliers</a:t>
            </a:r>
            <a:endParaRPr lang="en-ZA" sz="1800" dirty="0"/>
          </a:p>
          <a:p>
            <a:pPr marL="514350" lvl="0" indent="-514350" algn="just">
              <a:lnSpc>
                <a:spcPct val="150000"/>
              </a:lnSpc>
              <a:spcBef>
                <a:spcPts val="600"/>
              </a:spcBef>
              <a:buFont typeface="+mj-lt"/>
              <a:buAutoNum type="alphaLcParenR"/>
            </a:pPr>
            <a:r>
              <a:rPr lang="en-US" sz="1800" dirty="0"/>
              <a:t>Qualifications, experience and responsibilities of key personnel</a:t>
            </a:r>
            <a:r>
              <a:rPr lang="en-US" sz="1800" b="1" dirty="0"/>
              <a:t> </a:t>
            </a:r>
            <a:endParaRPr lang="en-ZA" sz="1800" dirty="0"/>
          </a:p>
          <a:p>
            <a:pPr marL="0" indent="0">
              <a:buNone/>
            </a:pPr>
            <a:endParaRPr lang="en-ZA" dirty="0"/>
          </a:p>
          <a:p>
            <a:pPr marL="0" indent="0">
              <a:buNone/>
            </a:pPr>
            <a:endParaRPr lang="en-ZA" dirty="0"/>
          </a:p>
        </p:txBody>
      </p:sp>
      <p:sp>
        <p:nvSpPr>
          <p:cNvPr id="4" name="Title 2">
            <a:extLst>
              <a:ext uri="{FF2B5EF4-FFF2-40B4-BE49-F238E27FC236}">
                <a16:creationId xmlns:a16="http://schemas.microsoft.com/office/drawing/2014/main" id="{C2AAA2BE-DA1C-53FC-6106-8171E98591AF}"/>
              </a:ext>
            </a:extLst>
          </p:cNvPr>
          <p:cNvSpPr>
            <a:spLocks noGrp="1"/>
          </p:cNvSpPr>
          <p:nvPr>
            <p:ph type="title"/>
          </p:nvPr>
        </p:nvSpPr>
        <p:spPr>
          <a:xfrm>
            <a:off x="1422400" y="502776"/>
            <a:ext cx="9931400" cy="775417"/>
          </a:xfrm>
        </p:spPr>
        <p:txBody>
          <a:bodyPr/>
          <a:lstStyle/>
          <a:p>
            <a:r>
              <a:rPr lang="en-ZA" dirty="0"/>
              <a:t>Pharmaceutics questions Examples</a:t>
            </a:r>
          </a:p>
        </p:txBody>
      </p:sp>
      <p:sp>
        <p:nvSpPr>
          <p:cNvPr id="3" name="Rectangle 2">
            <a:extLst>
              <a:ext uri="{FF2B5EF4-FFF2-40B4-BE49-F238E27FC236}">
                <a16:creationId xmlns:a16="http://schemas.microsoft.com/office/drawing/2014/main" id="{482751EE-7218-54D8-B2FF-D26F2C189038}"/>
              </a:ext>
            </a:extLst>
          </p:cNvPr>
          <p:cNvSpPr/>
          <p:nvPr/>
        </p:nvSpPr>
        <p:spPr>
          <a:xfrm>
            <a:off x="1422400" y="3054626"/>
            <a:ext cx="3866322" cy="37437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5" name="Picture 4">
            <a:extLst>
              <a:ext uri="{FF2B5EF4-FFF2-40B4-BE49-F238E27FC236}">
                <a16:creationId xmlns:a16="http://schemas.microsoft.com/office/drawing/2014/main" id="{F0D05929-A9CA-ADD2-801C-B557DB9D1552}"/>
              </a:ext>
            </a:extLst>
          </p:cNvPr>
          <p:cNvPicPr>
            <a:picLocks noChangeAspect="1"/>
          </p:cNvPicPr>
          <p:nvPr/>
        </p:nvPicPr>
        <p:blipFill>
          <a:blip r:embed="rId2"/>
          <a:stretch>
            <a:fillRect/>
          </a:stretch>
        </p:blipFill>
        <p:spPr>
          <a:xfrm>
            <a:off x="8586717" y="1179122"/>
            <a:ext cx="4693461" cy="44997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932357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49F3CE-07C1-DAAB-0945-C47C2BE46AC2}"/>
              </a:ext>
            </a:extLst>
          </p:cNvPr>
          <p:cNvSpPr>
            <a:spLocks noGrp="1"/>
          </p:cNvSpPr>
          <p:nvPr>
            <p:ph sz="half" idx="2"/>
          </p:nvPr>
        </p:nvSpPr>
        <p:spPr>
          <a:xfrm>
            <a:off x="940905" y="1599046"/>
            <a:ext cx="7580244" cy="4748910"/>
          </a:xfrm>
        </p:spPr>
        <p:txBody>
          <a:bodyPr>
            <a:normAutofit/>
          </a:bodyPr>
          <a:lstStyle/>
          <a:p>
            <a:pPr marL="0" indent="0" algn="just">
              <a:lnSpc>
                <a:spcPct val="150000"/>
              </a:lnSpc>
              <a:buNone/>
            </a:pPr>
            <a:r>
              <a:rPr lang="en-GB" sz="1800" b="1" dirty="0">
                <a:ea typeface="Times New Roman" panose="02020603050405020304" pitchFamily="18" charset="0"/>
              </a:rPr>
              <a:t>Question: </a:t>
            </a:r>
            <a:r>
              <a:rPr lang="en-US" sz="1800" dirty="0">
                <a:effectLst/>
                <a:latin typeface="Arial" panose="020B0604020202020204" pitchFamily="34" charset="0"/>
                <a:ea typeface="Times New Roman" panose="02020603050405020304" pitchFamily="18" charset="0"/>
                <a:cs typeface="Arial" panose="020B0604020202020204" pitchFamily="34" charset="0"/>
              </a:rPr>
              <a:t>Which statement is t</a:t>
            </a:r>
            <a:r>
              <a:rPr lang="en-US" sz="1800" b="1" dirty="0">
                <a:effectLst/>
                <a:latin typeface="Arial" panose="020B0604020202020204" pitchFamily="34" charset="0"/>
                <a:ea typeface="Times New Roman" panose="02020603050405020304" pitchFamily="18" charset="0"/>
                <a:cs typeface="Arial" panose="020B0604020202020204" pitchFamily="34" charset="0"/>
              </a:rPr>
              <a:t>rue</a:t>
            </a:r>
            <a:r>
              <a:rPr lang="en-US" sz="1800" dirty="0">
                <a:effectLst/>
                <a:latin typeface="Arial" panose="020B0604020202020204" pitchFamily="34" charset="0"/>
                <a:ea typeface="Times New Roman" panose="02020603050405020304" pitchFamily="18" charset="0"/>
                <a:cs typeface="Arial" panose="020B0604020202020204" pitchFamily="34" charset="0"/>
              </a:rPr>
              <a:t> of the following regarding documentation in pharmaceutical manufacturing facility?              </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50000"/>
              </a:lnSpc>
              <a:buFont typeface="+mj-lt"/>
              <a:buAutoNum type="alphaLcParenR"/>
            </a:pPr>
            <a:r>
              <a:rPr lang="en-US" sz="1800" dirty="0">
                <a:effectLst/>
                <a:latin typeface="Arial" panose="020B0604020202020204" pitchFamily="34" charset="0"/>
                <a:ea typeface="Times New Roman" panose="02020603050405020304" pitchFamily="18" charset="0"/>
                <a:cs typeface="Arial" panose="020B0604020202020204" pitchFamily="34" charset="0"/>
              </a:rPr>
              <a:t>Batch records give direction for performing certain operations e.g. cleaning</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252095" lvl="0" indent="-342900" algn="just">
              <a:lnSpc>
                <a:spcPct val="150000"/>
              </a:lnSpc>
              <a:spcAft>
                <a:spcPts val="0"/>
              </a:spcAft>
              <a:buFont typeface="+mj-lt"/>
              <a:buAutoNum type="alphaLcParenR"/>
            </a:pP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Can be completed after the manufacturing process is completed</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50000"/>
              </a:lnSpc>
              <a:buFont typeface="+mj-lt"/>
              <a:buAutoNum type="alphaLcParenR"/>
            </a:pPr>
            <a:r>
              <a:rPr lang="en-US" sz="1800" dirty="0">
                <a:effectLst/>
                <a:latin typeface="Arial" panose="020B0604020202020204" pitchFamily="34" charset="0"/>
                <a:ea typeface="Times New Roman" panose="02020603050405020304" pitchFamily="18" charset="0"/>
                <a:cs typeface="Arial" panose="020B0604020202020204" pitchFamily="34" charset="0"/>
              </a:rPr>
              <a:t>Packaging instructions should include details of in-process controls with instructions for sampling and acceptance limits</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50000"/>
              </a:lnSpc>
              <a:buFont typeface="+mj-lt"/>
              <a:buAutoNum type="alphaLcParenR"/>
            </a:pPr>
            <a:r>
              <a:rPr lang="en-US" sz="1800" dirty="0">
                <a:effectLst/>
                <a:latin typeface="Arial" panose="020B0604020202020204" pitchFamily="34" charset="0"/>
                <a:ea typeface="Times New Roman" panose="02020603050405020304" pitchFamily="18" charset="0"/>
                <a:cs typeface="Arial" panose="020B0604020202020204" pitchFamily="34" charset="0"/>
              </a:rPr>
              <a:t>Log books are not needed when products are manufactured using dedicated equipment</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indent="0">
              <a:buNone/>
            </a:pPr>
            <a:endParaRPr lang="en-ZA" dirty="0"/>
          </a:p>
          <a:p>
            <a:pPr marL="0" indent="0">
              <a:buNone/>
            </a:pPr>
            <a:endParaRPr lang="en-ZA" dirty="0"/>
          </a:p>
        </p:txBody>
      </p:sp>
      <p:sp>
        <p:nvSpPr>
          <p:cNvPr id="4" name="Title 2">
            <a:extLst>
              <a:ext uri="{FF2B5EF4-FFF2-40B4-BE49-F238E27FC236}">
                <a16:creationId xmlns:a16="http://schemas.microsoft.com/office/drawing/2014/main" id="{C2AAA2BE-DA1C-53FC-6106-8171E98591AF}"/>
              </a:ext>
            </a:extLst>
          </p:cNvPr>
          <p:cNvSpPr>
            <a:spLocks noGrp="1"/>
          </p:cNvSpPr>
          <p:nvPr>
            <p:ph type="title"/>
          </p:nvPr>
        </p:nvSpPr>
        <p:spPr>
          <a:xfrm>
            <a:off x="1422400" y="502776"/>
            <a:ext cx="9931400" cy="775417"/>
          </a:xfrm>
        </p:spPr>
        <p:txBody>
          <a:bodyPr/>
          <a:lstStyle/>
          <a:p>
            <a:r>
              <a:rPr lang="en-ZA" dirty="0"/>
              <a:t>Pharmaceutics questions Examples</a:t>
            </a:r>
          </a:p>
        </p:txBody>
      </p:sp>
      <p:sp>
        <p:nvSpPr>
          <p:cNvPr id="3" name="Rectangle 2">
            <a:extLst>
              <a:ext uri="{FF2B5EF4-FFF2-40B4-BE49-F238E27FC236}">
                <a16:creationId xmlns:a16="http://schemas.microsoft.com/office/drawing/2014/main" id="{482751EE-7218-54D8-B2FF-D26F2C189038}"/>
              </a:ext>
            </a:extLst>
          </p:cNvPr>
          <p:cNvSpPr/>
          <p:nvPr/>
        </p:nvSpPr>
        <p:spPr>
          <a:xfrm>
            <a:off x="940904" y="4167808"/>
            <a:ext cx="7580244" cy="88126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5" name="Picture 4">
            <a:extLst>
              <a:ext uri="{FF2B5EF4-FFF2-40B4-BE49-F238E27FC236}">
                <a16:creationId xmlns:a16="http://schemas.microsoft.com/office/drawing/2014/main" id="{E3885464-1C35-0BEA-704E-B31B3246305A}"/>
              </a:ext>
            </a:extLst>
          </p:cNvPr>
          <p:cNvPicPr>
            <a:picLocks noChangeAspect="1"/>
          </p:cNvPicPr>
          <p:nvPr/>
        </p:nvPicPr>
        <p:blipFill>
          <a:blip r:embed="rId2"/>
          <a:stretch>
            <a:fillRect/>
          </a:stretch>
        </p:blipFill>
        <p:spPr>
          <a:xfrm>
            <a:off x="8586717" y="1179122"/>
            <a:ext cx="4693461" cy="44997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995252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890D1D-75CE-4667-BA67-FB5EB5FECBD4}"/>
              </a:ext>
            </a:extLst>
          </p:cNvPr>
          <p:cNvSpPr>
            <a:spLocks noGrp="1"/>
          </p:cNvSpPr>
          <p:nvPr>
            <p:ph type="title"/>
          </p:nvPr>
        </p:nvSpPr>
        <p:spPr>
          <a:xfrm>
            <a:off x="1302478" y="308038"/>
            <a:ext cx="8873010" cy="775417"/>
          </a:xfrm>
          <a:solidFill>
            <a:schemeClr val="accent5">
              <a:lumMod val="75000"/>
            </a:schemeClr>
          </a:solidFill>
        </p:spPr>
        <p:txBody>
          <a:bodyPr/>
          <a:lstStyle/>
          <a:p>
            <a:r>
              <a:rPr lang="en-ZA" b="1" dirty="0">
                <a:solidFill>
                  <a:schemeClr val="bg1"/>
                </a:solidFill>
                <a:latin typeface="+mn-lt"/>
              </a:rPr>
              <a:t>ELO 4:</a:t>
            </a:r>
          </a:p>
        </p:txBody>
      </p:sp>
      <p:sp>
        <p:nvSpPr>
          <p:cNvPr id="2" name="Content Placeholder 1">
            <a:extLst>
              <a:ext uri="{FF2B5EF4-FFF2-40B4-BE49-F238E27FC236}">
                <a16:creationId xmlns:a16="http://schemas.microsoft.com/office/drawing/2014/main" id="{FE9CC57C-AD59-46DA-9B89-5AACC6497D06}"/>
              </a:ext>
            </a:extLst>
          </p:cNvPr>
          <p:cNvSpPr>
            <a:spLocks noGrp="1"/>
          </p:cNvSpPr>
          <p:nvPr>
            <p:ph sz="half" idx="1"/>
          </p:nvPr>
        </p:nvSpPr>
        <p:spPr>
          <a:xfrm>
            <a:off x="1138522" y="1982933"/>
            <a:ext cx="10484786" cy="4364899"/>
          </a:xfrm>
        </p:spPr>
        <p:txBody>
          <a:bodyPr>
            <a:noAutofit/>
          </a:bodyPr>
          <a:lstStyle/>
          <a:p>
            <a:pPr marL="1071563" marR="0" lvl="0" indent="-714375" algn="l" defTabSz="914400" rtl="0" eaLnBrk="1" fontAlgn="auto" latinLnBrk="0" hangingPunct="1">
              <a:lnSpc>
                <a:spcPct val="100000"/>
              </a:lnSpc>
              <a:spcBef>
                <a:spcPts val="0"/>
              </a:spcBef>
              <a:spcAft>
                <a:spcPts val="600"/>
              </a:spcAft>
              <a:buClr>
                <a:srgbClr val="0000FF"/>
              </a:buClr>
              <a:buSzPct val="100000"/>
              <a:buFont typeface="Wingdings" panose="05000000000000000000" pitchFamily="2" charset="2"/>
              <a:buChar char="v"/>
              <a:tabLst/>
              <a:defRPr/>
            </a:pPr>
            <a:r>
              <a:rPr lang="en-GB" sz="2000" dirty="0">
                <a:solidFill>
                  <a:srgbClr val="002060"/>
                </a:solidFill>
              </a:rPr>
              <a:t>Dosage forms are manufactured on a laboratory scale according to plan and standard operating procedures.</a:t>
            </a:r>
          </a:p>
          <a:p>
            <a:pPr marL="1985963" lvl="2" indent="-714375">
              <a:lnSpc>
                <a:spcPct val="100000"/>
              </a:lnSpc>
              <a:spcBef>
                <a:spcPts val="0"/>
              </a:spcBef>
              <a:spcAft>
                <a:spcPts val="600"/>
              </a:spcAft>
              <a:buClr>
                <a:srgbClr val="0000FF"/>
              </a:buClr>
              <a:buSzPct val="100000"/>
              <a:buFont typeface="Wingdings" panose="05000000000000000000" pitchFamily="2" charset="2"/>
              <a:buChar char="v"/>
              <a:defRPr/>
            </a:pPr>
            <a:r>
              <a:rPr lang="en-GB" sz="2000" dirty="0">
                <a:solidFill>
                  <a:srgbClr val="002060"/>
                </a:solidFill>
              </a:rPr>
              <a:t>Understand the dosage form design and formulation aspects, with emphasis on the functions of excipients, manufacturing methods, equipment used and quality control procedures.</a:t>
            </a:r>
          </a:p>
          <a:p>
            <a:pPr marL="1985963" lvl="2" indent="-714375">
              <a:lnSpc>
                <a:spcPct val="100000"/>
              </a:lnSpc>
              <a:spcBef>
                <a:spcPts val="0"/>
              </a:spcBef>
              <a:spcAft>
                <a:spcPts val="600"/>
              </a:spcAft>
              <a:buClr>
                <a:srgbClr val="0000FF"/>
              </a:buClr>
              <a:buSzPct val="100000"/>
              <a:buFont typeface="Wingdings" panose="05000000000000000000" pitchFamily="2" charset="2"/>
              <a:buChar char="v"/>
              <a:defRPr/>
            </a:pPr>
            <a:r>
              <a:rPr lang="en-GB" sz="2000" dirty="0">
                <a:solidFill>
                  <a:srgbClr val="002060"/>
                </a:solidFill>
                <a:latin typeface="Arial" panose="020B0604020202020204" pitchFamily="34" charset="0"/>
                <a:cs typeface="Arial" panose="020B0604020202020204" pitchFamily="34" charset="0"/>
              </a:rPr>
              <a:t>References: </a:t>
            </a:r>
          </a:p>
          <a:p>
            <a:pPr marL="3357563" lvl="5" indent="-714375" algn="just">
              <a:lnSpc>
                <a:spcPct val="100000"/>
              </a:lnSpc>
              <a:spcBef>
                <a:spcPts val="0"/>
              </a:spcBef>
              <a:spcAft>
                <a:spcPts val="600"/>
              </a:spcAft>
              <a:buClr>
                <a:srgbClr val="0000FF"/>
              </a:buClr>
              <a:buSzPct val="100000"/>
              <a:buFont typeface="Wingdings" panose="05000000000000000000" pitchFamily="2" charset="2"/>
              <a:buChar char="§"/>
              <a:defRPr/>
            </a:pPr>
            <a:r>
              <a:rPr lang="en-GB" sz="1600" b="1" i="0" u="none" strike="noStrike" baseline="0" dirty="0">
                <a:solidFill>
                  <a:srgbClr val="002060"/>
                </a:solidFill>
                <a:latin typeface="Arial" panose="020B0604020202020204" pitchFamily="34" charset="0"/>
              </a:rPr>
              <a:t>The Design and Manufacture of Medicines</a:t>
            </a:r>
            <a:r>
              <a:rPr lang="en-GB" sz="1600" b="0" i="0" u="none" strike="noStrike" baseline="0" dirty="0">
                <a:solidFill>
                  <a:srgbClr val="002060"/>
                </a:solidFill>
                <a:latin typeface="Arial" panose="020B0604020202020204" pitchFamily="34" charset="0"/>
              </a:rPr>
              <a:t>. </a:t>
            </a:r>
            <a:r>
              <a:rPr lang="en-GB" sz="1600" b="0" i="0" u="none" strike="noStrike" baseline="0" dirty="0" err="1">
                <a:solidFill>
                  <a:srgbClr val="002060"/>
                </a:solidFill>
                <a:latin typeface="Arial" panose="020B0604020202020204" pitchFamily="34" charset="0"/>
              </a:rPr>
              <a:t>Aulton</a:t>
            </a:r>
            <a:r>
              <a:rPr lang="en-GB" sz="1600" b="0" i="0" u="none" strike="noStrike" baseline="0" dirty="0">
                <a:solidFill>
                  <a:srgbClr val="002060"/>
                </a:solidFill>
                <a:latin typeface="Arial" panose="020B0604020202020204" pitchFamily="34" charset="0"/>
              </a:rPr>
              <a:t>, M.E. Latest Edition, </a:t>
            </a:r>
          </a:p>
          <a:p>
            <a:pPr marL="3357563" lvl="5" indent="-714375" algn="just">
              <a:lnSpc>
                <a:spcPct val="100000"/>
              </a:lnSpc>
              <a:spcBef>
                <a:spcPts val="0"/>
              </a:spcBef>
              <a:spcAft>
                <a:spcPts val="600"/>
              </a:spcAft>
              <a:buClr>
                <a:srgbClr val="0000FF"/>
              </a:buClr>
              <a:buSzPct val="100000"/>
              <a:buFont typeface="Wingdings" panose="05000000000000000000" pitchFamily="2" charset="2"/>
              <a:buChar char="§"/>
              <a:defRPr/>
            </a:pPr>
            <a:r>
              <a:rPr lang="en-GB" sz="1600" b="1" i="0" u="none" strike="noStrike" baseline="0" dirty="0">
                <a:solidFill>
                  <a:srgbClr val="002060"/>
                </a:solidFill>
                <a:latin typeface="Arial" panose="020B0604020202020204" pitchFamily="34" charset="0"/>
              </a:rPr>
              <a:t>Pharmaceutical Practice</a:t>
            </a:r>
            <a:r>
              <a:rPr lang="en-GB" sz="1600" b="0" i="0" u="none" strike="noStrike" baseline="0" dirty="0">
                <a:solidFill>
                  <a:srgbClr val="002060"/>
                </a:solidFill>
                <a:latin typeface="Arial" panose="020B0604020202020204" pitchFamily="34" charset="0"/>
              </a:rPr>
              <a:t>: Winfield AJ and Richards RME. Latest edition. </a:t>
            </a:r>
          </a:p>
          <a:p>
            <a:pPr marL="1271588" lvl="2" indent="0">
              <a:lnSpc>
                <a:spcPct val="100000"/>
              </a:lnSpc>
              <a:spcBef>
                <a:spcPts val="0"/>
              </a:spcBef>
              <a:spcAft>
                <a:spcPts val="600"/>
              </a:spcAft>
              <a:buClr>
                <a:srgbClr val="0000FF"/>
              </a:buClr>
              <a:buSzPct val="100000"/>
              <a:buNone/>
              <a:defRPr/>
            </a:pPr>
            <a:endParaRPr lang="en-GB" sz="2000" b="1" i="0" u="none" strike="noStrike" baseline="0" dirty="0">
              <a:solidFill>
                <a:srgbClr val="002060"/>
              </a:solidFill>
              <a:latin typeface="Arial" panose="020B0604020202020204" pitchFamily="34" charset="0"/>
            </a:endParaRPr>
          </a:p>
          <a:p>
            <a:pPr marL="1071563" marR="0" lvl="0" indent="-714375" algn="l" defTabSz="914400" rtl="0" eaLnBrk="1" fontAlgn="auto" latinLnBrk="0" hangingPunct="1">
              <a:lnSpc>
                <a:spcPct val="100000"/>
              </a:lnSpc>
              <a:spcBef>
                <a:spcPts val="0"/>
              </a:spcBef>
              <a:spcAft>
                <a:spcPts val="600"/>
              </a:spcAft>
              <a:buClr>
                <a:srgbClr val="0000FF"/>
              </a:buClr>
              <a:buSzPct val="100000"/>
              <a:buFont typeface="Wingdings" panose="05000000000000000000" pitchFamily="2" charset="2"/>
              <a:buChar char="v"/>
              <a:tabLst/>
              <a:defRPr/>
            </a:pPr>
            <a:endParaRPr lang="en-GB" sz="2000" dirty="0">
              <a:solidFill>
                <a:srgbClr val="002060"/>
              </a:solidFill>
            </a:endParaRPr>
          </a:p>
        </p:txBody>
      </p:sp>
      <p:pic>
        <p:nvPicPr>
          <p:cNvPr id="5" name="Graphic 4" descr="Homeopathy with solid fill">
            <a:extLst>
              <a:ext uri="{FF2B5EF4-FFF2-40B4-BE49-F238E27FC236}">
                <a16:creationId xmlns:a16="http://schemas.microsoft.com/office/drawing/2014/main" id="{A541798E-E1DA-4666-A109-9F41841C191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072033" y="-115730"/>
            <a:ext cx="2012428" cy="2012428"/>
          </a:xfrm>
          <a:prstGeom prst="rect">
            <a:avLst/>
          </a:prstGeom>
        </p:spPr>
      </p:pic>
      <p:sp>
        <p:nvSpPr>
          <p:cNvPr id="6" name="Title 2">
            <a:extLst>
              <a:ext uri="{FF2B5EF4-FFF2-40B4-BE49-F238E27FC236}">
                <a16:creationId xmlns:a16="http://schemas.microsoft.com/office/drawing/2014/main" id="{F310F256-4A52-492B-ACA6-943A0EB392E6}"/>
              </a:ext>
            </a:extLst>
          </p:cNvPr>
          <p:cNvSpPr txBox="1">
            <a:spLocks/>
          </p:cNvSpPr>
          <p:nvPr/>
        </p:nvSpPr>
        <p:spPr>
          <a:xfrm>
            <a:off x="1302478" y="1083455"/>
            <a:ext cx="3751943" cy="7754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lumMod val="50000"/>
                  </a:schemeClr>
                </a:solidFill>
                <a:effectLst>
                  <a:outerShdw blurRad="38100" dist="38100" dir="2700000" algn="tl">
                    <a:srgbClr val="000000">
                      <a:alpha val="43137"/>
                    </a:srgbClr>
                  </a:outerShdw>
                </a:effectLst>
                <a:latin typeface="Aharoni" panose="02010803020104030203" pitchFamily="2" charset="-79"/>
                <a:ea typeface="+mj-ea"/>
                <a:cs typeface="Aharoni" panose="02010803020104030203" pitchFamily="2" charset="-79"/>
              </a:defRPr>
            </a:lvl1pPr>
          </a:lstStyle>
          <a:p>
            <a:r>
              <a:rPr lang="en-ZA" b="1" dirty="0">
                <a:latin typeface="+mn-lt"/>
              </a:rPr>
              <a:t>42%</a:t>
            </a:r>
          </a:p>
        </p:txBody>
      </p:sp>
    </p:spTree>
    <p:extLst>
      <p:ext uri="{BB962C8B-B14F-4D97-AF65-F5344CB8AC3E}">
        <p14:creationId xmlns:p14="http://schemas.microsoft.com/office/powerpoint/2010/main" val="310026248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F12F164-25C1-0060-C2A8-9C46A9795733}"/>
              </a:ext>
            </a:extLst>
          </p:cNvPr>
          <p:cNvSpPr>
            <a:spLocks noGrp="1"/>
          </p:cNvSpPr>
          <p:nvPr>
            <p:ph sz="half" idx="2"/>
          </p:nvPr>
        </p:nvSpPr>
        <p:spPr>
          <a:xfrm>
            <a:off x="824948" y="1599046"/>
            <a:ext cx="7682948" cy="4748910"/>
          </a:xfrm>
        </p:spPr>
        <p:txBody>
          <a:bodyPr>
            <a:normAutofit/>
          </a:bodyPr>
          <a:lstStyle/>
          <a:p>
            <a:pPr marL="0" indent="0" algn="just">
              <a:lnSpc>
                <a:spcPct val="150000"/>
              </a:lnSpc>
              <a:spcBef>
                <a:spcPts val="600"/>
              </a:spcBef>
              <a:buNone/>
            </a:pPr>
            <a:r>
              <a:rPr lang="en-GB" sz="1800" b="1" dirty="0">
                <a:ea typeface="Times New Roman" panose="02020603050405020304" pitchFamily="18" charset="0"/>
              </a:rPr>
              <a:t>Question: </a:t>
            </a:r>
            <a:r>
              <a:rPr lang="en-US" sz="1800" dirty="0">
                <a:effectLst/>
                <a:latin typeface="Arial" panose="020B0604020202020204" pitchFamily="34" charset="0"/>
                <a:ea typeface="Times New Roman" panose="02020603050405020304" pitchFamily="18" charset="0"/>
                <a:cs typeface="Arial" panose="020B0604020202020204" pitchFamily="34" charset="0"/>
              </a:rPr>
              <a:t>Which of the following is a disadvantage of glycerol-gelatin base when used in the formulation of suppositories?</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Bef>
                <a:spcPts val="600"/>
              </a:spcBef>
              <a:spcAft>
                <a:spcPts val="0"/>
              </a:spcAft>
              <a:buSzPts val="1200"/>
              <a:buFont typeface="+mj-lt"/>
              <a:buAutoNum type="alphaLcParenR"/>
            </a:pPr>
            <a:r>
              <a:rPr lang="en-US" sz="1800" dirty="0">
                <a:effectLst/>
                <a:latin typeface="Arial" panose="020B0604020202020204" pitchFamily="34" charset="0"/>
                <a:ea typeface="Times New Roman" panose="02020603050405020304" pitchFamily="18" charset="0"/>
                <a:cs typeface="Arial" panose="020B0604020202020204" pitchFamily="34" charset="0"/>
              </a:rPr>
              <a:t>Produce a laxative effect </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Bef>
                <a:spcPts val="600"/>
              </a:spcBef>
              <a:spcAft>
                <a:spcPts val="0"/>
              </a:spcAft>
              <a:buSzPts val="1200"/>
              <a:buFont typeface="+mj-lt"/>
              <a:buAutoNum type="alphaLcParenR"/>
            </a:pPr>
            <a:r>
              <a:rPr lang="en-US" sz="1800" dirty="0">
                <a:effectLst/>
                <a:latin typeface="Arial" panose="020B0604020202020204" pitchFamily="34" charset="0"/>
                <a:ea typeface="Times New Roman" panose="02020603050405020304" pitchFamily="18" charset="0"/>
                <a:cs typeface="Arial" panose="020B0604020202020204" pitchFamily="34" charset="0"/>
              </a:rPr>
              <a:t>Become brittle when cooled rapidly</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Bef>
                <a:spcPts val="600"/>
              </a:spcBef>
              <a:spcAft>
                <a:spcPts val="0"/>
              </a:spcAft>
              <a:buSzPts val="1200"/>
              <a:buFont typeface="+mj-lt"/>
              <a:buAutoNum type="alphaLcParenR"/>
            </a:pPr>
            <a:r>
              <a:rPr lang="en-US" sz="1800" dirty="0">
                <a:effectLst/>
                <a:latin typeface="Arial" panose="020B0604020202020204" pitchFamily="34" charset="0"/>
                <a:ea typeface="Times New Roman" panose="02020603050405020304" pitchFamily="18" charset="0"/>
                <a:cs typeface="Arial" panose="020B0604020202020204" pitchFamily="34" charset="0"/>
              </a:rPr>
              <a:t>Produce different polymorphic forms when cooled rapidly</a:t>
            </a:r>
            <a:endParaRPr lang="en-US" sz="1800" dirty="0">
              <a:ea typeface="Times New Roman" panose="02020603050405020304" pitchFamily="18" charset="0"/>
            </a:endParaRPr>
          </a:p>
          <a:p>
            <a:pPr marL="342900" lvl="0" indent="-342900" algn="just">
              <a:lnSpc>
                <a:spcPct val="150000"/>
              </a:lnSpc>
              <a:spcBef>
                <a:spcPts val="600"/>
              </a:spcBef>
              <a:spcAft>
                <a:spcPts val="0"/>
              </a:spcAft>
              <a:buSzPts val="1200"/>
              <a:buFont typeface="+mj-lt"/>
              <a:buAutoNum type="alphaLcParenR"/>
            </a:pPr>
            <a:r>
              <a:rPr lang="en-US" sz="1800" dirty="0">
                <a:effectLst/>
                <a:latin typeface="Arial" panose="020B0604020202020204" pitchFamily="34" charset="0"/>
                <a:ea typeface="Times New Roman" panose="02020603050405020304" pitchFamily="18" charset="0"/>
              </a:rPr>
              <a:t>Has got poor water absorbing ability</a:t>
            </a:r>
            <a:endParaRPr lang="en-ZA" sz="1800" dirty="0">
              <a:ea typeface="Times New Roman" panose="02020603050405020304" pitchFamily="18" charset="0"/>
              <a:cs typeface="Times New Roman" panose="02020603050405020304" pitchFamily="18" charset="0"/>
            </a:endParaRPr>
          </a:p>
        </p:txBody>
      </p:sp>
      <p:sp>
        <p:nvSpPr>
          <p:cNvPr id="4" name="Title 2">
            <a:extLst>
              <a:ext uri="{FF2B5EF4-FFF2-40B4-BE49-F238E27FC236}">
                <a16:creationId xmlns:a16="http://schemas.microsoft.com/office/drawing/2014/main" id="{88FFB4C5-BC0B-A35A-E520-2611EB1B80C4}"/>
              </a:ext>
            </a:extLst>
          </p:cNvPr>
          <p:cNvSpPr>
            <a:spLocks noGrp="1"/>
          </p:cNvSpPr>
          <p:nvPr>
            <p:ph type="title"/>
          </p:nvPr>
        </p:nvSpPr>
        <p:spPr>
          <a:xfrm>
            <a:off x="1422400" y="502776"/>
            <a:ext cx="9931400" cy="775417"/>
          </a:xfrm>
        </p:spPr>
        <p:txBody>
          <a:bodyPr/>
          <a:lstStyle/>
          <a:p>
            <a:r>
              <a:rPr lang="en-ZA" dirty="0"/>
              <a:t>Pharmaceutics questions Examples</a:t>
            </a:r>
          </a:p>
        </p:txBody>
      </p:sp>
      <p:sp>
        <p:nvSpPr>
          <p:cNvPr id="3" name="Rectangle 2">
            <a:extLst>
              <a:ext uri="{FF2B5EF4-FFF2-40B4-BE49-F238E27FC236}">
                <a16:creationId xmlns:a16="http://schemas.microsoft.com/office/drawing/2014/main" id="{8CB7B8A5-9EA5-5FE7-545B-44EA09EAC2D9}"/>
              </a:ext>
            </a:extLst>
          </p:cNvPr>
          <p:cNvSpPr/>
          <p:nvPr/>
        </p:nvSpPr>
        <p:spPr>
          <a:xfrm>
            <a:off x="824948" y="2633374"/>
            <a:ext cx="3866322" cy="37437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5" name="Picture 4">
            <a:extLst>
              <a:ext uri="{FF2B5EF4-FFF2-40B4-BE49-F238E27FC236}">
                <a16:creationId xmlns:a16="http://schemas.microsoft.com/office/drawing/2014/main" id="{148C956F-3DDE-6574-BB55-564FB2A20660}"/>
              </a:ext>
            </a:extLst>
          </p:cNvPr>
          <p:cNvPicPr>
            <a:picLocks noChangeAspect="1"/>
          </p:cNvPicPr>
          <p:nvPr/>
        </p:nvPicPr>
        <p:blipFill>
          <a:blip r:embed="rId2"/>
          <a:stretch>
            <a:fillRect/>
          </a:stretch>
        </p:blipFill>
        <p:spPr>
          <a:xfrm>
            <a:off x="8586717" y="1179122"/>
            <a:ext cx="4693461" cy="44997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924176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F12F164-25C1-0060-C2A8-9C46A9795733}"/>
              </a:ext>
            </a:extLst>
          </p:cNvPr>
          <p:cNvSpPr>
            <a:spLocks noGrp="1"/>
          </p:cNvSpPr>
          <p:nvPr>
            <p:ph sz="half" idx="2"/>
          </p:nvPr>
        </p:nvSpPr>
        <p:spPr>
          <a:xfrm>
            <a:off x="824948" y="1599046"/>
            <a:ext cx="7682948" cy="4748910"/>
          </a:xfrm>
        </p:spPr>
        <p:txBody>
          <a:bodyPr>
            <a:normAutofit/>
          </a:bodyPr>
          <a:lstStyle/>
          <a:p>
            <a:pPr marL="0" indent="0">
              <a:lnSpc>
                <a:spcPct val="150000"/>
              </a:lnSpc>
              <a:buNone/>
            </a:pPr>
            <a:r>
              <a:rPr lang="en-GB" sz="1800" b="1" dirty="0">
                <a:ea typeface="Times New Roman" panose="02020603050405020304" pitchFamily="18" charset="0"/>
              </a:rPr>
              <a:t>Question: </a:t>
            </a:r>
            <a:r>
              <a:rPr lang="en-US" sz="1800" dirty="0">
                <a:effectLst/>
                <a:latin typeface="Arial" panose="020B0604020202020204" pitchFamily="34" charset="0"/>
                <a:ea typeface="Times New Roman" panose="02020603050405020304" pitchFamily="18" charset="0"/>
                <a:cs typeface="Arial" panose="020B0604020202020204" pitchFamily="34" charset="0"/>
              </a:rPr>
              <a:t>Capping of the tablet can be eliminated by:                                                                                   </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50000"/>
              </a:lnSpc>
              <a:buFont typeface="+mj-lt"/>
              <a:buAutoNum type="alphaLcParenR"/>
            </a:pPr>
            <a:r>
              <a:rPr lang="en-US" sz="1800" dirty="0">
                <a:effectLst/>
                <a:latin typeface="Arial" panose="020B0604020202020204" pitchFamily="34" charset="0"/>
                <a:ea typeface="Calibri" panose="020F0502020204030204" pitchFamily="34" charset="0"/>
                <a:cs typeface="Arial" panose="020B0604020202020204" pitchFamily="34" charset="0"/>
              </a:rPr>
              <a:t>pre-compression  </a:t>
            </a:r>
            <a:r>
              <a:rPr lang="en-US" sz="1800" b="1" dirty="0">
                <a:effectLst/>
                <a:latin typeface="Arial" panose="020B0604020202020204" pitchFamily="34" charset="0"/>
                <a:ea typeface="Calibri" panose="020F0502020204030204" pitchFamily="34" charset="0"/>
                <a:cs typeface="Arial" panose="020B0604020202020204" pitchFamily="34" charset="0"/>
              </a:rPr>
              <a:t>                         </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50000"/>
              </a:lnSpc>
              <a:buFont typeface="+mj-lt"/>
              <a:buAutoNum type="alphaLcParenR"/>
            </a:pPr>
            <a:r>
              <a:rPr lang="en-US" sz="1800" dirty="0">
                <a:effectLst/>
                <a:latin typeface="Arial" panose="020B0604020202020204" pitchFamily="34" charset="0"/>
                <a:ea typeface="Calibri" panose="020F0502020204030204" pitchFamily="34" charset="0"/>
                <a:cs typeface="Arial" panose="020B0604020202020204" pitchFamily="34" charset="0"/>
              </a:rPr>
              <a:t>increasing the final compression rate</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50000"/>
              </a:lnSpc>
              <a:buFont typeface="+mj-lt"/>
              <a:buAutoNum type="alphaLcParenR"/>
            </a:pPr>
            <a:r>
              <a:rPr lang="en-US" sz="1800" dirty="0">
                <a:effectLst/>
                <a:latin typeface="Arial" panose="020B0604020202020204" pitchFamily="34" charset="0"/>
                <a:ea typeface="Calibri" panose="020F0502020204030204" pitchFamily="34" charset="0"/>
                <a:cs typeface="Arial" panose="020B0604020202020204" pitchFamily="34" charset="0"/>
              </a:rPr>
              <a:t>using Concave punches</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50000"/>
              </a:lnSpc>
              <a:buFont typeface="+mj-lt"/>
              <a:buAutoNum type="alphaLcParenR"/>
            </a:pPr>
            <a:r>
              <a:rPr lang="en-US" sz="1800" dirty="0">
                <a:effectLst/>
                <a:latin typeface="Arial" panose="020B0604020202020204" pitchFamily="34" charset="0"/>
                <a:ea typeface="Calibri" panose="020F0502020204030204" pitchFamily="34" charset="0"/>
                <a:cs typeface="Arial" panose="020B0604020202020204" pitchFamily="34" charset="0"/>
              </a:rPr>
              <a:t>increasing the moisture content of granules through addition of water</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4" name="Title 2">
            <a:extLst>
              <a:ext uri="{FF2B5EF4-FFF2-40B4-BE49-F238E27FC236}">
                <a16:creationId xmlns:a16="http://schemas.microsoft.com/office/drawing/2014/main" id="{88FFB4C5-BC0B-A35A-E520-2611EB1B80C4}"/>
              </a:ext>
            </a:extLst>
          </p:cNvPr>
          <p:cNvSpPr>
            <a:spLocks noGrp="1"/>
          </p:cNvSpPr>
          <p:nvPr>
            <p:ph type="title"/>
          </p:nvPr>
        </p:nvSpPr>
        <p:spPr>
          <a:xfrm>
            <a:off x="1422400" y="502776"/>
            <a:ext cx="9931400" cy="775417"/>
          </a:xfrm>
        </p:spPr>
        <p:txBody>
          <a:bodyPr/>
          <a:lstStyle/>
          <a:p>
            <a:r>
              <a:rPr lang="en-ZA" dirty="0"/>
              <a:t>Pharmaceutics questions Examples</a:t>
            </a:r>
          </a:p>
        </p:txBody>
      </p:sp>
      <p:sp>
        <p:nvSpPr>
          <p:cNvPr id="3" name="Rectangle 2">
            <a:extLst>
              <a:ext uri="{FF2B5EF4-FFF2-40B4-BE49-F238E27FC236}">
                <a16:creationId xmlns:a16="http://schemas.microsoft.com/office/drawing/2014/main" id="{8CB7B8A5-9EA5-5FE7-545B-44EA09EAC2D9}"/>
              </a:ext>
            </a:extLst>
          </p:cNvPr>
          <p:cNvSpPr/>
          <p:nvPr/>
        </p:nvSpPr>
        <p:spPr>
          <a:xfrm>
            <a:off x="800100" y="2275565"/>
            <a:ext cx="3866322" cy="37437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5" name="Picture 4">
            <a:extLst>
              <a:ext uri="{FF2B5EF4-FFF2-40B4-BE49-F238E27FC236}">
                <a16:creationId xmlns:a16="http://schemas.microsoft.com/office/drawing/2014/main" id="{AEDDF87F-D671-ED85-E3C9-94CC148F104A}"/>
              </a:ext>
            </a:extLst>
          </p:cNvPr>
          <p:cNvPicPr>
            <a:picLocks noChangeAspect="1"/>
          </p:cNvPicPr>
          <p:nvPr/>
        </p:nvPicPr>
        <p:blipFill>
          <a:blip r:embed="rId2"/>
          <a:stretch>
            <a:fillRect/>
          </a:stretch>
        </p:blipFill>
        <p:spPr>
          <a:xfrm>
            <a:off x="8586717" y="1179122"/>
            <a:ext cx="4693461" cy="44997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975629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F12F164-25C1-0060-C2A8-9C46A9795733}"/>
              </a:ext>
            </a:extLst>
          </p:cNvPr>
          <p:cNvSpPr>
            <a:spLocks noGrp="1"/>
          </p:cNvSpPr>
          <p:nvPr>
            <p:ph sz="half" idx="2"/>
          </p:nvPr>
        </p:nvSpPr>
        <p:spPr>
          <a:xfrm>
            <a:off x="824948" y="1599046"/>
            <a:ext cx="7682948" cy="4748910"/>
          </a:xfrm>
        </p:spPr>
        <p:txBody>
          <a:bodyPr>
            <a:normAutofit/>
          </a:bodyPr>
          <a:lstStyle/>
          <a:p>
            <a:pPr marL="0" indent="0" algn="just">
              <a:lnSpc>
                <a:spcPct val="150000"/>
              </a:lnSpc>
              <a:spcBef>
                <a:spcPts val="600"/>
              </a:spcBef>
              <a:buNone/>
            </a:pPr>
            <a:r>
              <a:rPr lang="en-GB" sz="1800" b="1" dirty="0">
                <a:ea typeface="Times New Roman" panose="02020603050405020304" pitchFamily="18" charset="0"/>
              </a:rPr>
              <a:t>Question: </a:t>
            </a:r>
            <a:r>
              <a:rPr lang="en-US" sz="1800" dirty="0">
                <a:effectLst/>
                <a:latin typeface="Arial" panose="020B0604020202020204" pitchFamily="34" charset="0"/>
                <a:ea typeface="Times New Roman" panose="02020603050405020304" pitchFamily="18" charset="0"/>
                <a:cs typeface="Arial" panose="020B0604020202020204" pitchFamily="34" charset="0"/>
              </a:rPr>
              <a:t>Durability of a tablet to combined effects of shock &amp; abrasion is evaluated </a:t>
            </a:r>
            <a:r>
              <a:rPr lang="en-US" sz="1800">
                <a:effectLst/>
                <a:latin typeface="Arial" panose="020B0604020202020204" pitchFamily="34" charset="0"/>
                <a:ea typeface="Times New Roman" panose="02020603050405020304" pitchFamily="18" charset="0"/>
                <a:cs typeface="Arial" panose="020B0604020202020204" pitchFamily="34" charset="0"/>
              </a:rPr>
              <a:t>by using:             </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50000"/>
              </a:lnSpc>
              <a:spcBef>
                <a:spcPts val="600"/>
              </a:spcBef>
            </a:pPr>
            <a:r>
              <a:rPr lang="en-US" sz="1800" dirty="0">
                <a:effectLst/>
                <a:latin typeface="Arial" panose="020B0604020202020204" pitchFamily="34" charset="0"/>
                <a:ea typeface="Times New Roman" panose="02020603050405020304" pitchFamily="18" charset="0"/>
                <a:cs typeface="Arial" panose="020B0604020202020204" pitchFamily="34" charset="0"/>
              </a:rPr>
              <a:t>a) Hardness tester</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50000"/>
              </a:lnSpc>
              <a:spcBef>
                <a:spcPts val="600"/>
              </a:spcBef>
            </a:pPr>
            <a:r>
              <a:rPr lang="en-US" sz="1800" dirty="0">
                <a:effectLst/>
                <a:latin typeface="Arial" panose="020B0604020202020204" pitchFamily="34" charset="0"/>
                <a:ea typeface="Times New Roman" panose="02020603050405020304" pitchFamily="18" charset="0"/>
                <a:cs typeface="Arial" panose="020B0604020202020204" pitchFamily="34" charset="0"/>
              </a:rPr>
              <a:t>b) Disintegration test apparatus</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50000"/>
              </a:lnSpc>
              <a:spcBef>
                <a:spcPts val="600"/>
              </a:spcBef>
            </a:pPr>
            <a:r>
              <a:rPr lang="en-US" sz="1800" b="1" dirty="0">
                <a:effectLst/>
                <a:latin typeface="Arial" panose="020B0604020202020204" pitchFamily="34" charset="0"/>
                <a:ea typeface="Times New Roman" panose="02020603050405020304" pitchFamily="18" charset="0"/>
                <a:cs typeface="Arial" panose="020B0604020202020204" pitchFamily="34" charset="0"/>
              </a:rPr>
              <a:t>c) </a:t>
            </a:r>
            <a:r>
              <a:rPr lang="en-US" sz="1800" dirty="0" err="1">
                <a:effectLst/>
                <a:latin typeface="Arial" panose="020B0604020202020204" pitchFamily="34" charset="0"/>
                <a:ea typeface="Times New Roman" panose="02020603050405020304" pitchFamily="18" charset="0"/>
                <a:cs typeface="Arial" panose="020B0604020202020204" pitchFamily="34" charset="0"/>
              </a:rPr>
              <a:t>Friabilator</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50000"/>
              </a:lnSpc>
              <a:spcBef>
                <a:spcPts val="600"/>
              </a:spcBef>
            </a:pPr>
            <a:r>
              <a:rPr lang="en-US" sz="1800" dirty="0">
                <a:effectLst/>
                <a:latin typeface="Arial" panose="020B0604020202020204" pitchFamily="34" charset="0"/>
                <a:ea typeface="Times New Roman" panose="02020603050405020304" pitchFamily="18" charset="0"/>
                <a:cs typeface="Arial" panose="020B0604020202020204" pitchFamily="34" charset="0"/>
              </a:rPr>
              <a:t>d) Screw </a:t>
            </a:r>
            <a:r>
              <a:rPr lang="en-US" sz="1800" dirty="0" err="1">
                <a:effectLst/>
                <a:latin typeface="Arial" panose="020B0604020202020204" pitchFamily="34" charset="0"/>
                <a:ea typeface="Times New Roman" panose="02020603050405020304" pitchFamily="18" charset="0"/>
                <a:cs typeface="Arial" panose="020B0604020202020204" pitchFamily="34" charset="0"/>
              </a:rPr>
              <a:t>guage</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4" name="Title 2">
            <a:extLst>
              <a:ext uri="{FF2B5EF4-FFF2-40B4-BE49-F238E27FC236}">
                <a16:creationId xmlns:a16="http://schemas.microsoft.com/office/drawing/2014/main" id="{88FFB4C5-BC0B-A35A-E520-2611EB1B80C4}"/>
              </a:ext>
            </a:extLst>
          </p:cNvPr>
          <p:cNvSpPr>
            <a:spLocks noGrp="1"/>
          </p:cNvSpPr>
          <p:nvPr>
            <p:ph type="title"/>
          </p:nvPr>
        </p:nvSpPr>
        <p:spPr>
          <a:xfrm>
            <a:off x="1422400" y="502776"/>
            <a:ext cx="9931400" cy="775417"/>
          </a:xfrm>
        </p:spPr>
        <p:txBody>
          <a:bodyPr/>
          <a:lstStyle/>
          <a:p>
            <a:r>
              <a:rPr lang="en-ZA" dirty="0"/>
              <a:t>Pharmaceutics questions Examples</a:t>
            </a:r>
          </a:p>
        </p:txBody>
      </p:sp>
      <p:sp>
        <p:nvSpPr>
          <p:cNvPr id="3" name="Rectangle 2">
            <a:extLst>
              <a:ext uri="{FF2B5EF4-FFF2-40B4-BE49-F238E27FC236}">
                <a16:creationId xmlns:a16="http://schemas.microsoft.com/office/drawing/2014/main" id="{8CB7B8A5-9EA5-5FE7-545B-44EA09EAC2D9}"/>
              </a:ext>
            </a:extLst>
          </p:cNvPr>
          <p:cNvSpPr/>
          <p:nvPr/>
        </p:nvSpPr>
        <p:spPr>
          <a:xfrm>
            <a:off x="824948" y="3568814"/>
            <a:ext cx="3866322" cy="37437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5" name="Picture 4">
            <a:extLst>
              <a:ext uri="{FF2B5EF4-FFF2-40B4-BE49-F238E27FC236}">
                <a16:creationId xmlns:a16="http://schemas.microsoft.com/office/drawing/2014/main" id="{A13A2EE2-4BF1-C69C-47BC-54AA76653E31}"/>
              </a:ext>
            </a:extLst>
          </p:cNvPr>
          <p:cNvPicPr>
            <a:picLocks noChangeAspect="1"/>
          </p:cNvPicPr>
          <p:nvPr/>
        </p:nvPicPr>
        <p:blipFill>
          <a:blip r:embed="rId2"/>
          <a:stretch>
            <a:fillRect/>
          </a:stretch>
        </p:blipFill>
        <p:spPr>
          <a:xfrm>
            <a:off x="8586717" y="1179122"/>
            <a:ext cx="4693461" cy="44997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741144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890D1D-75CE-4667-BA67-FB5EB5FECBD4}"/>
              </a:ext>
            </a:extLst>
          </p:cNvPr>
          <p:cNvSpPr>
            <a:spLocks noGrp="1"/>
          </p:cNvSpPr>
          <p:nvPr>
            <p:ph type="title"/>
          </p:nvPr>
        </p:nvSpPr>
        <p:spPr>
          <a:xfrm>
            <a:off x="1302478" y="308038"/>
            <a:ext cx="8873010" cy="775417"/>
          </a:xfrm>
          <a:solidFill>
            <a:schemeClr val="accent5">
              <a:lumMod val="75000"/>
            </a:schemeClr>
          </a:solidFill>
        </p:spPr>
        <p:txBody>
          <a:bodyPr/>
          <a:lstStyle/>
          <a:p>
            <a:r>
              <a:rPr lang="en-ZA" b="1" dirty="0">
                <a:solidFill>
                  <a:schemeClr val="bg1"/>
                </a:solidFill>
                <a:latin typeface="+mn-lt"/>
              </a:rPr>
              <a:t>Pharmaceutical calculations</a:t>
            </a:r>
          </a:p>
        </p:txBody>
      </p:sp>
      <p:sp>
        <p:nvSpPr>
          <p:cNvPr id="2" name="Content Placeholder 1">
            <a:extLst>
              <a:ext uri="{FF2B5EF4-FFF2-40B4-BE49-F238E27FC236}">
                <a16:creationId xmlns:a16="http://schemas.microsoft.com/office/drawing/2014/main" id="{FE9CC57C-AD59-46DA-9B89-5AACC6497D06}"/>
              </a:ext>
            </a:extLst>
          </p:cNvPr>
          <p:cNvSpPr>
            <a:spLocks noGrp="1"/>
          </p:cNvSpPr>
          <p:nvPr>
            <p:ph sz="half" idx="1"/>
          </p:nvPr>
        </p:nvSpPr>
        <p:spPr>
          <a:xfrm>
            <a:off x="1125270" y="1242180"/>
            <a:ext cx="10484786" cy="5042739"/>
          </a:xfrm>
        </p:spPr>
        <p:txBody>
          <a:bodyPr>
            <a:noAutofit/>
          </a:bodyPr>
          <a:lstStyle/>
          <a:p>
            <a:pPr marL="1071563" marR="0" lvl="0" indent="-714375" algn="l" defTabSz="914400" rtl="0" eaLnBrk="1" fontAlgn="auto" latinLnBrk="0" hangingPunct="1">
              <a:lnSpc>
                <a:spcPct val="100000"/>
              </a:lnSpc>
              <a:spcBef>
                <a:spcPts val="0"/>
              </a:spcBef>
              <a:spcAft>
                <a:spcPts val="600"/>
              </a:spcAft>
              <a:buClr>
                <a:srgbClr val="0000FF"/>
              </a:buClr>
              <a:buSzPct val="100000"/>
              <a:buFont typeface="Wingdings" panose="05000000000000000000" pitchFamily="2" charset="2"/>
              <a:buChar char="v"/>
              <a:tabLst/>
              <a:defRPr/>
            </a:pPr>
            <a:r>
              <a:rPr lang="en-US" sz="2000" dirty="0">
                <a:solidFill>
                  <a:srgbClr val="002060"/>
                </a:solidFill>
              </a:rPr>
              <a:t>Dilutions – </a:t>
            </a:r>
            <a:r>
              <a:rPr lang="en-US" sz="2000" dirty="0" err="1">
                <a:solidFill>
                  <a:srgbClr val="002060"/>
                </a:solidFill>
              </a:rPr>
              <a:t>Alligation</a:t>
            </a:r>
            <a:r>
              <a:rPr lang="en-US" sz="2000" dirty="0">
                <a:solidFill>
                  <a:srgbClr val="002060"/>
                </a:solidFill>
              </a:rPr>
              <a:t> method</a:t>
            </a:r>
          </a:p>
          <a:p>
            <a:pPr marL="1071563" marR="0" lvl="0" indent="-714375" algn="l" defTabSz="914400" rtl="0" eaLnBrk="1" fontAlgn="auto" latinLnBrk="0" hangingPunct="1">
              <a:lnSpc>
                <a:spcPct val="100000"/>
              </a:lnSpc>
              <a:spcBef>
                <a:spcPts val="0"/>
              </a:spcBef>
              <a:spcAft>
                <a:spcPts val="600"/>
              </a:spcAft>
              <a:buClr>
                <a:srgbClr val="0000FF"/>
              </a:buClr>
              <a:buSzPct val="100000"/>
              <a:buFont typeface="Wingdings" panose="05000000000000000000" pitchFamily="2" charset="2"/>
              <a:buChar char="v"/>
              <a:tabLst/>
              <a:defRPr/>
            </a:pPr>
            <a:r>
              <a:rPr lang="en-US" sz="2000" dirty="0">
                <a:solidFill>
                  <a:srgbClr val="002060"/>
                </a:solidFill>
              </a:rPr>
              <a:t>Concentrations - Percentage, Ratio Strength etc.</a:t>
            </a:r>
          </a:p>
          <a:p>
            <a:pPr marL="1071563" marR="0" lvl="0" indent="-714375" algn="l" defTabSz="914400" rtl="0" eaLnBrk="1" fontAlgn="auto" latinLnBrk="0" hangingPunct="1">
              <a:lnSpc>
                <a:spcPct val="100000"/>
              </a:lnSpc>
              <a:spcBef>
                <a:spcPts val="0"/>
              </a:spcBef>
              <a:spcAft>
                <a:spcPts val="600"/>
              </a:spcAft>
              <a:buClr>
                <a:srgbClr val="0000FF"/>
              </a:buClr>
              <a:buSzPct val="100000"/>
              <a:buFont typeface="Wingdings" panose="05000000000000000000" pitchFamily="2" charset="2"/>
              <a:buChar char="v"/>
              <a:tabLst/>
              <a:defRPr/>
            </a:pPr>
            <a:r>
              <a:rPr lang="en-US" sz="2000" dirty="0">
                <a:solidFill>
                  <a:srgbClr val="002060"/>
                </a:solidFill>
              </a:rPr>
              <a:t>Upscaling, down scaling of master Formula.</a:t>
            </a:r>
          </a:p>
          <a:p>
            <a:pPr marL="1071563" marR="0" lvl="0" indent="-714375" algn="l" defTabSz="914400" rtl="0" eaLnBrk="1" fontAlgn="auto" latinLnBrk="0" hangingPunct="1">
              <a:lnSpc>
                <a:spcPct val="100000"/>
              </a:lnSpc>
              <a:spcBef>
                <a:spcPts val="0"/>
              </a:spcBef>
              <a:spcAft>
                <a:spcPts val="600"/>
              </a:spcAft>
              <a:buClr>
                <a:srgbClr val="0000FF"/>
              </a:buClr>
              <a:buSzPct val="100000"/>
              <a:buFont typeface="Wingdings" panose="05000000000000000000" pitchFamily="2" charset="2"/>
              <a:buChar char="v"/>
              <a:tabLst/>
              <a:defRPr/>
            </a:pPr>
            <a:r>
              <a:rPr lang="en-US" sz="2000" dirty="0">
                <a:solidFill>
                  <a:srgbClr val="002060"/>
                </a:solidFill>
              </a:rPr>
              <a:t>Yield calculations </a:t>
            </a:r>
          </a:p>
          <a:p>
            <a:pPr marL="1071563" marR="0" lvl="0" indent="-714375" algn="l" defTabSz="914400" rtl="0" eaLnBrk="1" fontAlgn="auto" latinLnBrk="0" hangingPunct="1">
              <a:lnSpc>
                <a:spcPct val="100000"/>
              </a:lnSpc>
              <a:spcBef>
                <a:spcPts val="0"/>
              </a:spcBef>
              <a:spcAft>
                <a:spcPts val="600"/>
              </a:spcAft>
              <a:buClr>
                <a:srgbClr val="0000FF"/>
              </a:buClr>
              <a:buSzPct val="100000"/>
              <a:buFont typeface="Wingdings" panose="05000000000000000000" pitchFamily="2" charset="2"/>
              <a:buChar char="v"/>
              <a:tabLst/>
              <a:defRPr/>
            </a:pPr>
            <a:r>
              <a:rPr lang="en-US" sz="2000" dirty="0">
                <a:solidFill>
                  <a:srgbClr val="002060"/>
                </a:solidFill>
              </a:rPr>
              <a:t>Potency calculations </a:t>
            </a:r>
          </a:p>
          <a:p>
            <a:pPr marL="1071563" marR="0" lvl="0" indent="-714375" algn="l" defTabSz="914400" rtl="0" eaLnBrk="1" fontAlgn="auto" latinLnBrk="0" hangingPunct="1">
              <a:lnSpc>
                <a:spcPct val="100000"/>
              </a:lnSpc>
              <a:spcBef>
                <a:spcPts val="0"/>
              </a:spcBef>
              <a:spcAft>
                <a:spcPts val="600"/>
              </a:spcAft>
              <a:buClr>
                <a:srgbClr val="0000FF"/>
              </a:buClr>
              <a:buSzPct val="100000"/>
              <a:buFont typeface="Wingdings" panose="05000000000000000000" pitchFamily="2" charset="2"/>
              <a:buChar char="v"/>
              <a:tabLst/>
              <a:defRPr/>
            </a:pPr>
            <a:r>
              <a:rPr lang="en-US" sz="2000" dirty="0">
                <a:solidFill>
                  <a:srgbClr val="002060"/>
                </a:solidFill>
              </a:rPr>
              <a:t>Density / Specific gravity</a:t>
            </a:r>
          </a:p>
          <a:p>
            <a:pPr marL="1071563" marR="0" lvl="0" indent="-714375" algn="l" defTabSz="914400" rtl="0" eaLnBrk="1" fontAlgn="auto" latinLnBrk="0" hangingPunct="1">
              <a:lnSpc>
                <a:spcPct val="100000"/>
              </a:lnSpc>
              <a:spcBef>
                <a:spcPts val="0"/>
              </a:spcBef>
              <a:spcAft>
                <a:spcPts val="600"/>
              </a:spcAft>
              <a:buClr>
                <a:srgbClr val="0000FF"/>
              </a:buClr>
              <a:buSzPct val="100000"/>
              <a:buFont typeface="Wingdings" panose="05000000000000000000" pitchFamily="2" charset="2"/>
              <a:buChar char="v"/>
              <a:tabLst/>
              <a:defRPr/>
            </a:pPr>
            <a:r>
              <a:rPr lang="en-US" sz="2000" dirty="0">
                <a:solidFill>
                  <a:srgbClr val="002060"/>
                </a:solidFill>
              </a:rPr>
              <a:t>Displacement Values – e.g. Suppositories compounding</a:t>
            </a:r>
          </a:p>
          <a:p>
            <a:pPr marL="1071563" marR="0" lvl="0" indent="-714375" algn="l" defTabSz="914400" rtl="0" eaLnBrk="1" fontAlgn="auto" latinLnBrk="0" hangingPunct="1">
              <a:lnSpc>
                <a:spcPct val="100000"/>
              </a:lnSpc>
              <a:spcBef>
                <a:spcPts val="0"/>
              </a:spcBef>
              <a:spcAft>
                <a:spcPts val="600"/>
              </a:spcAft>
              <a:buClr>
                <a:srgbClr val="0000FF"/>
              </a:buClr>
              <a:buSzPct val="100000"/>
              <a:buFont typeface="Wingdings" panose="05000000000000000000" pitchFamily="2" charset="2"/>
              <a:buChar char="v"/>
              <a:tabLst/>
              <a:defRPr/>
            </a:pPr>
            <a:r>
              <a:rPr lang="en-US" sz="2000" dirty="0">
                <a:solidFill>
                  <a:srgbClr val="002060"/>
                </a:solidFill>
              </a:rPr>
              <a:t>Molecular Weights and Moles</a:t>
            </a:r>
          </a:p>
          <a:p>
            <a:pPr marL="1071563" marR="0" lvl="0" indent="-714375" algn="l" defTabSz="914400" rtl="0" eaLnBrk="1" fontAlgn="auto" latinLnBrk="0" hangingPunct="1">
              <a:lnSpc>
                <a:spcPct val="100000"/>
              </a:lnSpc>
              <a:spcBef>
                <a:spcPts val="0"/>
              </a:spcBef>
              <a:spcAft>
                <a:spcPts val="600"/>
              </a:spcAft>
              <a:buClr>
                <a:srgbClr val="0000FF"/>
              </a:buClr>
              <a:buSzPct val="100000"/>
              <a:buFont typeface="Wingdings" panose="05000000000000000000" pitchFamily="2" charset="2"/>
              <a:buChar char="v"/>
              <a:tabLst/>
              <a:defRPr/>
            </a:pPr>
            <a:r>
              <a:rPr lang="en-US" sz="2000" dirty="0">
                <a:solidFill>
                  <a:srgbClr val="00B0F0"/>
                </a:solidFill>
              </a:rPr>
              <a:t>Parenteral Solutions / Isotonicity </a:t>
            </a:r>
            <a:r>
              <a:rPr lang="en-US" sz="2000" dirty="0">
                <a:solidFill>
                  <a:srgbClr val="002060"/>
                </a:solidFill>
              </a:rPr>
              <a:t>–NaCl equivalent and Freezing point depression</a:t>
            </a:r>
          </a:p>
          <a:p>
            <a:pPr marL="1071563" marR="0" lvl="0" indent="-714375" algn="l" defTabSz="914400" rtl="0" eaLnBrk="1" fontAlgn="auto" latinLnBrk="0" hangingPunct="1">
              <a:lnSpc>
                <a:spcPct val="100000"/>
              </a:lnSpc>
              <a:spcBef>
                <a:spcPts val="0"/>
              </a:spcBef>
              <a:spcAft>
                <a:spcPts val="600"/>
              </a:spcAft>
              <a:buClr>
                <a:srgbClr val="0000FF"/>
              </a:buClr>
              <a:buSzPct val="100000"/>
              <a:buFont typeface="Wingdings" panose="05000000000000000000" pitchFamily="2" charset="2"/>
              <a:buChar char="v"/>
              <a:tabLst/>
              <a:defRPr/>
            </a:pPr>
            <a:r>
              <a:rPr lang="en-US" sz="2000" dirty="0">
                <a:solidFill>
                  <a:srgbClr val="002060"/>
                </a:solidFill>
              </a:rPr>
              <a:t>Dosage calculations</a:t>
            </a:r>
          </a:p>
          <a:p>
            <a:pPr marL="1071563" marR="0" lvl="0" indent="-714375" algn="l" defTabSz="914400" rtl="0" eaLnBrk="1" fontAlgn="auto" latinLnBrk="0" hangingPunct="1">
              <a:lnSpc>
                <a:spcPct val="100000"/>
              </a:lnSpc>
              <a:spcBef>
                <a:spcPts val="0"/>
              </a:spcBef>
              <a:spcAft>
                <a:spcPts val="600"/>
              </a:spcAft>
              <a:buClr>
                <a:srgbClr val="0000FF"/>
              </a:buClr>
              <a:buSzPct val="100000"/>
              <a:buFont typeface="Wingdings" panose="05000000000000000000" pitchFamily="2" charset="2"/>
              <a:buChar char="v"/>
              <a:tabLst/>
              <a:defRPr/>
            </a:pPr>
            <a:r>
              <a:rPr lang="en-US" sz="2000" dirty="0">
                <a:solidFill>
                  <a:srgbClr val="00B0F0"/>
                </a:solidFill>
              </a:rPr>
              <a:t>Shelf-life calculations </a:t>
            </a:r>
            <a:r>
              <a:rPr lang="en-US" sz="2000" dirty="0">
                <a:solidFill>
                  <a:srgbClr val="002060"/>
                </a:solidFill>
              </a:rPr>
              <a:t>– orders of reaction</a:t>
            </a:r>
          </a:p>
          <a:p>
            <a:pPr marL="1071563" marR="0" lvl="0" indent="-714375" algn="l" defTabSz="914400" rtl="0" eaLnBrk="1" fontAlgn="auto" latinLnBrk="0" hangingPunct="1">
              <a:lnSpc>
                <a:spcPct val="100000"/>
              </a:lnSpc>
              <a:spcBef>
                <a:spcPts val="0"/>
              </a:spcBef>
              <a:spcAft>
                <a:spcPts val="600"/>
              </a:spcAft>
              <a:buClr>
                <a:srgbClr val="0000FF"/>
              </a:buClr>
              <a:buSzPct val="100000"/>
              <a:buFont typeface="Wingdings" panose="05000000000000000000" pitchFamily="2" charset="2"/>
              <a:buChar char="v"/>
              <a:tabLst/>
              <a:defRPr/>
            </a:pPr>
            <a:r>
              <a:rPr lang="en-US" sz="2000" dirty="0">
                <a:solidFill>
                  <a:srgbClr val="002060"/>
                </a:solidFill>
              </a:rPr>
              <a:t>HLB calculations</a:t>
            </a:r>
          </a:p>
          <a:p>
            <a:pPr marL="357188" indent="0">
              <a:lnSpc>
                <a:spcPct val="100000"/>
              </a:lnSpc>
              <a:spcBef>
                <a:spcPts val="0"/>
              </a:spcBef>
              <a:spcAft>
                <a:spcPts val="600"/>
              </a:spcAft>
              <a:buClr>
                <a:srgbClr val="0000FF"/>
              </a:buClr>
              <a:buSzPct val="100000"/>
              <a:buNone/>
              <a:defRPr/>
            </a:pPr>
            <a:r>
              <a:rPr lang="en-US" sz="2000" dirty="0">
                <a:solidFill>
                  <a:srgbClr val="002060"/>
                </a:solidFill>
              </a:rPr>
              <a:t>Reference: </a:t>
            </a:r>
            <a:r>
              <a:rPr lang="en-GB" sz="2000" b="1" i="0" u="none" strike="noStrike" baseline="0" dirty="0">
                <a:solidFill>
                  <a:srgbClr val="002060"/>
                </a:solidFill>
                <a:latin typeface="Arial" panose="020B0604020202020204" pitchFamily="34" charset="0"/>
              </a:rPr>
              <a:t>Pharmaceutical Calculations. </a:t>
            </a:r>
            <a:r>
              <a:rPr lang="en-GB" sz="2000" b="0" i="0" u="none" strike="noStrike" baseline="0" dirty="0">
                <a:solidFill>
                  <a:srgbClr val="002060"/>
                </a:solidFill>
                <a:latin typeface="Arial" panose="020B0604020202020204" pitchFamily="34" charset="0"/>
              </a:rPr>
              <a:t>Ansel HC and Stockton SJ. Latest edition </a:t>
            </a:r>
          </a:p>
          <a:p>
            <a:pPr marL="1071563" marR="0" lvl="0" indent="-714375" algn="l" defTabSz="914400" rtl="0" eaLnBrk="1" fontAlgn="auto" latinLnBrk="0" hangingPunct="1">
              <a:lnSpc>
                <a:spcPct val="100000"/>
              </a:lnSpc>
              <a:spcBef>
                <a:spcPts val="0"/>
              </a:spcBef>
              <a:spcAft>
                <a:spcPts val="600"/>
              </a:spcAft>
              <a:buClr>
                <a:srgbClr val="0000FF"/>
              </a:buClr>
              <a:buSzPct val="100000"/>
              <a:buFont typeface="Wingdings" panose="05000000000000000000" pitchFamily="2" charset="2"/>
              <a:buChar char="v"/>
              <a:tabLst/>
              <a:defRPr/>
            </a:pPr>
            <a:endParaRPr lang="en-GB" sz="2000" dirty="0">
              <a:solidFill>
                <a:srgbClr val="002060"/>
              </a:solidFill>
            </a:endParaRPr>
          </a:p>
        </p:txBody>
      </p:sp>
      <p:pic>
        <p:nvPicPr>
          <p:cNvPr id="5" name="Graphic 4" descr="Homeopathy with solid fill">
            <a:extLst>
              <a:ext uri="{FF2B5EF4-FFF2-40B4-BE49-F238E27FC236}">
                <a16:creationId xmlns:a16="http://schemas.microsoft.com/office/drawing/2014/main" id="{A541798E-E1DA-4666-A109-9F41841C191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072033" y="-115730"/>
            <a:ext cx="2012428" cy="2012428"/>
          </a:xfrm>
          <a:prstGeom prst="rect">
            <a:avLst/>
          </a:prstGeom>
        </p:spPr>
      </p:pic>
    </p:spTree>
    <p:extLst>
      <p:ext uri="{BB962C8B-B14F-4D97-AF65-F5344CB8AC3E}">
        <p14:creationId xmlns:p14="http://schemas.microsoft.com/office/powerpoint/2010/main" val="166393720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F12F164-25C1-0060-C2A8-9C46A9795733}"/>
              </a:ext>
            </a:extLst>
          </p:cNvPr>
          <p:cNvSpPr>
            <a:spLocks noGrp="1"/>
          </p:cNvSpPr>
          <p:nvPr>
            <p:ph sz="half" idx="2"/>
          </p:nvPr>
        </p:nvSpPr>
        <p:spPr>
          <a:xfrm>
            <a:off x="824948" y="1599046"/>
            <a:ext cx="7682948" cy="4748910"/>
          </a:xfrm>
        </p:spPr>
        <p:txBody>
          <a:bodyPr>
            <a:normAutofit/>
          </a:bodyPr>
          <a:lstStyle/>
          <a:p>
            <a:pPr marL="0" indent="0" algn="just">
              <a:lnSpc>
                <a:spcPct val="150000"/>
              </a:lnSpc>
              <a:spcBef>
                <a:spcPts val="600"/>
              </a:spcBef>
              <a:buNone/>
            </a:pPr>
            <a:r>
              <a:rPr lang="en-GB" sz="1800" dirty="0">
                <a:effectLst/>
                <a:latin typeface="Arial" panose="020B0604020202020204" pitchFamily="34" charset="0"/>
                <a:ea typeface="Times New Roman" panose="02020603050405020304" pitchFamily="18" charset="0"/>
                <a:cs typeface="Arial" panose="020B0604020202020204" pitchFamily="34" charset="0"/>
              </a:rPr>
              <a:t>Calculate how many grams of sodium chloride should be added to 50 ml of a 0.5% w/v solution of lignocaine hydrochloride to make a solution iso-osmotic with blood serum. Freezing point depression of Sodium chloride and Lignocaine hydrochloride at a concentration of 0.5% w/v are 0.288 and 0.0625 respectively.				                 </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50000"/>
              </a:lnSpc>
              <a:buFont typeface="+mj-lt"/>
              <a:buAutoNum type="alphaLcParenR"/>
            </a:pPr>
            <a:r>
              <a:rPr lang="en-GB" sz="1800" dirty="0">
                <a:effectLst/>
                <a:latin typeface="Arial" panose="020B0604020202020204" pitchFamily="34" charset="0"/>
                <a:ea typeface="Times New Roman" panose="02020603050405020304" pitchFamily="18" charset="0"/>
                <a:cs typeface="Arial" panose="020B0604020202020204" pitchFamily="34" charset="0"/>
              </a:rPr>
              <a:t>0.397 g</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50000"/>
              </a:lnSpc>
              <a:buFont typeface="+mj-lt"/>
              <a:buAutoNum type="alphaLcParenR"/>
            </a:pPr>
            <a:r>
              <a:rPr lang="en-GB" sz="1800" dirty="0">
                <a:effectLst/>
                <a:latin typeface="Arial" panose="020B0604020202020204" pitchFamily="34" charset="0"/>
                <a:ea typeface="Times New Roman" panose="02020603050405020304" pitchFamily="18" charset="0"/>
                <a:cs typeface="Arial" panose="020B0604020202020204" pitchFamily="34" charset="0"/>
              </a:rPr>
              <a:t>0.794 g</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50000"/>
              </a:lnSpc>
              <a:buFont typeface="+mj-lt"/>
              <a:buAutoNum type="alphaLcParenR"/>
            </a:pPr>
            <a:r>
              <a:rPr lang="en-GB" sz="1800" dirty="0">
                <a:effectLst/>
                <a:latin typeface="Arial" panose="020B0604020202020204" pitchFamily="34" charset="0"/>
                <a:ea typeface="Times New Roman" panose="02020603050405020304" pitchFamily="18" charset="0"/>
                <a:cs typeface="Arial" panose="020B0604020202020204" pitchFamily="34" charset="0"/>
              </a:rPr>
              <a:t>0.849 g</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50000"/>
              </a:lnSpc>
              <a:buFont typeface="+mj-lt"/>
              <a:buAutoNum type="alphaLcParenR"/>
            </a:pPr>
            <a:r>
              <a:rPr lang="en-GB" sz="1800" dirty="0">
                <a:effectLst/>
                <a:latin typeface="Arial" panose="020B0604020202020204" pitchFamily="34" charset="0"/>
                <a:ea typeface="Times New Roman" panose="02020603050405020304" pitchFamily="18" charset="0"/>
                <a:cs typeface="Arial" panose="020B0604020202020204" pitchFamily="34" charset="0"/>
              </a:rPr>
              <a:t>1.697 g</a:t>
            </a:r>
            <a:endParaRPr lang="en-ZA" sz="1800" dirty="0">
              <a:ea typeface="Times New Roman" panose="02020603050405020304" pitchFamily="18" charset="0"/>
              <a:cs typeface="Times New Roman" panose="02020603050405020304" pitchFamily="18" charset="0"/>
            </a:endParaRPr>
          </a:p>
        </p:txBody>
      </p:sp>
      <p:sp>
        <p:nvSpPr>
          <p:cNvPr id="4" name="Title 2">
            <a:extLst>
              <a:ext uri="{FF2B5EF4-FFF2-40B4-BE49-F238E27FC236}">
                <a16:creationId xmlns:a16="http://schemas.microsoft.com/office/drawing/2014/main" id="{88FFB4C5-BC0B-A35A-E520-2611EB1B80C4}"/>
              </a:ext>
            </a:extLst>
          </p:cNvPr>
          <p:cNvSpPr>
            <a:spLocks noGrp="1"/>
          </p:cNvSpPr>
          <p:nvPr>
            <p:ph type="title"/>
          </p:nvPr>
        </p:nvSpPr>
        <p:spPr>
          <a:xfrm>
            <a:off x="1422400" y="502776"/>
            <a:ext cx="9931400" cy="775417"/>
          </a:xfrm>
        </p:spPr>
        <p:txBody>
          <a:bodyPr/>
          <a:lstStyle/>
          <a:p>
            <a:r>
              <a:rPr lang="en-ZA" dirty="0"/>
              <a:t>Pharmaceutics questions Examples</a:t>
            </a:r>
          </a:p>
        </p:txBody>
      </p:sp>
      <p:sp>
        <p:nvSpPr>
          <p:cNvPr id="3" name="Rectangle 2">
            <a:extLst>
              <a:ext uri="{FF2B5EF4-FFF2-40B4-BE49-F238E27FC236}">
                <a16:creationId xmlns:a16="http://schemas.microsoft.com/office/drawing/2014/main" id="{8CB7B8A5-9EA5-5FE7-545B-44EA09EAC2D9}"/>
              </a:ext>
            </a:extLst>
          </p:cNvPr>
          <p:cNvSpPr/>
          <p:nvPr/>
        </p:nvSpPr>
        <p:spPr>
          <a:xfrm>
            <a:off x="800100" y="3786314"/>
            <a:ext cx="3866322" cy="37437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5" name="Picture 4">
            <a:extLst>
              <a:ext uri="{FF2B5EF4-FFF2-40B4-BE49-F238E27FC236}">
                <a16:creationId xmlns:a16="http://schemas.microsoft.com/office/drawing/2014/main" id="{7BB15653-EAB8-828C-4016-491E12AD1E3C}"/>
              </a:ext>
            </a:extLst>
          </p:cNvPr>
          <p:cNvPicPr>
            <a:picLocks noChangeAspect="1"/>
          </p:cNvPicPr>
          <p:nvPr/>
        </p:nvPicPr>
        <p:blipFill>
          <a:blip r:embed="rId2"/>
          <a:stretch>
            <a:fillRect/>
          </a:stretch>
        </p:blipFill>
        <p:spPr>
          <a:xfrm>
            <a:off x="8586717" y="1179122"/>
            <a:ext cx="4693461" cy="44997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904769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49F3CE-07C1-DAAB-0945-C47C2BE46AC2}"/>
              </a:ext>
            </a:extLst>
          </p:cNvPr>
          <p:cNvSpPr>
            <a:spLocks noGrp="1"/>
          </p:cNvSpPr>
          <p:nvPr>
            <p:ph sz="half" idx="2"/>
          </p:nvPr>
        </p:nvSpPr>
        <p:spPr>
          <a:xfrm>
            <a:off x="940904" y="1599046"/>
            <a:ext cx="8252463" cy="4748910"/>
          </a:xfrm>
        </p:spPr>
        <p:txBody>
          <a:bodyPr>
            <a:normAutofit fontScale="62500" lnSpcReduction="20000"/>
          </a:bodyPr>
          <a:lstStyle/>
          <a:p>
            <a:pPr marL="0" indent="0" algn="just">
              <a:lnSpc>
                <a:spcPct val="150000"/>
              </a:lnSpc>
              <a:spcBef>
                <a:spcPts val="600"/>
              </a:spcBef>
              <a:buNone/>
            </a:pPr>
            <a:r>
              <a:rPr lang="en-GB" sz="2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W = (0.52 – a)/b </a:t>
            </a:r>
            <a:endParaRPr lang="en-ZA" sz="2800" dirty="0">
              <a:effectLst/>
              <a:latin typeface="Arial" panose="020B0604020202020204" pitchFamily="34" charset="0"/>
              <a:ea typeface="Times New Roman" panose="02020603050405020304" pitchFamily="18" charset="0"/>
              <a:cs typeface="Times New Roman" panose="02020603050405020304" pitchFamily="18" charset="0"/>
            </a:endParaRPr>
          </a:p>
          <a:p>
            <a:pPr marL="0" indent="0" algn="just">
              <a:lnSpc>
                <a:spcPct val="150000"/>
              </a:lnSpc>
              <a:spcBef>
                <a:spcPts val="600"/>
              </a:spcBef>
              <a:buNone/>
            </a:pPr>
            <a:r>
              <a:rPr lang="en-GB" sz="2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 0.52 – (0.5 x 0.125)/0.576</a:t>
            </a:r>
            <a:endParaRPr lang="en-ZA" sz="2800" dirty="0">
              <a:effectLst/>
              <a:latin typeface="Arial" panose="020B0604020202020204" pitchFamily="34" charset="0"/>
              <a:ea typeface="Times New Roman" panose="02020603050405020304" pitchFamily="18" charset="0"/>
              <a:cs typeface="Times New Roman" panose="02020603050405020304" pitchFamily="18" charset="0"/>
            </a:endParaRPr>
          </a:p>
          <a:p>
            <a:pPr marL="0" indent="0" algn="just">
              <a:lnSpc>
                <a:spcPct val="150000"/>
              </a:lnSpc>
              <a:spcBef>
                <a:spcPts val="600"/>
              </a:spcBef>
              <a:buNone/>
            </a:pPr>
            <a:r>
              <a:rPr lang="en-GB" sz="2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 0.794 % w/v</a:t>
            </a:r>
            <a:endParaRPr lang="en-ZA" sz="2800" dirty="0">
              <a:effectLst/>
              <a:latin typeface="Arial" panose="020B0604020202020204" pitchFamily="34" charset="0"/>
              <a:ea typeface="Times New Roman" panose="02020603050405020304" pitchFamily="18" charset="0"/>
              <a:cs typeface="Times New Roman" panose="02020603050405020304" pitchFamily="18" charset="0"/>
            </a:endParaRPr>
          </a:p>
          <a:p>
            <a:pPr marL="0" indent="0" algn="just">
              <a:lnSpc>
                <a:spcPct val="150000"/>
              </a:lnSpc>
              <a:spcBef>
                <a:spcPts val="600"/>
              </a:spcBef>
              <a:buNone/>
            </a:pPr>
            <a:r>
              <a:rPr lang="en-GB" sz="2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0.794 g in 100 ml </a:t>
            </a:r>
            <a:endParaRPr lang="en-ZA" sz="2800" dirty="0">
              <a:effectLst/>
              <a:latin typeface="Arial" panose="020B0604020202020204" pitchFamily="34" charset="0"/>
              <a:ea typeface="Times New Roman" panose="02020603050405020304" pitchFamily="18" charset="0"/>
              <a:cs typeface="Times New Roman" panose="02020603050405020304" pitchFamily="18" charset="0"/>
            </a:endParaRPr>
          </a:p>
          <a:p>
            <a:pPr marL="0" indent="0" algn="just">
              <a:lnSpc>
                <a:spcPct val="150000"/>
              </a:lnSpc>
              <a:spcBef>
                <a:spcPts val="600"/>
              </a:spcBef>
              <a:buNone/>
            </a:pPr>
            <a:r>
              <a:rPr lang="en-GB" sz="2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X g in 50 ml </a:t>
            </a:r>
            <a:endParaRPr lang="en-ZA" sz="2800" dirty="0">
              <a:effectLst/>
              <a:latin typeface="Arial" panose="020B0604020202020204" pitchFamily="34" charset="0"/>
              <a:ea typeface="Times New Roman" panose="02020603050405020304" pitchFamily="18" charset="0"/>
              <a:cs typeface="Times New Roman" panose="02020603050405020304" pitchFamily="18" charset="0"/>
            </a:endParaRPr>
          </a:p>
          <a:p>
            <a:pPr marL="0" indent="0" algn="just">
              <a:lnSpc>
                <a:spcPct val="150000"/>
              </a:lnSpc>
              <a:spcBef>
                <a:spcPts val="600"/>
              </a:spcBef>
              <a:buNone/>
            </a:pPr>
            <a:r>
              <a:rPr lang="en-GB" sz="2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X = (0.794 x 50)/100</a:t>
            </a:r>
            <a:endParaRPr lang="en-ZA" sz="2800" dirty="0">
              <a:effectLst/>
              <a:latin typeface="Arial" panose="020B0604020202020204" pitchFamily="34" charset="0"/>
              <a:ea typeface="Times New Roman" panose="02020603050405020304" pitchFamily="18" charset="0"/>
              <a:cs typeface="Times New Roman" panose="02020603050405020304" pitchFamily="18" charset="0"/>
            </a:endParaRPr>
          </a:p>
          <a:p>
            <a:pPr marL="0" indent="0" algn="just">
              <a:lnSpc>
                <a:spcPct val="150000"/>
              </a:lnSpc>
              <a:spcBef>
                <a:spcPts val="600"/>
              </a:spcBef>
              <a:buNone/>
            </a:pPr>
            <a:r>
              <a:rPr lang="en-GB" sz="2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X = 0.397</a:t>
            </a:r>
            <a:endParaRPr lang="en-ZA" sz="2800" dirty="0">
              <a:effectLst/>
              <a:latin typeface="Arial" panose="020B0604020202020204" pitchFamily="34" charset="0"/>
              <a:ea typeface="Times New Roman" panose="02020603050405020304" pitchFamily="18" charset="0"/>
              <a:cs typeface="Times New Roman" panose="02020603050405020304" pitchFamily="18" charset="0"/>
            </a:endParaRPr>
          </a:p>
          <a:p>
            <a:pPr marL="0" indent="0">
              <a:buNone/>
            </a:pPr>
            <a:r>
              <a:rPr lang="en-GB" sz="2800" dirty="0">
                <a:solidFill>
                  <a:srgbClr val="FF0000"/>
                </a:solidFill>
                <a:effectLst/>
                <a:latin typeface="Arial" panose="020B0604020202020204" pitchFamily="34" charset="0"/>
                <a:ea typeface="Times New Roman" panose="02020603050405020304" pitchFamily="18" charset="0"/>
              </a:rPr>
              <a:t>0.397 g of sodium chloride required</a:t>
            </a:r>
          </a:p>
          <a:p>
            <a:pPr marL="0" indent="0">
              <a:buNone/>
            </a:pPr>
            <a:endParaRPr lang="en-ZA" sz="2800" b="1" dirty="0">
              <a:solidFill>
                <a:srgbClr val="00B050"/>
              </a:solidFill>
              <a:ea typeface="Times New Roman" panose="02020603050405020304" pitchFamily="18" charset="0"/>
              <a:cs typeface="Times New Roman" panose="02020603050405020304" pitchFamily="18" charset="0"/>
            </a:endParaRPr>
          </a:p>
          <a:p>
            <a:pPr marL="0" indent="0">
              <a:lnSpc>
                <a:spcPct val="170000"/>
              </a:lnSpc>
              <a:spcBef>
                <a:spcPts val="600"/>
              </a:spcBef>
              <a:buNone/>
            </a:pPr>
            <a:r>
              <a:rPr lang="en-ZA" sz="2800" b="1" dirty="0">
                <a:solidFill>
                  <a:srgbClr val="00B050"/>
                </a:solidFill>
                <a:ea typeface="Times New Roman" panose="02020603050405020304" pitchFamily="18" charset="0"/>
                <a:cs typeface="Times New Roman" panose="02020603050405020304" pitchFamily="18" charset="0"/>
              </a:rPr>
              <a:t>Understand Colligative properties. Also check the other methods such as sodium chloride equivalent method. </a:t>
            </a:r>
            <a:endParaRPr lang="en-ZA" sz="2800" b="1" dirty="0">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endParaRPr>
          </a:p>
          <a:p>
            <a:pPr marL="0" indent="0">
              <a:buNone/>
            </a:pPr>
            <a:endParaRPr lang="en-ZA" dirty="0"/>
          </a:p>
          <a:p>
            <a:endParaRPr lang="en-ZA" dirty="0"/>
          </a:p>
        </p:txBody>
      </p:sp>
      <p:sp>
        <p:nvSpPr>
          <p:cNvPr id="4" name="Title 2">
            <a:extLst>
              <a:ext uri="{FF2B5EF4-FFF2-40B4-BE49-F238E27FC236}">
                <a16:creationId xmlns:a16="http://schemas.microsoft.com/office/drawing/2014/main" id="{C2AAA2BE-DA1C-53FC-6106-8171E98591AF}"/>
              </a:ext>
            </a:extLst>
          </p:cNvPr>
          <p:cNvSpPr>
            <a:spLocks noGrp="1"/>
          </p:cNvSpPr>
          <p:nvPr>
            <p:ph type="title"/>
          </p:nvPr>
        </p:nvSpPr>
        <p:spPr>
          <a:xfrm>
            <a:off x="1422400" y="502776"/>
            <a:ext cx="9931400" cy="775417"/>
          </a:xfrm>
        </p:spPr>
        <p:txBody>
          <a:bodyPr/>
          <a:lstStyle/>
          <a:p>
            <a:r>
              <a:rPr lang="en-ZA" dirty="0"/>
              <a:t>Pharmaceutics questions Examples</a:t>
            </a:r>
          </a:p>
        </p:txBody>
      </p:sp>
      <p:pic>
        <p:nvPicPr>
          <p:cNvPr id="3" name="Picture 2">
            <a:extLst>
              <a:ext uri="{FF2B5EF4-FFF2-40B4-BE49-F238E27FC236}">
                <a16:creationId xmlns:a16="http://schemas.microsoft.com/office/drawing/2014/main" id="{FB58CCEB-CE98-2CC3-E017-BBDE979A027E}"/>
              </a:ext>
            </a:extLst>
          </p:cNvPr>
          <p:cNvPicPr>
            <a:picLocks noChangeAspect="1"/>
          </p:cNvPicPr>
          <p:nvPr/>
        </p:nvPicPr>
        <p:blipFill>
          <a:blip r:embed="rId2"/>
          <a:stretch>
            <a:fillRect/>
          </a:stretch>
        </p:blipFill>
        <p:spPr>
          <a:xfrm>
            <a:off x="8586717" y="1179122"/>
            <a:ext cx="4693461" cy="44997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779601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9" end="9"/>
                                            </p:txEl>
                                          </p:spTgt>
                                        </p:tgtEl>
                                        <p:attrNameLst>
                                          <p:attrName>style.visibility</p:attrName>
                                        </p:attrNameLst>
                                      </p:cBhvr>
                                      <p:to>
                                        <p:strVal val="visible"/>
                                      </p:to>
                                    </p:set>
                                    <p:anim calcmode="lin" valueType="num">
                                      <p:cBhvr additive="base">
                                        <p:cTn id="7"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49F3CE-07C1-DAAB-0945-C47C2BE46AC2}"/>
              </a:ext>
            </a:extLst>
          </p:cNvPr>
          <p:cNvSpPr>
            <a:spLocks noGrp="1"/>
          </p:cNvSpPr>
          <p:nvPr>
            <p:ph sz="half" idx="2"/>
          </p:nvPr>
        </p:nvSpPr>
        <p:spPr>
          <a:xfrm>
            <a:off x="940904" y="1599046"/>
            <a:ext cx="7487479" cy="4748910"/>
          </a:xfrm>
        </p:spPr>
        <p:txBody>
          <a:bodyPr>
            <a:normAutofit/>
          </a:bodyPr>
          <a:lstStyle/>
          <a:p>
            <a:pPr marL="0" indent="0" algn="just">
              <a:buNone/>
            </a:pPr>
            <a:r>
              <a:rPr lang="en-US" sz="2300" dirty="0"/>
              <a:t>The following data represents the decomposition of a drug XYZ. If the rate of reaction is independent of the concentration, determine the rate constant at which the drug is decomposing.          </a:t>
            </a:r>
          </a:p>
          <a:p>
            <a:pPr marL="0" indent="0" algn="just">
              <a:buNone/>
            </a:pPr>
            <a:endParaRPr lang="en-ZA" sz="1800" dirty="0"/>
          </a:p>
          <a:p>
            <a:pPr marL="342900" lvl="0" indent="-342900">
              <a:buFont typeface="+mj-lt"/>
              <a:buAutoNum type="alphaLcParenR"/>
            </a:pPr>
            <a:r>
              <a:rPr lang="en-US" sz="1800" dirty="0">
                <a:solidFill>
                  <a:srgbClr val="000000"/>
                </a:solidFill>
                <a:ea typeface="Times New Roman" panose="02020603050405020304" pitchFamily="18" charset="0"/>
              </a:rPr>
              <a:t>0.000067 mg.sec</a:t>
            </a:r>
            <a:r>
              <a:rPr lang="en-US" sz="1800" baseline="30000" dirty="0">
                <a:solidFill>
                  <a:srgbClr val="000000"/>
                </a:solidFill>
                <a:ea typeface="Times New Roman" panose="02020603050405020304" pitchFamily="18" charset="0"/>
              </a:rPr>
              <a:t>-1</a:t>
            </a:r>
            <a:endParaRPr lang="en-ZA" sz="1800" dirty="0">
              <a:ea typeface="Times New Roman" panose="02020603050405020304" pitchFamily="18" charset="0"/>
              <a:cs typeface="Times New Roman" panose="02020603050405020304" pitchFamily="18" charset="0"/>
            </a:endParaRPr>
          </a:p>
          <a:p>
            <a:pPr marL="342900" lvl="0" indent="-342900">
              <a:buFont typeface="+mj-lt"/>
              <a:buAutoNum type="alphaLcParenR"/>
            </a:pPr>
            <a:r>
              <a:rPr lang="en-US" sz="1800" dirty="0">
                <a:solidFill>
                  <a:srgbClr val="000000"/>
                </a:solidFill>
                <a:ea typeface="Times New Roman" panose="02020603050405020304" pitchFamily="18" charset="0"/>
              </a:rPr>
              <a:t>0.001500 sec</a:t>
            </a:r>
            <a:r>
              <a:rPr lang="en-US" sz="1800" baseline="30000" dirty="0">
                <a:solidFill>
                  <a:srgbClr val="000000"/>
                </a:solidFill>
                <a:ea typeface="Times New Roman" panose="02020603050405020304" pitchFamily="18" charset="0"/>
              </a:rPr>
              <a:t>-1</a:t>
            </a:r>
            <a:endParaRPr lang="en-ZA" sz="1800" dirty="0">
              <a:ea typeface="Times New Roman" panose="02020603050405020304" pitchFamily="18" charset="0"/>
              <a:cs typeface="Times New Roman" panose="02020603050405020304" pitchFamily="18" charset="0"/>
            </a:endParaRPr>
          </a:p>
          <a:p>
            <a:pPr marL="342900" lvl="0" indent="-342900">
              <a:buFont typeface="+mj-lt"/>
              <a:buAutoNum type="alphaLcParenR"/>
            </a:pPr>
            <a:r>
              <a:rPr lang="en-US" sz="1800" dirty="0">
                <a:solidFill>
                  <a:srgbClr val="000000"/>
                </a:solidFill>
                <a:ea typeface="Times New Roman" panose="02020603050405020304" pitchFamily="18" charset="0"/>
              </a:rPr>
              <a:t>0.031746 mg</a:t>
            </a:r>
            <a:r>
              <a:rPr lang="en-US" sz="1800" baseline="30000" dirty="0">
                <a:solidFill>
                  <a:srgbClr val="000000"/>
                </a:solidFill>
                <a:ea typeface="Times New Roman" panose="02020603050405020304" pitchFamily="18" charset="0"/>
              </a:rPr>
              <a:t>-1</a:t>
            </a:r>
            <a:r>
              <a:rPr lang="en-US" sz="1800" dirty="0">
                <a:solidFill>
                  <a:srgbClr val="000000"/>
                </a:solidFill>
                <a:ea typeface="Times New Roman" panose="02020603050405020304" pitchFamily="18" charset="0"/>
              </a:rPr>
              <a:t>.sec</a:t>
            </a:r>
            <a:r>
              <a:rPr lang="en-US" sz="1800" baseline="30000" dirty="0">
                <a:solidFill>
                  <a:srgbClr val="000000"/>
                </a:solidFill>
                <a:ea typeface="Times New Roman" panose="02020603050405020304" pitchFamily="18" charset="0"/>
              </a:rPr>
              <a:t>-1</a:t>
            </a:r>
            <a:endParaRPr lang="en-ZA" sz="1800" dirty="0">
              <a:ea typeface="Times New Roman" panose="02020603050405020304" pitchFamily="18" charset="0"/>
              <a:cs typeface="Times New Roman" panose="02020603050405020304" pitchFamily="18" charset="0"/>
            </a:endParaRPr>
          </a:p>
          <a:p>
            <a:pPr marL="342900" lvl="0" indent="-342900">
              <a:buFont typeface="+mj-lt"/>
              <a:buAutoNum type="alphaLcParenR"/>
            </a:pPr>
            <a:r>
              <a:rPr lang="en-US" sz="1800" dirty="0">
                <a:solidFill>
                  <a:srgbClr val="000000"/>
                </a:solidFill>
                <a:ea typeface="Times New Roman" panose="02020603050405020304" pitchFamily="18" charset="0"/>
              </a:rPr>
              <a:t>0.031746 mg.sec</a:t>
            </a:r>
            <a:r>
              <a:rPr lang="en-US" sz="1800" baseline="30000" dirty="0">
                <a:solidFill>
                  <a:srgbClr val="000000"/>
                </a:solidFill>
                <a:ea typeface="Times New Roman" panose="02020603050405020304" pitchFamily="18" charset="0"/>
              </a:rPr>
              <a:t>-</a:t>
            </a:r>
            <a:r>
              <a:rPr lang="en-US" sz="1800" baseline="30000" dirty="0">
                <a:ea typeface="Times New Roman" panose="02020603050405020304" pitchFamily="18" charset="0"/>
              </a:rPr>
              <a:t>1</a:t>
            </a:r>
            <a:r>
              <a:rPr lang="en-US" sz="1800" dirty="0">
                <a:solidFill>
                  <a:srgbClr val="002060"/>
                </a:solidFill>
                <a:ea typeface="Times New Roman" panose="02020603050405020304" pitchFamily="18" charset="0"/>
              </a:rPr>
              <a:t> </a:t>
            </a:r>
            <a:endParaRPr lang="en-ZA" sz="1800" dirty="0">
              <a:ea typeface="Times New Roman" panose="02020603050405020304" pitchFamily="18" charset="0"/>
              <a:cs typeface="Times New Roman" panose="02020603050405020304" pitchFamily="18" charset="0"/>
            </a:endParaRPr>
          </a:p>
          <a:p>
            <a:endParaRPr lang="en-ZA" dirty="0"/>
          </a:p>
        </p:txBody>
      </p:sp>
      <p:sp>
        <p:nvSpPr>
          <p:cNvPr id="4" name="Title 2">
            <a:extLst>
              <a:ext uri="{FF2B5EF4-FFF2-40B4-BE49-F238E27FC236}">
                <a16:creationId xmlns:a16="http://schemas.microsoft.com/office/drawing/2014/main" id="{C2AAA2BE-DA1C-53FC-6106-8171E98591AF}"/>
              </a:ext>
            </a:extLst>
          </p:cNvPr>
          <p:cNvSpPr>
            <a:spLocks noGrp="1"/>
          </p:cNvSpPr>
          <p:nvPr>
            <p:ph type="title"/>
          </p:nvPr>
        </p:nvSpPr>
        <p:spPr>
          <a:xfrm>
            <a:off x="1422400" y="502776"/>
            <a:ext cx="9931400" cy="775417"/>
          </a:xfrm>
        </p:spPr>
        <p:txBody>
          <a:bodyPr/>
          <a:lstStyle/>
          <a:p>
            <a:r>
              <a:rPr lang="en-ZA" dirty="0"/>
              <a:t>Pharmaceutics questions Examples</a:t>
            </a:r>
          </a:p>
        </p:txBody>
      </p:sp>
      <p:graphicFrame>
        <p:nvGraphicFramePr>
          <p:cNvPr id="8" name="Content Placeholder 3">
            <a:extLst>
              <a:ext uri="{FF2B5EF4-FFF2-40B4-BE49-F238E27FC236}">
                <a16:creationId xmlns:a16="http://schemas.microsoft.com/office/drawing/2014/main" id="{333CFA84-EDED-9956-8E89-EEFD64FC2BAE}"/>
              </a:ext>
            </a:extLst>
          </p:cNvPr>
          <p:cNvGraphicFramePr>
            <a:graphicFrameLocks/>
          </p:cNvGraphicFramePr>
          <p:nvPr/>
        </p:nvGraphicFramePr>
        <p:xfrm>
          <a:off x="3725798" y="3438939"/>
          <a:ext cx="4740404" cy="2978066"/>
        </p:xfrm>
        <a:graphic>
          <a:graphicData uri="http://schemas.openxmlformats.org/drawingml/2006/table">
            <a:tbl>
              <a:tblPr firstRow="1" bandRow="1">
                <a:tableStyleId>{5C22544A-7EE6-4342-B048-85BDC9FD1C3A}</a:tableStyleId>
              </a:tblPr>
              <a:tblGrid>
                <a:gridCol w="2104263">
                  <a:extLst>
                    <a:ext uri="{9D8B030D-6E8A-4147-A177-3AD203B41FA5}">
                      <a16:colId xmlns:a16="http://schemas.microsoft.com/office/drawing/2014/main" val="53253973"/>
                    </a:ext>
                  </a:extLst>
                </a:gridCol>
                <a:gridCol w="2636141">
                  <a:extLst>
                    <a:ext uri="{9D8B030D-6E8A-4147-A177-3AD203B41FA5}">
                      <a16:colId xmlns:a16="http://schemas.microsoft.com/office/drawing/2014/main" val="3096997065"/>
                    </a:ext>
                  </a:extLst>
                </a:gridCol>
              </a:tblGrid>
              <a:tr h="425438">
                <a:tc>
                  <a:txBody>
                    <a:bodyPr/>
                    <a:lstStyle/>
                    <a:p>
                      <a:pPr algn="just">
                        <a:lnSpc>
                          <a:spcPct val="150000"/>
                        </a:lnSpc>
                      </a:pPr>
                      <a:r>
                        <a:rPr lang="en-US" sz="1600" dirty="0">
                          <a:effectLst/>
                          <a:latin typeface="Arial" panose="020B0604020202020204" pitchFamily="34" charset="0"/>
                          <a:cs typeface="Arial" panose="020B0604020202020204" pitchFamily="34" charset="0"/>
                        </a:rPr>
                        <a:t>TIME (sec)</a:t>
                      </a:r>
                      <a:endParaRPr lang="en-ZA"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just">
                        <a:lnSpc>
                          <a:spcPct val="150000"/>
                        </a:lnSpc>
                      </a:pPr>
                      <a:r>
                        <a:rPr lang="en-US" sz="1600">
                          <a:effectLst/>
                          <a:latin typeface="Arial" panose="020B0604020202020204" pitchFamily="34" charset="0"/>
                          <a:cs typeface="Arial" panose="020B0604020202020204" pitchFamily="34" charset="0"/>
                        </a:rPr>
                        <a:t>Concentration (mg)</a:t>
                      </a:r>
                      <a:endParaRPr lang="en-ZA"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46960848"/>
                  </a:ext>
                </a:extLst>
              </a:tr>
              <a:tr h="425438">
                <a:tc>
                  <a:txBody>
                    <a:bodyPr/>
                    <a:lstStyle/>
                    <a:p>
                      <a:pPr algn="ctr">
                        <a:lnSpc>
                          <a:spcPct val="150000"/>
                        </a:lnSpc>
                      </a:pPr>
                      <a:r>
                        <a:rPr lang="en-US" sz="1600">
                          <a:effectLst/>
                          <a:latin typeface="Arial" panose="020B0604020202020204" pitchFamily="34" charset="0"/>
                          <a:cs typeface="Arial" panose="020B0604020202020204" pitchFamily="34" charset="0"/>
                        </a:rPr>
                        <a:t>0</a:t>
                      </a:r>
                      <a:endParaRPr lang="en-ZA"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pPr>
                      <a:r>
                        <a:rPr lang="en-US" sz="1600">
                          <a:effectLst/>
                          <a:latin typeface="Arial" panose="020B0604020202020204" pitchFamily="34" charset="0"/>
                          <a:cs typeface="Arial" panose="020B0604020202020204" pitchFamily="34" charset="0"/>
                        </a:rPr>
                        <a:t>0.050</a:t>
                      </a:r>
                      <a:endParaRPr lang="en-ZA"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837583591"/>
                  </a:ext>
                </a:extLst>
              </a:tr>
              <a:tr h="425438">
                <a:tc>
                  <a:txBody>
                    <a:bodyPr/>
                    <a:lstStyle/>
                    <a:p>
                      <a:pPr algn="ctr">
                        <a:lnSpc>
                          <a:spcPct val="150000"/>
                        </a:lnSpc>
                      </a:pPr>
                      <a:r>
                        <a:rPr lang="en-US" sz="1600">
                          <a:effectLst/>
                          <a:latin typeface="Arial" panose="020B0604020202020204" pitchFamily="34" charset="0"/>
                          <a:cs typeface="Arial" panose="020B0604020202020204" pitchFamily="34" charset="0"/>
                        </a:rPr>
                        <a:t>60</a:t>
                      </a:r>
                      <a:endParaRPr lang="en-ZA"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pPr>
                      <a:r>
                        <a:rPr lang="en-US" sz="1600">
                          <a:effectLst/>
                          <a:latin typeface="Arial" panose="020B0604020202020204" pitchFamily="34" charset="0"/>
                          <a:cs typeface="Arial" panose="020B0604020202020204" pitchFamily="34" charset="0"/>
                        </a:rPr>
                        <a:t>0.046</a:t>
                      </a:r>
                      <a:endParaRPr lang="en-ZA"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653020045"/>
                  </a:ext>
                </a:extLst>
              </a:tr>
              <a:tr h="425438">
                <a:tc>
                  <a:txBody>
                    <a:bodyPr/>
                    <a:lstStyle/>
                    <a:p>
                      <a:pPr algn="ctr">
                        <a:lnSpc>
                          <a:spcPct val="150000"/>
                        </a:lnSpc>
                      </a:pPr>
                      <a:r>
                        <a:rPr lang="en-US" sz="1600">
                          <a:effectLst/>
                          <a:latin typeface="Arial" panose="020B0604020202020204" pitchFamily="34" charset="0"/>
                          <a:cs typeface="Arial" panose="020B0604020202020204" pitchFamily="34" charset="0"/>
                        </a:rPr>
                        <a:t>120</a:t>
                      </a:r>
                      <a:endParaRPr lang="en-ZA"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pPr>
                      <a:r>
                        <a:rPr lang="en-US" sz="1600">
                          <a:effectLst/>
                          <a:latin typeface="Arial" panose="020B0604020202020204" pitchFamily="34" charset="0"/>
                          <a:cs typeface="Arial" panose="020B0604020202020204" pitchFamily="34" charset="0"/>
                        </a:rPr>
                        <a:t>0.042</a:t>
                      </a:r>
                      <a:endParaRPr lang="en-ZA"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319210738"/>
                  </a:ext>
                </a:extLst>
              </a:tr>
              <a:tr h="425438">
                <a:tc>
                  <a:txBody>
                    <a:bodyPr/>
                    <a:lstStyle/>
                    <a:p>
                      <a:pPr algn="ctr">
                        <a:lnSpc>
                          <a:spcPct val="150000"/>
                        </a:lnSpc>
                      </a:pPr>
                      <a:r>
                        <a:rPr lang="en-US" sz="1600">
                          <a:effectLst/>
                          <a:latin typeface="Arial" panose="020B0604020202020204" pitchFamily="34" charset="0"/>
                          <a:cs typeface="Arial" panose="020B0604020202020204" pitchFamily="34" charset="0"/>
                        </a:rPr>
                        <a:t>180</a:t>
                      </a:r>
                      <a:endParaRPr lang="en-ZA"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pPr>
                      <a:r>
                        <a:rPr lang="en-US" sz="1600">
                          <a:effectLst/>
                          <a:latin typeface="Arial" panose="020B0604020202020204" pitchFamily="34" charset="0"/>
                          <a:cs typeface="Arial" panose="020B0604020202020204" pitchFamily="34" charset="0"/>
                        </a:rPr>
                        <a:t>0.038</a:t>
                      </a:r>
                      <a:endParaRPr lang="en-ZA"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955252301"/>
                  </a:ext>
                </a:extLst>
              </a:tr>
              <a:tr h="425438">
                <a:tc>
                  <a:txBody>
                    <a:bodyPr/>
                    <a:lstStyle/>
                    <a:p>
                      <a:pPr algn="ctr">
                        <a:lnSpc>
                          <a:spcPct val="150000"/>
                        </a:lnSpc>
                      </a:pPr>
                      <a:r>
                        <a:rPr lang="en-US" sz="1600">
                          <a:effectLst/>
                          <a:latin typeface="Arial" panose="020B0604020202020204" pitchFamily="34" charset="0"/>
                          <a:cs typeface="Arial" panose="020B0604020202020204" pitchFamily="34" charset="0"/>
                        </a:rPr>
                        <a:t>300</a:t>
                      </a:r>
                      <a:endParaRPr lang="en-ZA"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pPr>
                      <a:r>
                        <a:rPr lang="en-US" sz="1600">
                          <a:effectLst/>
                          <a:latin typeface="Arial" panose="020B0604020202020204" pitchFamily="34" charset="0"/>
                          <a:cs typeface="Arial" panose="020B0604020202020204" pitchFamily="34" charset="0"/>
                        </a:rPr>
                        <a:t>0.030</a:t>
                      </a:r>
                      <a:endParaRPr lang="en-ZA"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973667940"/>
                  </a:ext>
                </a:extLst>
              </a:tr>
              <a:tr h="425438">
                <a:tc>
                  <a:txBody>
                    <a:bodyPr/>
                    <a:lstStyle/>
                    <a:p>
                      <a:pPr algn="ctr">
                        <a:lnSpc>
                          <a:spcPct val="150000"/>
                        </a:lnSpc>
                      </a:pPr>
                      <a:r>
                        <a:rPr lang="en-US" sz="1600">
                          <a:effectLst/>
                          <a:latin typeface="Arial" panose="020B0604020202020204" pitchFamily="34" charset="0"/>
                          <a:cs typeface="Arial" panose="020B0604020202020204" pitchFamily="34" charset="0"/>
                        </a:rPr>
                        <a:t>420</a:t>
                      </a:r>
                      <a:endParaRPr lang="en-ZA"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pPr>
                      <a:r>
                        <a:rPr lang="en-US" sz="1600" dirty="0">
                          <a:effectLst/>
                          <a:latin typeface="Arial" panose="020B0604020202020204" pitchFamily="34" charset="0"/>
                          <a:cs typeface="Arial" panose="020B0604020202020204" pitchFamily="34" charset="0"/>
                        </a:rPr>
                        <a:t>0.022</a:t>
                      </a:r>
                      <a:endParaRPr lang="en-ZA"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5896398"/>
                  </a:ext>
                </a:extLst>
              </a:tr>
            </a:tbl>
          </a:graphicData>
        </a:graphic>
      </p:graphicFrame>
      <p:pic>
        <p:nvPicPr>
          <p:cNvPr id="3" name="Picture 2">
            <a:extLst>
              <a:ext uri="{FF2B5EF4-FFF2-40B4-BE49-F238E27FC236}">
                <a16:creationId xmlns:a16="http://schemas.microsoft.com/office/drawing/2014/main" id="{9F7A2646-63C8-859E-55DC-25F3CCA95CA2}"/>
              </a:ext>
            </a:extLst>
          </p:cNvPr>
          <p:cNvPicPr>
            <a:picLocks noChangeAspect="1"/>
          </p:cNvPicPr>
          <p:nvPr/>
        </p:nvPicPr>
        <p:blipFill>
          <a:blip r:embed="rId2"/>
          <a:stretch>
            <a:fillRect/>
          </a:stretch>
        </p:blipFill>
        <p:spPr>
          <a:xfrm>
            <a:off x="8586717" y="1179122"/>
            <a:ext cx="4693461" cy="44997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709521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 Strategic KPIs not met.pptx  -  AutoRecovered" id="{0E4BC4AD-8C19-42DF-80F6-3C4A4E2FF547}" vid="{47CEF7DA-E1BC-4041-879B-91894CA409E4}"/>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3624FE2019BE745A5DAC3100D3E25B9" ma:contentTypeVersion="13" ma:contentTypeDescription="Create a new document." ma:contentTypeScope="" ma:versionID="e18abaf156a19733a01b4cdc2af60888">
  <xsd:schema xmlns:xsd="http://www.w3.org/2001/XMLSchema" xmlns:xs="http://www.w3.org/2001/XMLSchema" xmlns:p="http://schemas.microsoft.com/office/2006/metadata/properties" xmlns:ns1="http://schemas.microsoft.com/sharepoint/v3" xmlns:ns2="9d8e48b3-e447-4ed0-8501-16b18f3bbce1" targetNamespace="http://schemas.microsoft.com/office/2006/metadata/properties" ma:root="true" ma:fieldsID="4b7fcfdd68945fdb1553971f0e52d3eb" ns1:_="" ns2:_="">
    <xsd:import namespace="http://schemas.microsoft.com/sharepoint/v3"/>
    <xsd:import namespace="9d8e48b3-e447-4ed0-8501-16b18f3bbce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2:MediaServiceOCR"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d8e48b3-e447-4ed0-8501-16b18f3bbce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e1dd1995-ccfd-4acb-88f8-bd6be8b05490"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d8e48b3-e447-4ed0-8501-16b18f3bbce1">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C2EF862C-C1A9-4EE5-ACDA-05D36EE26F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d8e48b3-e447-4ed0-8501-16b18f3bbce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B41DDE3-7B4C-4815-9B49-EDD50BCA1356}">
  <ds:schemaRefs>
    <ds:schemaRef ds:uri="http://schemas.microsoft.com/sharepoint/v3/contenttype/forms"/>
  </ds:schemaRefs>
</ds:datastoreItem>
</file>

<file path=customXml/itemProps3.xml><?xml version="1.0" encoding="utf-8"?>
<ds:datastoreItem xmlns:ds="http://schemas.openxmlformats.org/officeDocument/2006/customXml" ds:itemID="{927CE772-36E1-43D6-9F10-B5A50187B8D0}">
  <ds:schemaRefs>
    <ds:schemaRef ds:uri="http://purl.org/dc/elements/1.1/"/>
    <ds:schemaRef ds:uri="http://schemas.openxmlformats.org/package/2006/metadata/core-properties"/>
    <ds:schemaRef ds:uri="cd6f9ccb-cd4c-4309-a12b-29a8477db467"/>
    <ds:schemaRef ds:uri="http://schemas.microsoft.com/office/2006/documentManagement/types"/>
    <ds:schemaRef ds:uri="http://purl.org/dc/terms/"/>
    <ds:schemaRef ds:uri="http://schemas.microsoft.com/office/2006/metadata/properties"/>
    <ds:schemaRef ds:uri="http://schemas.microsoft.com/office/infopath/2007/PartnerControls"/>
    <ds:schemaRef ds:uri="http://www.w3.org/XML/1998/namespace"/>
    <ds:schemaRef ds:uri="http://purl.org/dc/dcmitype/"/>
    <ds:schemaRef ds:uri="9d8e48b3-e447-4ed0-8501-16b18f3bbce1"/>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
  <TotalTime>790</TotalTime>
  <Words>10086</Words>
  <Application>Microsoft Office PowerPoint</Application>
  <PresentationFormat>Widescreen</PresentationFormat>
  <Paragraphs>1645</Paragraphs>
  <Slides>153</Slides>
  <Notes>19</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153</vt:i4>
      </vt:variant>
    </vt:vector>
  </HeadingPairs>
  <TitlesOfParts>
    <vt:vector size="166" baseType="lpstr">
      <vt:lpstr>Aharoni</vt:lpstr>
      <vt:lpstr>Aptos</vt:lpstr>
      <vt:lpstr>Aptos Display</vt:lpstr>
      <vt:lpstr>Arial</vt:lpstr>
      <vt:lpstr>Baguet Script</vt:lpstr>
      <vt:lpstr>Calibri</vt:lpstr>
      <vt:lpstr>Courier New</vt:lpstr>
      <vt:lpstr>Segoe UI</vt:lpstr>
      <vt:lpstr>Times New Roman</vt:lpstr>
      <vt:lpstr>Wingdings</vt:lpstr>
      <vt:lpstr>Office Theme</vt:lpstr>
      <vt:lpstr>1_Office Theme</vt:lpstr>
      <vt:lpstr>2_Office Theme</vt:lpstr>
      <vt:lpstr>Professional Exam Online Workshop  2025</vt:lpstr>
      <vt:lpstr>FORMAT OF THE WORKSHOP </vt:lpstr>
      <vt:lpstr>FORMAT OF THE PROFESSIONAL EXAMINATION</vt:lpstr>
      <vt:lpstr>WEIGHT PER EXIT LEVEL OUTCOME (ELO) PER SUBJECT</vt:lpstr>
      <vt:lpstr>EXAM CONTENT: EXIT LEVEL OUTCOMES</vt:lpstr>
      <vt:lpstr>EXAM CONTENT: EXIT LEVEL OUTCOMES</vt:lpstr>
      <vt:lpstr>EXAM CONTENT: EXIT LEVEL OUTCOMES</vt:lpstr>
      <vt:lpstr>ELO 1 </vt:lpstr>
      <vt:lpstr>ELO 2</vt:lpstr>
      <vt:lpstr>ELO 3</vt:lpstr>
      <vt:lpstr>ELO 4:</vt:lpstr>
      <vt:lpstr>ELO 5:</vt:lpstr>
      <vt:lpstr>ELO 6:</vt:lpstr>
      <vt:lpstr>ELO 7:</vt:lpstr>
      <vt:lpstr>ELO 8:</vt:lpstr>
      <vt:lpstr>ELO 9:</vt:lpstr>
      <vt:lpstr>ELO 10:</vt:lpstr>
      <vt:lpstr>TYPES OF QUESTIONS</vt:lpstr>
      <vt:lpstr>PREPARATIONS </vt:lpstr>
      <vt:lpstr>WEIGHT PER EXIT LEVEL OUTCOME (ELO) PER SUBJECT</vt:lpstr>
      <vt:lpstr>PowerPoint Presentation</vt:lpstr>
      <vt:lpstr>REFERENCE MATERIAL:  APPLIED PHARMACY PRACTICE IN A LEGAL FRAMEWORK</vt:lpstr>
      <vt:lpstr>Managing time </vt:lpstr>
      <vt:lpstr>WEIGHT PER EXIT LEVEL OUTCOME (ELO) PER SUBJECT</vt:lpstr>
      <vt:lpstr>WEIGHT PER EXIT LEVEL OUTCOME (ELO) PER SUBJECT</vt:lpstr>
      <vt:lpstr>PowerPoint Presentation</vt:lpstr>
      <vt:lpstr>Pharmaceutical Chemistry Introduction </vt:lpstr>
      <vt:lpstr>Pharmaceutical Chemistry Aim </vt:lpstr>
      <vt:lpstr>Pharmaceutical Specific Outcomes</vt:lpstr>
      <vt:lpstr>Pharmaceutical Specific Outcomes</vt:lpstr>
      <vt:lpstr>Pharmaceutical Specific Outcomes</vt:lpstr>
      <vt:lpstr>Pharmaceutical Specific Outcomes</vt:lpstr>
      <vt:lpstr>Pharmaceutical Specific Outcomes</vt:lpstr>
      <vt:lpstr>Pharmaceutical Chemistry Questions </vt:lpstr>
      <vt:lpstr>Solution Calculation</vt:lpstr>
      <vt:lpstr>Answer</vt:lpstr>
      <vt:lpstr>Pharmaceutical Chemistry Questions</vt:lpstr>
      <vt:lpstr>Solution Calculation</vt:lpstr>
      <vt:lpstr>Answer</vt:lpstr>
      <vt:lpstr>Pharmaceutical Chemistry Questions </vt:lpstr>
      <vt:lpstr>Problem Solving</vt:lpstr>
      <vt:lpstr>Answer</vt:lpstr>
      <vt:lpstr>Pharmaceutical Chemistry Questions </vt:lpstr>
      <vt:lpstr>Problem Solving</vt:lpstr>
      <vt:lpstr>Answer</vt:lpstr>
      <vt:lpstr>Pharmaceutical Chemistry Questions </vt:lpstr>
      <vt:lpstr>Answer</vt:lpstr>
      <vt:lpstr>Pharmaceutical Chemistry Questions</vt:lpstr>
      <vt:lpstr>Problem Solving</vt:lpstr>
      <vt:lpstr>Pharmaceutical Chemistry Questions</vt:lpstr>
      <vt:lpstr>Pharmaceutical Chemistry questions </vt:lpstr>
      <vt:lpstr>Problem Solving</vt:lpstr>
      <vt:lpstr>Answer</vt:lpstr>
      <vt:lpstr>Pharmaceutical Chemistry Questions </vt:lpstr>
      <vt:lpstr>Answer</vt:lpstr>
      <vt:lpstr>Answer</vt:lpstr>
      <vt:lpstr>Pharmaceutical chemistry questions </vt:lpstr>
      <vt:lpstr>Problem Solving</vt:lpstr>
      <vt:lpstr>Answer</vt:lpstr>
      <vt:lpstr>Pharmaceutical Chemistry Questions </vt:lpstr>
      <vt:lpstr>Problem Solving</vt:lpstr>
      <vt:lpstr>Answer</vt:lpstr>
      <vt:lpstr>Pharmaceutical Chemistry Questions</vt:lpstr>
      <vt:lpstr>Problem Solving</vt:lpstr>
      <vt:lpstr>Answer</vt:lpstr>
      <vt:lpstr>REFERENCE MATERIAL: PHARMACEUTICAL CHEMISTRY</vt:lpstr>
      <vt:lpstr>Helpful tips</vt:lpstr>
      <vt:lpstr>Managing time </vt:lpstr>
      <vt:lpstr>Time for a 5 minutes break </vt:lpstr>
      <vt:lpstr>WEIGHT PER EXIT LEVEL OUTCOME (ELO) PER SUBJECT</vt:lpstr>
      <vt:lpstr>PowerPoint Presentation</vt:lpstr>
      <vt:lpstr>ELO 1 </vt:lpstr>
      <vt:lpstr>Pharmaceutics questions Examples</vt:lpstr>
      <vt:lpstr>Pharmaceutics questions Examples</vt:lpstr>
      <vt:lpstr>ELO 2</vt:lpstr>
      <vt:lpstr>Pharmaceutics questions Examples</vt:lpstr>
      <vt:lpstr>Pharmaceutics questions Examples</vt:lpstr>
      <vt:lpstr>Pharmaceutics questions Examples</vt:lpstr>
      <vt:lpstr>Pharmaceutics questions Examples</vt:lpstr>
      <vt:lpstr>ELO 3</vt:lpstr>
      <vt:lpstr>Pharmaceutics questions Examples</vt:lpstr>
      <vt:lpstr>Pharmaceutics questions Examples</vt:lpstr>
      <vt:lpstr>Pharmaceutics questions Examples</vt:lpstr>
      <vt:lpstr>Pharmaceutics questions Examples</vt:lpstr>
      <vt:lpstr>ELO 4:</vt:lpstr>
      <vt:lpstr>Pharmaceutics questions Examples</vt:lpstr>
      <vt:lpstr>Pharmaceutics questions Examples</vt:lpstr>
      <vt:lpstr>Pharmaceutics questions Examples</vt:lpstr>
      <vt:lpstr>ELO 4:</vt:lpstr>
      <vt:lpstr>Pharmaceutics questions Examples</vt:lpstr>
      <vt:lpstr>Pharmaceutics questions Examples</vt:lpstr>
      <vt:lpstr>ELO 4:</vt:lpstr>
      <vt:lpstr>Pharmaceutics questions Examples</vt:lpstr>
      <vt:lpstr>Pharmaceutics questions Examples</vt:lpstr>
      <vt:lpstr>Pharmaceutics questions Examples</vt:lpstr>
      <vt:lpstr>Pharmaceutical calculations</vt:lpstr>
      <vt:lpstr>Pharmaceutics questions Examples</vt:lpstr>
      <vt:lpstr>Pharmaceutics questions Examples</vt:lpstr>
      <vt:lpstr>Pharmaceutics questions Examples</vt:lpstr>
      <vt:lpstr>PowerPoint Presentation</vt:lpstr>
      <vt:lpstr>PowerPoint Presentation</vt:lpstr>
      <vt:lpstr>REFERENCE MATERIAL: PHARMACEUTICS</vt:lpstr>
      <vt:lpstr>WEIGHT PER EXIT LEVEL OUTCOME (ELO) PER SUBJECT</vt:lpstr>
      <vt:lpstr>PowerPoint Presentation</vt:lpstr>
      <vt:lpstr>REFERENCE MATERIAL: APPLIED PHARMACOLOGY &amp; TOXICOLOGY</vt:lpstr>
      <vt:lpstr>Helpful tips</vt:lpstr>
      <vt:lpstr>Managing time </vt:lpstr>
      <vt:lpstr>Examination examples</vt:lpstr>
      <vt:lpstr>TIPS FOR PREPARATIONS</vt:lpstr>
      <vt:lpstr>Preparing for the examination  </vt:lpstr>
      <vt:lpstr>PowerPoint Presentation</vt:lpstr>
      <vt:lpstr>Examination booking</vt:lpstr>
      <vt:lpstr>PowerPoint Presentation</vt:lpstr>
      <vt:lpstr>PowerPoint Presentation</vt:lpstr>
      <vt:lpstr>PowerPoint Presentation</vt:lpstr>
      <vt:lpstr>Remote online examination </vt:lpstr>
      <vt:lpstr>Remote online examination </vt:lpstr>
      <vt:lpstr>Device and connectivity for candidates</vt:lpstr>
      <vt:lpstr>Profile picture</vt:lpstr>
      <vt:lpstr>Day of the examination </vt:lpstr>
      <vt:lpstr>PowerPoint Presentation</vt:lpstr>
      <vt:lpstr>ACCESSING THE EXAMINATION PLATFORM                  </vt:lpstr>
      <vt:lpstr>Step 2: Insert your login credentials </vt:lpstr>
      <vt:lpstr>Step 3: Insert your OTP </vt:lpstr>
      <vt:lpstr>Step 4: Equipment check</vt:lpstr>
      <vt:lpstr>Step 5: Equipment check  successfully completed</vt:lpstr>
      <vt:lpstr>Step 6: Profile check </vt:lpstr>
      <vt:lpstr>Step 7: verification of the picture</vt:lpstr>
      <vt:lpstr> Step 8: Scanning of the QR code </vt:lpstr>
      <vt:lpstr> Step 9: Complete the examination declaration </vt:lpstr>
      <vt:lpstr>DECLARATION FOR THE ONLINE/REMOTE PROFESSIONAL EXAMINATIONS</vt:lpstr>
      <vt:lpstr> Important messages to take note of: </vt:lpstr>
      <vt:lpstr>DECLARATION FOR THE ONLINE/REMOTE PROFESSIONAL EXAMINATIONS</vt:lpstr>
      <vt:lpstr>Step 10: Read the examination instructions</vt:lpstr>
      <vt:lpstr> Important messages to take note of: </vt:lpstr>
      <vt:lpstr>Examination format</vt:lpstr>
      <vt:lpstr>Single best answer  Multiple choice questions</vt:lpstr>
      <vt:lpstr>VIOLATION DURING EXAMINATION</vt:lpstr>
      <vt:lpstr>FAQs Where can I get help?</vt:lpstr>
      <vt:lpstr>FAQs What if the invigilator needs to contact me?</vt:lpstr>
      <vt:lpstr>FAQs  What should I do if my invigilator  notifies me that they cannot see me during the exam? </vt:lpstr>
      <vt:lpstr>FAQs What to do if you experience  load shedding / loss in electricity?</vt:lpstr>
      <vt:lpstr>FAQs What happens to the questions you have answered if you lose connection?</vt:lpstr>
      <vt:lpstr>FAQs  What should I do if disconnected and on login back a pop-up message “ This page was opened elsewhere”? </vt:lpstr>
      <vt:lpstr> Important messages to take note of: </vt:lpstr>
      <vt:lpstr>FAQs:  Steps for clearing the cache/troubleshooting</vt:lpstr>
      <vt:lpstr>FAQs:  Steps for clearing the cache/troubleshooting</vt:lpstr>
      <vt:lpstr>FAQs:  Steps for clearing the cache/troubleshooting</vt:lpstr>
      <vt:lpstr>Where you sit is IMPORTANT!</vt:lpstr>
      <vt:lpstr>FAQs When will you receive your results?  Can you view your exam paper?  Can my examination be remarked? </vt:lpstr>
      <vt:lpstr>APPEAL PROCESS</vt:lpstr>
      <vt:lpstr>Do you have any questions?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Gaopalelwe Kelatwang</dc:creator>
  <cp:lastModifiedBy>Tinyiko Mhangwana</cp:lastModifiedBy>
  <cp:revision>60</cp:revision>
  <dcterms:created xsi:type="dcterms:W3CDTF">2022-01-12T10:29:39Z</dcterms:created>
  <dcterms:modified xsi:type="dcterms:W3CDTF">2026-04-28T08:32:40Z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0x010100D3624FE2019BE745A5DAC3100D3E25B9</vt:lpwstr>
  </property>
  <property fmtid="{D5CDD505-2E9C-101B-9397-08002B2CF9AE}" pid="3" name="Order">
    <vt:r8>241800</vt:r8>
  </property>
  <property fmtid="{D5CDD505-2E9C-101B-9397-08002B2CF9AE}" pid="4" name="MediaServiceImageTags">
    <vt:lpwstr/>
  </property>
</Properties>
</file>